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4"/>
  </p:sldMasterIdLst>
  <p:notesMasterIdLst>
    <p:notesMasterId r:id="rId15"/>
  </p:notesMasterIdLst>
  <p:sldIdLst>
    <p:sldId id="276" r:id="rId5"/>
    <p:sldId id="279" r:id="rId6"/>
    <p:sldId id="280" r:id="rId7"/>
    <p:sldId id="281" r:id="rId8"/>
    <p:sldId id="282" r:id="rId9"/>
    <p:sldId id="283" r:id="rId10"/>
    <p:sldId id="284" r:id="rId11"/>
    <p:sldId id="285" r:id="rId12"/>
    <p:sldId id="286" r:id="rId13"/>
    <p:sldId id="273" r:id="rId14"/>
  </p:sldIdLst>
  <p:sldSz cx="8999538" cy="6840538"/>
  <p:notesSz cx="7559675" cy="10691813"/>
  <p:defaultTextStyle>
    <a:defPPr>
      <a:defRPr lang="en-GB"/>
    </a:defPPr>
    <a:lvl1pPr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1pPr>
    <a:lvl2pPr marL="742950" indent="-28575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2pPr>
    <a:lvl3pPr marL="11430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3pPr>
    <a:lvl4pPr marL="16002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4pPr>
    <a:lvl5pPr marL="20574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5pPr>
    <a:lvl6pPr marL="22860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6pPr>
    <a:lvl7pPr marL="27432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7pPr>
    <a:lvl8pPr marL="32004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8pPr>
    <a:lvl9pPr marL="36576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9999"/>
    <a:srgbClr val="004586"/>
    <a:srgbClr val="83CAFF"/>
    <a:srgbClr val="0084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44" y="60"/>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p:cNvSpPr>
          <p:nvPr>
            <p:ph type="sldImg"/>
          </p:nvPr>
        </p:nvSpPr>
        <p:spPr bwMode="auto">
          <a:xfrm>
            <a:off x="1106488" y="812800"/>
            <a:ext cx="5343525" cy="4006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755650" y="5078413"/>
            <a:ext cx="6046788" cy="481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smtClean="0"/>
          </a:p>
        </p:txBody>
      </p:sp>
      <p:sp>
        <p:nvSpPr>
          <p:cNvPr id="2051" name="Rectangle 3"/>
          <p:cNvSpPr>
            <a:spLocks noGrp="1" noChangeArrowheads="1"/>
          </p:cNvSpPr>
          <p:nvPr>
            <p:ph type="hdr"/>
          </p:nvPr>
        </p:nvSpPr>
        <p:spPr bwMode="auto">
          <a:xfrm>
            <a:off x="0"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2" name="Rectangle 4"/>
          <p:cNvSpPr>
            <a:spLocks noGrp="1" noChangeArrowheads="1"/>
          </p:cNvSpPr>
          <p:nvPr>
            <p:ph type="dt"/>
          </p:nvPr>
        </p:nvSpPr>
        <p:spPr bwMode="auto">
          <a:xfrm>
            <a:off x="4278313"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3" name="Rectangle 5"/>
          <p:cNvSpPr>
            <a:spLocks noGrp="1" noChangeArrowheads="1"/>
          </p:cNvSpPr>
          <p:nvPr>
            <p:ph type="ftr"/>
          </p:nvPr>
        </p:nvSpPr>
        <p:spPr bwMode="auto">
          <a:xfrm>
            <a:off x="0"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4" name="Rectangle 6"/>
          <p:cNvSpPr>
            <a:spLocks noGrp="1" noChangeArrowheads="1"/>
          </p:cNvSpPr>
          <p:nvPr>
            <p:ph type="sldNum"/>
          </p:nvPr>
        </p:nvSpPr>
        <p:spPr bwMode="auto">
          <a:xfrm>
            <a:off x="4278313"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fld id="{9137B0FE-B827-43E6-9F1A-73A7AB4ED6CD}" type="slidenum">
              <a:rPr lang="et-EE" altLang="en-US"/>
              <a:pPr/>
              <a:t>‹#›</a:t>
            </a:fld>
            <a:endParaRPr lang="et-EE" altLang="en-US"/>
          </a:p>
        </p:txBody>
      </p:sp>
    </p:spTree>
    <p:extLst>
      <p:ext uri="{BB962C8B-B14F-4D97-AF65-F5344CB8AC3E}">
        <p14:creationId xmlns:p14="http://schemas.microsoft.com/office/powerpoint/2010/main" val="632586641"/>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812800"/>
            <a:ext cx="5270500" cy="400685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E4D36EF-E954-4AAE-9458-FEEF80E3E95C}" type="slidenum">
              <a:rPr lang="et-EE" smtClean="0"/>
              <a:t>2</a:t>
            </a:fld>
            <a:endParaRPr lang="et-EE"/>
          </a:p>
        </p:txBody>
      </p:sp>
    </p:spTree>
    <p:extLst>
      <p:ext uri="{BB962C8B-B14F-4D97-AF65-F5344CB8AC3E}">
        <p14:creationId xmlns:p14="http://schemas.microsoft.com/office/powerpoint/2010/main" val="3418427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812800"/>
            <a:ext cx="5270500" cy="400685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E4D36EF-E954-4AAE-9458-FEEF80E3E95C}" type="slidenum">
              <a:rPr lang="et-EE" smtClean="0"/>
              <a:t>3</a:t>
            </a:fld>
            <a:endParaRPr lang="et-EE"/>
          </a:p>
        </p:txBody>
      </p:sp>
    </p:spTree>
    <p:extLst>
      <p:ext uri="{BB962C8B-B14F-4D97-AF65-F5344CB8AC3E}">
        <p14:creationId xmlns:p14="http://schemas.microsoft.com/office/powerpoint/2010/main" val="2030008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812800"/>
            <a:ext cx="5270500" cy="400685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E4D36EF-E954-4AAE-9458-FEEF80E3E95C}" type="slidenum">
              <a:rPr lang="et-EE" smtClean="0"/>
              <a:t>4</a:t>
            </a:fld>
            <a:endParaRPr lang="et-EE"/>
          </a:p>
        </p:txBody>
      </p:sp>
    </p:spTree>
    <p:extLst>
      <p:ext uri="{BB962C8B-B14F-4D97-AF65-F5344CB8AC3E}">
        <p14:creationId xmlns:p14="http://schemas.microsoft.com/office/powerpoint/2010/main" val="38663395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812800"/>
            <a:ext cx="5270500" cy="400685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E4D36EF-E954-4AAE-9458-FEEF80E3E95C}" type="slidenum">
              <a:rPr lang="et-EE" smtClean="0"/>
              <a:t>5</a:t>
            </a:fld>
            <a:endParaRPr lang="et-EE"/>
          </a:p>
        </p:txBody>
      </p:sp>
    </p:spTree>
    <p:extLst>
      <p:ext uri="{BB962C8B-B14F-4D97-AF65-F5344CB8AC3E}">
        <p14:creationId xmlns:p14="http://schemas.microsoft.com/office/powerpoint/2010/main" val="8546946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812800"/>
            <a:ext cx="5270500" cy="400685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E4D36EF-E954-4AAE-9458-FEEF80E3E95C}" type="slidenum">
              <a:rPr lang="et-EE" smtClean="0"/>
              <a:t>6</a:t>
            </a:fld>
            <a:endParaRPr lang="et-EE"/>
          </a:p>
        </p:txBody>
      </p:sp>
    </p:spTree>
    <p:extLst>
      <p:ext uri="{BB962C8B-B14F-4D97-AF65-F5344CB8AC3E}">
        <p14:creationId xmlns:p14="http://schemas.microsoft.com/office/powerpoint/2010/main" val="3271981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812800"/>
            <a:ext cx="5270500" cy="400685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E4D36EF-E954-4AAE-9458-FEEF80E3E95C}" type="slidenum">
              <a:rPr lang="et-EE" smtClean="0"/>
              <a:t>7</a:t>
            </a:fld>
            <a:endParaRPr lang="et-EE"/>
          </a:p>
        </p:txBody>
      </p:sp>
    </p:spTree>
    <p:extLst>
      <p:ext uri="{BB962C8B-B14F-4D97-AF65-F5344CB8AC3E}">
        <p14:creationId xmlns:p14="http://schemas.microsoft.com/office/powerpoint/2010/main" val="11341014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812800"/>
            <a:ext cx="5270500" cy="400685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E4D36EF-E954-4AAE-9458-FEEF80E3E95C}" type="slidenum">
              <a:rPr lang="et-EE" smtClean="0"/>
              <a:t>8</a:t>
            </a:fld>
            <a:endParaRPr lang="et-EE"/>
          </a:p>
        </p:txBody>
      </p:sp>
    </p:spTree>
    <p:extLst>
      <p:ext uri="{BB962C8B-B14F-4D97-AF65-F5344CB8AC3E}">
        <p14:creationId xmlns:p14="http://schemas.microsoft.com/office/powerpoint/2010/main" val="8640240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812800"/>
            <a:ext cx="5270500" cy="400685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E4D36EF-E954-4AAE-9458-FEEF80E3E95C}" type="slidenum">
              <a:rPr lang="et-EE" smtClean="0"/>
              <a:t>9</a:t>
            </a:fld>
            <a:endParaRPr lang="et-EE"/>
          </a:p>
        </p:txBody>
      </p:sp>
    </p:spTree>
    <p:extLst>
      <p:ext uri="{BB962C8B-B14F-4D97-AF65-F5344CB8AC3E}">
        <p14:creationId xmlns:p14="http://schemas.microsoft.com/office/powerpoint/2010/main" val="9484192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04000" y="2448000"/>
            <a:ext cx="7200000" cy="1800000"/>
          </a:xfrm>
        </p:spPr>
        <p:txBody>
          <a:bodyPr tIns="86400" anchor="t" anchorCtr="0"/>
          <a:lstStyle>
            <a:lvl1pPr algn="l">
              <a:defRPr sz="5700"/>
            </a:lvl1pPr>
          </a:lstStyle>
          <a:p>
            <a:r>
              <a:rPr lang="en-US" dirty="0" err="1" smtClean="0"/>
              <a:t>Esitlusslaidide</a:t>
            </a:r>
            <a:r>
              <a:rPr lang="en-US" dirty="0" smtClean="0"/>
              <a:t> </a:t>
            </a:r>
            <a:r>
              <a:rPr lang="en-US" dirty="0" err="1" smtClean="0"/>
              <a:t>kujundusest</a:t>
            </a:r>
            <a:endParaRPr lang="en-US" dirty="0"/>
          </a:p>
        </p:txBody>
      </p:sp>
      <p:sp>
        <p:nvSpPr>
          <p:cNvPr id="3" name="Subtitle 2"/>
          <p:cNvSpPr>
            <a:spLocks noGrp="1"/>
          </p:cNvSpPr>
          <p:nvPr>
            <p:ph type="subTitle" idx="1" hasCustomPrompt="1"/>
          </p:nvPr>
        </p:nvSpPr>
        <p:spPr>
          <a:xfrm>
            <a:off x="1404000" y="4525200"/>
            <a:ext cx="7200000" cy="1728000"/>
          </a:xfrm>
        </p:spPr>
        <p:txBody>
          <a:bodyPr/>
          <a:lstStyle>
            <a:lvl1pPr marL="0" indent="0" algn="l">
              <a:spcAft>
                <a:spcPts val="0"/>
              </a:spcAft>
              <a:buNone/>
              <a:defRPr sz="26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p>
          <a:p>
            <a:r>
              <a:rPr lang="et-EE" dirty="0" smtClean="0"/>
              <a:t>asutuse nimetus / ametinimetus</a:t>
            </a:r>
          </a:p>
          <a:p>
            <a:endParaRPr lang="et-EE" dirty="0" smtClean="0"/>
          </a:p>
          <a:p>
            <a:r>
              <a:rPr lang="et-EE" dirty="0" smtClean="0"/>
              <a:t>14.12.2013</a:t>
            </a:r>
            <a:endParaRPr lang="en-US" dirty="0"/>
          </a:p>
        </p:txBody>
      </p:sp>
      <p:pic>
        <p:nvPicPr>
          <p:cNvPr id="5"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66713" y="215900"/>
            <a:ext cx="3467100" cy="13858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26755962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Blue">
    <p:spTree>
      <p:nvGrpSpPr>
        <p:cNvPr id="1" name=""/>
        <p:cNvGrpSpPr/>
        <p:nvPr/>
      </p:nvGrpSpPr>
      <p:grpSpPr>
        <a:xfrm>
          <a:off x="0" y="0"/>
          <a:ext cx="0" cy="0"/>
          <a:chOff x="0" y="0"/>
          <a:chExt cx="0" cy="0"/>
        </a:xfrm>
      </p:grpSpPr>
      <p:sp>
        <p:nvSpPr>
          <p:cNvPr id="4" name="Rectangle 3"/>
          <p:cNvSpPr/>
          <p:nvPr userDrawn="1"/>
        </p:nvSpPr>
        <p:spPr bwMode="auto">
          <a:xfrm>
            <a:off x="0" y="1800538"/>
            <a:ext cx="8999538" cy="5040000"/>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2" name="Title 1"/>
          <p:cNvSpPr>
            <a:spLocks noGrp="1"/>
          </p:cNvSpPr>
          <p:nvPr>
            <p:ph type="ctrTitle" hasCustomPrompt="1"/>
          </p:nvPr>
        </p:nvSpPr>
        <p:spPr>
          <a:xfrm>
            <a:off x="1404000" y="2448000"/>
            <a:ext cx="7200000" cy="1800000"/>
          </a:xfrm>
        </p:spPr>
        <p:txBody>
          <a:bodyPr tIns="86400" anchor="t" anchorCtr="0"/>
          <a:lstStyle>
            <a:lvl1pPr algn="l">
              <a:defRPr sz="5700">
                <a:solidFill>
                  <a:schemeClr val="bg1"/>
                </a:solidFill>
              </a:defRPr>
            </a:lvl1pPr>
          </a:lstStyle>
          <a:p>
            <a:r>
              <a:rPr lang="et-EE" dirty="0" smtClean="0"/>
              <a:t>Pealkiri</a:t>
            </a:r>
            <a:endParaRPr lang="en-US" dirty="0"/>
          </a:p>
        </p:txBody>
      </p:sp>
      <p:sp>
        <p:nvSpPr>
          <p:cNvPr id="3" name="Subtitle 2"/>
          <p:cNvSpPr>
            <a:spLocks noGrp="1"/>
          </p:cNvSpPr>
          <p:nvPr>
            <p:ph type="subTitle" idx="1" hasCustomPrompt="1"/>
          </p:nvPr>
        </p:nvSpPr>
        <p:spPr>
          <a:xfrm>
            <a:off x="1404000" y="4525200"/>
            <a:ext cx="7200000" cy="1728000"/>
          </a:xfr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p>
          <a:p>
            <a:r>
              <a:rPr lang="et-EE" dirty="0" smtClean="0"/>
              <a:t>asutuse nimetus / ametinimetus</a:t>
            </a:r>
          </a:p>
          <a:p>
            <a:endParaRPr lang="et-EE" dirty="0" smtClean="0"/>
          </a:p>
          <a:p>
            <a:r>
              <a:rPr lang="et-EE" dirty="0" smtClean="0"/>
              <a:t>14.12.2013</a:t>
            </a:r>
            <a:endParaRPr lang="en-US" dirty="0"/>
          </a:p>
        </p:txBody>
      </p:sp>
      <p:pic>
        <p:nvPicPr>
          <p:cNvPr id="6" name="Picture 5"/>
          <p:cNvPicPr>
            <a:picLocks noChangeAspect="1"/>
          </p:cNvPicPr>
          <p:nvPr userDrawn="1"/>
        </p:nvPicPr>
        <p:blipFill>
          <a:blip r:embed="rId2"/>
          <a:stretch>
            <a:fillRect/>
          </a:stretch>
        </p:blipFill>
        <p:spPr>
          <a:xfrm>
            <a:off x="634225" y="228916"/>
            <a:ext cx="3505504" cy="1243692"/>
          </a:xfrm>
          <a:prstGeom prst="rect">
            <a:avLst/>
          </a:prstGeom>
        </p:spPr>
      </p:pic>
    </p:spTree>
    <p:extLst>
      <p:ext uri="{BB962C8B-B14F-4D97-AF65-F5344CB8AC3E}">
        <p14:creationId xmlns:p14="http://schemas.microsoft.com/office/powerpoint/2010/main" val="311409399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0"/>
            <a:ext cx="7920000" cy="1080000"/>
          </a:xfrm>
        </p:spPr>
        <p:txBody>
          <a:bodyPr tIns="54000" anchor="t" anchorCtr="0"/>
          <a:lstStyle>
            <a:lvl1pPr>
              <a:defRPr sz="3600"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503239" y="1768475"/>
            <a:ext cx="7920000" cy="4513263"/>
          </a:xfrm>
        </p:spPr>
        <p:txBody>
          <a:bodyPr/>
          <a:lstStyle>
            <a:lvl1pPr marL="0" indent="0">
              <a:spcAft>
                <a:spcPts val="800"/>
              </a:spcAft>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dirty="0" smtClean="0"/>
              <a:t>Click to edit Master text styles</a:t>
            </a:r>
          </a:p>
        </p:txBody>
      </p:sp>
    </p:spTree>
    <p:extLst>
      <p:ext uri="{BB962C8B-B14F-4D97-AF65-F5344CB8AC3E}">
        <p14:creationId xmlns:p14="http://schemas.microsoft.com/office/powerpoint/2010/main" val="99600347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Bullets">
    <p:spTree>
      <p:nvGrpSpPr>
        <p:cNvPr id="1" name=""/>
        <p:cNvGrpSpPr/>
        <p:nvPr/>
      </p:nvGrpSpPr>
      <p:grpSpPr>
        <a:xfrm>
          <a:off x="0" y="0"/>
          <a:ext cx="0" cy="0"/>
          <a:chOff x="0" y="0"/>
          <a:chExt cx="0" cy="0"/>
        </a:xfrm>
      </p:grpSpPr>
      <p:sp>
        <p:nvSpPr>
          <p:cNvPr id="2" name="Title 1"/>
          <p:cNvSpPr>
            <a:spLocks noGrp="1"/>
          </p:cNvSpPr>
          <p:nvPr>
            <p:ph type="title"/>
          </p:nvPr>
        </p:nvSpPr>
        <p:spPr>
          <a:xfrm>
            <a:off x="503237" y="540000"/>
            <a:ext cx="7920000" cy="1080000"/>
          </a:xfrm>
        </p:spPr>
        <p:txBody>
          <a:bodyPr tIns="54000" anchor="t" anchorCtr="0"/>
          <a:lstStyle>
            <a:lvl1pPr>
              <a:defRPr sz="3600" b="1"/>
            </a:lvl1pPr>
          </a:lstStyle>
          <a:p>
            <a:endParaRPr lang="en-US" dirty="0" smtClean="0"/>
          </a:p>
        </p:txBody>
      </p:sp>
      <p:sp>
        <p:nvSpPr>
          <p:cNvPr id="3" name="Content Placeholder 2"/>
          <p:cNvSpPr>
            <a:spLocks noGrp="1"/>
          </p:cNvSpPr>
          <p:nvPr>
            <p:ph idx="1"/>
          </p:nvPr>
        </p:nvSpPr>
        <p:spPr>
          <a:xfrm>
            <a:off x="503239" y="1768475"/>
            <a:ext cx="7920000" cy="4513263"/>
          </a:xfrm>
        </p:spPr>
        <p:txBody>
          <a:bodyPr/>
          <a:lstStyle>
            <a:lvl1pPr marL="432000" indent="-324000">
              <a:spcAft>
                <a:spcPts val="800"/>
              </a:spcAft>
              <a:buClr>
                <a:srgbClr val="0084D1"/>
              </a:buClr>
              <a:buSzPct val="100000"/>
              <a:buFont typeface="Arial" panose="020B0604020202020204" pitchFamily="34" charset="0"/>
              <a:buChar char="•"/>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dirty="0" smtClean="0"/>
              <a:t>Click to edit Master text styles</a:t>
            </a:r>
          </a:p>
        </p:txBody>
      </p:sp>
    </p:spTree>
    <p:extLst>
      <p:ext uri="{BB962C8B-B14F-4D97-AF65-F5344CB8AC3E}">
        <p14:creationId xmlns:p14="http://schemas.microsoft.com/office/powerpoint/2010/main" val="400967212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404000" y="2448000"/>
            <a:ext cx="7200000" cy="972269"/>
          </a:xfrm>
        </p:spPr>
        <p:txBody>
          <a:bodyPr tIns="86400" anchor="t" anchorCtr="0"/>
          <a:lstStyle>
            <a:lvl1pPr algn="l">
              <a:defRPr sz="5700"/>
            </a:lvl1pPr>
          </a:lstStyle>
          <a:p>
            <a:r>
              <a:rPr lang="et-EE" dirty="0" smtClean="0"/>
              <a:t>Aitäh!</a:t>
            </a:r>
            <a:endParaRPr lang="en-US" dirty="0"/>
          </a:p>
        </p:txBody>
      </p:sp>
      <p:sp>
        <p:nvSpPr>
          <p:cNvPr id="8" name="Subtitle 2"/>
          <p:cNvSpPr>
            <a:spLocks noGrp="1"/>
          </p:cNvSpPr>
          <p:nvPr>
            <p:ph type="subTitle" idx="1" hasCustomPrompt="1"/>
          </p:nvPr>
        </p:nvSpPr>
        <p:spPr>
          <a:xfrm>
            <a:off x="1404000" y="3636293"/>
            <a:ext cx="7200000" cy="1728000"/>
          </a:xfrm>
        </p:spPr>
        <p:txBody>
          <a:bodyPr/>
          <a:lstStyle>
            <a:lvl1pPr marL="0" indent="0" algn="l">
              <a:spcAft>
                <a:spcPts val="0"/>
              </a:spcAft>
              <a:buNone/>
              <a:defRPr sz="26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p>
          <a:p>
            <a:r>
              <a:rPr lang="et-EE" dirty="0" err="1" smtClean="0"/>
              <a:t>eesnimi@perenimi@amet.ee</a:t>
            </a:r>
            <a:endParaRPr lang="et-EE" dirty="0" smtClean="0"/>
          </a:p>
          <a:p>
            <a:endParaRPr lang="et-EE" dirty="0" smtClean="0"/>
          </a:p>
        </p:txBody>
      </p:sp>
      <p:pic>
        <p:nvPicPr>
          <p:cNvPr id="5"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66713" y="215900"/>
            <a:ext cx="3467100" cy="13858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61900342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 Slide Blue">
    <p:spTree>
      <p:nvGrpSpPr>
        <p:cNvPr id="1" name=""/>
        <p:cNvGrpSpPr/>
        <p:nvPr/>
      </p:nvGrpSpPr>
      <p:grpSpPr>
        <a:xfrm>
          <a:off x="0" y="0"/>
          <a:ext cx="0" cy="0"/>
          <a:chOff x="0" y="0"/>
          <a:chExt cx="0" cy="0"/>
        </a:xfrm>
      </p:grpSpPr>
      <p:sp>
        <p:nvSpPr>
          <p:cNvPr id="5" name="Rectangle 4"/>
          <p:cNvSpPr/>
          <p:nvPr userDrawn="1"/>
        </p:nvSpPr>
        <p:spPr bwMode="auto">
          <a:xfrm>
            <a:off x="0" y="1800538"/>
            <a:ext cx="8999538" cy="5040000"/>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Title 1"/>
          <p:cNvSpPr>
            <a:spLocks noGrp="1"/>
          </p:cNvSpPr>
          <p:nvPr>
            <p:ph type="ctrTitle" hasCustomPrompt="1"/>
          </p:nvPr>
        </p:nvSpPr>
        <p:spPr>
          <a:xfrm>
            <a:off x="1404000" y="2448000"/>
            <a:ext cx="7200000" cy="972269"/>
          </a:xfrm>
        </p:spPr>
        <p:txBody>
          <a:bodyPr tIns="86400" anchor="t" anchorCtr="0"/>
          <a:lstStyle>
            <a:lvl1pPr algn="l">
              <a:defRPr sz="5700">
                <a:solidFill>
                  <a:schemeClr val="bg1"/>
                </a:solidFill>
              </a:defRPr>
            </a:lvl1pPr>
          </a:lstStyle>
          <a:p>
            <a:r>
              <a:rPr lang="et-EE" dirty="0" smtClean="0"/>
              <a:t>Aitäh!</a:t>
            </a:r>
            <a:endParaRPr lang="en-US" dirty="0"/>
          </a:p>
        </p:txBody>
      </p:sp>
      <p:sp>
        <p:nvSpPr>
          <p:cNvPr id="8" name="Subtitle 2"/>
          <p:cNvSpPr>
            <a:spLocks noGrp="1"/>
          </p:cNvSpPr>
          <p:nvPr>
            <p:ph type="subTitle" idx="1" hasCustomPrompt="1"/>
          </p:nvPr>
        </p:nvSpPr>
        <p:spPr>
          <a:xfrm>
            <a:off x="1404000" y="3636293"/>
            <a:ext cx="7200000" cy="1728000"/>
          </a:xfr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smtClean="0"/>
              <a:t>Eesnimi Perenimi</a:t>
            </a:r>
          </a:p>
          <a:p>
            <a:r>
              <a:rPr lang="et-EE" dirty="0" smtClean="0"/>
              <a:t>eesnimi.perenimi@pma.agri.ee</a:t>
            </a:r>
          </a:p>
          <a:p>
            <a:endParaRPr lang="et-EE" dirty="0" smtClean="0"/>
          </a:p>
        </p:txBody>
      </p:sp>
      <p:pic>
        <p:nvPicPr>
          <p:cNvPr id="6" name="Picture 5"/>
          <p:cNvPicPr>
            <a:picLocks noChangeAspect="1"/>
          </p:cNvPicPr>
          <p:nvPr userDrawn="1"/>
        </p:nvPicPr>
        <p:blipFill>
          <a:blip r:embed="rId2"/>
          <a:stretch>
            <a:fillRect/>
          </a:stretch>
        </p:blipFill>
        <p:spPr>
          <a:xfrm>
            <a:off x="562217" y="250739"/>
            <a:ext cx="3505504" cy="1243692"/>
          </a:xfrm>
          <a:prstGeom prst="rect">
            <a:avLst/>
          </a:prstGeom>
        </p:spPr>
      </p:pic>
    </p:spTree>
    <p:extLst>
      <p:ext uri="{BB962C8B-B14F-4D97-AF65-F5344CB8AC3E}">
        <p14:creationId xmlns:p14="http://schemas.microsoft.com/office/powerpoint/2010/main" val="340363172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35410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503238" y="301625"/>
            <a:ext cx="9069387"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smtClean="0"/>
              <a:t>Click to edit the title text format</a:t>
            </a:r>
          </a:p>
        </p:txBody>
      </p:sp>
      <p:sp>
        <p:nvSpPr>
          <p:cNvPr id="1026" name="Rectangle 2"/>
          <p:cNvSpPr>
            <a:spLocks noGrp="1" noChangeArrowheads="1"/>
          </p:cNvSpPr>
          <p:nvPr>
            <p:ph type="body" idx="1"/>
          </p:nvPr>
        </p:nvSpPr>
        <p:spPr bwMode="auto">
          <a:xfrm>
            <a:off x="503238" y="1768475"/>
            <a:ext cx="9069387" cy="4513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a:p>
            <a:pPr lvl="4"/>
            <a:r>
              <a:rPr lang="en-GB" altLang="en-US" smtClean="0"/>
              <a:t>Eighth Outline Level</a:t>
            </a:r>
          </a:p>
          <a:p>
            <a:pPr lvl="4"/>
            <a:r>
              <a:rPr lang="en-GB" altLang="en-US" smtClean="0"/>
              <a:t>Ninth Outline Level</a:t>
            </a:r>
          </a:p>
        </p:txBody>
      </p:sp>
      <p:sp>
        <p:nvSpPr>
          <p:cNvPr id="1027" name="Rectangle 3"/>
          <p:cNvSpPr>
            <a:spLocks noGrp="1" noChangeArrowheads="1"/>
          </p:cNvSpPr>
          <p:nvPr>
            <p:ph type="dt"/>
          </p:nvPr>
        </p:nvSpPr>
        <p:spPr bwMode="auto">
          <a:xfrm>
            <a:off x="50323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1028" name="Rectangle 4"/>
          <p:cNvSpPr>
            <a:spLocks noGrp="1" noChangeArrowheads="1"/>
          </p:cNvSpPr>
          <p:nvPr>
            <p:ph type="ftr"/>
          </p:nvPr>
        </p:nvSpPr>
        <p:spPr bwMode="auto">
          <a:xfrm>
            <a:off x="3448050" y="6886575"/>
            <a:ext cx="319405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1029" name="Rectangle 5"/>
          <p:cNvSpPr>
            <a:spLocks noGrp="1" noChangeArrowheads="1"/>
          </p:cNvSpPr>
          <p:nvPr>
            <p:ph type="sldNum"/>
          </p:nvPr>
        </p:nvSpPr>
        <p:spPr bwMode="auto">
          <a:xfrm>
            <a:off x="722788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Lst>
              <a:defRPr sz="1400">
                <a:solidFill>
                  <a:srgbClr val="000000"/>
                </a:solidFill>
                <a:latin typeface="Times New Roman" panose="02020603050405020304" pitchFamily="18" charset="0"/>
                <a:cs typeface="Arial Unicode MS" panose="020B0604020202020204" pitchFamily="34" charset="-128"/>
              </a:defRPr>
            </a:lvl1pPr>
          </a:lstStyle>
          <a:p>
            <a:fld id="{91A857D3-8977-4B76-8A8E-76EC884CC3A4}" type="slidenum">
              <a:rPr lang="et-EE" altLang="en-US"/>
              <a:pPr/>
              <a:t>‹#›</a:t>
            </a:fld>
            <a:endParaRPr lang="et-EE" altLang="en-US"/>
          </a:p>
        </p:txBody>
      </p:sp>
    </p:spTree>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62" r:id="rId4"/>
    <p:sldLayoutId id="2147483660" r:id="rId5"/>
    <p:sldLayoutId id="2147483663" r:id="rId6"/>
    <p:sldLayoutId id="2147483655" r:id="rId7"/>
  </p:sldLayoutIdLst>
  <p:timing>
    <p:tnLst>
      <p:par>
        <p:cTn id="1" dur="indefinite" restart="never" nodeType="tmRoot"/>
      </p:par>
    </p:tnLst>
  </p:timing>
  <p:txStyles>
    <p:titleStyle>
      <a:lvl1pPr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kern="1200">
          <a:solidFill>
            <a:srgbClr val="000000"/>
          </a:solidFill>
          <a:latin typeface="+mj-lt"/>
          <a:ea typeface="+mj-ea"/>
          <a:cs typeface="+mj-cs"/>
        </a:defRPr>
      </a:lvl1pPr>
      <a:lvl2pPr marL="742950" indent="-28575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2pPr>
      <a:lvl3pPr marL="11430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3pPr>
      <a:lvl4pPr marL="16002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4pPr>
      <a:lvl5pPr marL="20574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5pPr>
      <a:lvl6pPr marL="25146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6pPr>
      <a:lvl7pPr marL="29718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7pPr>
      <a:lvl8pPr marL="34290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8pPr>
      <a:lvl9pPr marL="38862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9pPr>
    </p:titleStyle>
    <p:bodyStyle>
      <a:lvl1pPr marL="342900" indent="-342900" algn="l" defTabSz="449263" rtl="0" fontAlgn="base" hangingPunct="0">
        <a:lnSpc>
          <a:spcPct val="110000"/>
        </a:lnSpc>
        <a:spcBef>
          <a:spcPct val="0"/>
        </a:spcBef>
        <a:spcAft>
          <a:spcPts val="1413"/>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fontAlgn="base" hangingPunct="0">
        <a:lnSpc>
          <a:spcPct val="110000"/>
        </a:lnSpc>
        <a:spcBef>
          <a:spcPct val="0"/>
        </a:spcBef>
        <a:spcAft>
          <a:spcPts val="1138"/>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fontAlgn="base" hangingPunct="0">
        <a:lnSpc>
          <a:spcPct val="110000"/>
        </a:lnSpc>
        <a:spcBef>
          <a:spcPct val="0"/>
        </a:spcBef>
        <a:spcAft>
          <a:spcPts val="85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fontAlgn="base" hangingPunct="0">
        <a:lnSpc>
          <a:spcPct val="110000"/>
        </a:lnSpc>
        <a:spcBef>
          <a:spcPct val="0"/>
        </a:spcBef>
        <a:spcAft>
          <a:spcPts val="575"/>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fontAlgn="base" hangingPunct="0">
        <a:lnSpc>
          <a:spcPct val="110000"/>
        </a:lnSpc>
        <a:spcBef>
          <a:spcPct val="0"/>
        </a:spcBef>
        <a:spcAft>
          <a:spcPts val="288"/>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6756" y="2484165"/>
            <a:ext cx="7200000" cy="2196405"/>
          </a:xfrm>
        </p:spPr>
        <p:txBody>
          <a:bodyPr/>
          <a:lstStyle/>
          <a:p>
            <a:pPr>
              <a:lnSpc>
                <a:spcPct val="100000"/>
              </a:lnSpc>
            </a:pPr>
            <a:r>
              <a:rPr lang="et-EE" dirty="0" smtClean="0"/>
              <a:t/>
            </a:r>
            <a:br>
              <a:rPr lang="et-EE" dirty="0" smtClean="0"/>
            </a:br>
            <a:r>
              <a:rPr lang="et-EE" sz="2600" dirty="0" smtClean="0"/>
              <a:t/>
            </a:r>
            <a:br>
              <a:rPr lang="et-EE" sz="2600" dirty="0" smtClean="0"/>
            </a:br>
            <a:r>
              <a:rPr lang="et-EE" sz="2600" dirty="0"/>
              <a:t/>
            </a:r>
            <a:br>
              <a:rPr lang="et-EE" sz="2600" dirty="0"/>
            </a:br>
            <a:endParaRPr lang="et-EE" sz="2600" dirty="0"/>
          </a:p>
        </p:txBody>
      </p:sp>
      <p:sp>
        <p:nvSpPr>
          <p:cNvPr id="3" name="Subtitle 2"/>
          <p:cNvSpPr>
            <a:spLocks noGrp="1"/>
          </p:cNvSpPr>
          <p:nvPr>
            <p:ph type="subTitle" idx="1"/>
          </p:nvPr>
        </p:nvSpPr>
        <p:spPr>
          <a:xfrm>
            <a:off x="1475433" y="5076453"/>
            <a:ext cx="7261323" cy="1176747"/>
          </a:xfrm>
        </p:spPr>
        <p:txBody>
          <a:bodyPr/>
          <a:lstStyle/>
          <a:p>
            <a:pPr lvl="0"/>
            <a:r>
              <a:rPr lang="et-EE" sz="2000" dirty="0" smtClean="0">
                <a:latin typeface="Roboto Condensed" pitchFamily="18"/>
              </a:rPr>
              <a:t>Helen Prommik</a:t>
            </a:r>
          </a:p>
          <a:p>
            <a:pPr lvl="0"/>
            <a:r>
              <a:rPr lang="et-EE" sz="2000" dirty="0" smtClean="0">
                <a:latin typeface="Roboto Condensed" pitchFamily="18"/>
              </a:rPr>
              <a:t>Põllumajandus-ja Toiduamet</a:t>
            </a:r>
            <a:endParaRPr lang="en-US" sz="2000" dirty="0" smtClean="0">
              <a:solidFill>
                <a:schemeClr val="tx1">
                  <a:lumMod val="85000"/>
                  <a:lumOff val="15000"/>
                </a:schemeClr>
              </a:solidFill>
              <a:latin typeface="Roboto Condensed" pitchFamily="18"/>
            </a:endParaRPr>
          </a:p>
          <a:p>
            <a:r>
              <a:rPr lang="et-EE" altLang="en-US" sz="2000" dirty="0" smtClean="0">
                <a:solidFill>
                  <a:srgbClr val="FFFFFF"/>
                </a:solidFill>
              </a:rPr>
              <a:t>12.01.2022</a:t>
            </a:r>
          </a:p>
          <a:p>
            <a:pPr lvl="0"/>
            <a:endParaRPr lang="en-US" sz="2000" dirty="0" smtClean="0">
              <a:solidFill>
                <a:schemeClr val="tx1">
                  <a:lumMod val="85000"/>
                  <a:lumOff val="15000"/>
                </a:schemeClr>
              </a:solidFill>
              <a:latin typeface="Roboto Condensed" pitchFamily="18"/>
            </a:endParaRPr>
          </a:p>
        </p:txBody>
      </p:sp>
      <p:sp>
        <p:nvSpPr>
          <p:cNvPr id="6" name="Title 1"/>
          <p:cNvSpPr txBox="1">
            <a:spLocks/>
          </p:cNvSpPr>
          <p:nvPr/>
        </p:nvSpPr>
        <p:spPr bwMode="auto">
          <a:xfrm>
            <a:off x="971377" y="2088282"/>
            <a:ext cx="7200000" cy="21964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86400" rIns="0" bIns="0" numCol="1" anchor="t" anchorCtr="0" compatLnSpc="1">
            <a:prstTxWarp prst="textNoShape">
              <a:avLst/>
            </a:prstTxWarp>
          </a:bodyPr>
          <a:lstStyle>
            <a:lvl1pPr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kern="1200">
                <a:solidFill>
                  <a:schemeClr val="bg1"/>
                </a:solidFill>
                <a:latin typeface="+mj-lt"/>
                <a:ea typeface="+mj-ea"/>
                <a:cs typeface="+mj-cs"/>
              </a:defRPr>
            </a:lvl1pPr>
            <a:lvl2pPr marL="742950" indent="-28575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2pPr>
            <a:lvl3pPr marL="11430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3pPr>
            <a:lvl4pPr marL="16002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4pPr>
            <a:lvl5pPr marL="20574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5pPr>
            <a:lvl6pPr marL="25146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6pPr>
            <a:lvl7pPr marL="29718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7pPr>
            <a:lvl8pPr marL="34290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8pPr>
            <a:lvl9pPr marL="3886200" indent="-228600" algn="l" defTabSz="449263" rtl="0" fontAlgn="base" hangingPunct="0">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9pPr>
          </a:lstStyle>
          <a:p>
            <a:r>
              <a:rPr lang="et-EE" sz="4800" dirty="0" smtClean="0"/>
              <a:t>SAKi ülevaade</a:t>
            </a:r>
          </a:p>
          <a:p>
            <a:endParaRPr lang="et-EE" sz="4800" dirty="0" smtClean="0"/>
          </a:p>
          <a:p>
            <a:r>
              <a:rPr lang="et-EE" sz="4800" dirty="0" smtClean="0"/>
              <a:t>Seire 2023</a:t>
            </a:r>
            <a:r>
              <a:rPr lang="et-EE" dirty="0" smtClean="0"/>
              <a:t/>
            </a:r>
            <a:br>
              <a:rPr lang="et-EE" dirty="0" smtClean="0"/>
            </a:br>
            <a:r>
              <a:rPr lang="et-EE" sz="2600" dirty="0" smtClean="0"/>
              <a:t/>
            </a:r>
            <a:br>
              <a:rPr lang="et-EE" sz="2600" dirty="0" smtClean="0"/>
            </a:br>
            <a:endParaRPr lang="et-EE" sz="2600" dirty="0"/>
          </a:p>
        </p:txBody>
      </p:sp>
    </p:spTree>
    <p:extLst>
      <p:ext uri="{BB962C8B-B14F-4D97-AF65-F5344CB8AC3E}">
        <p14:creationId xmlns:p14="http://schemas.microsoft.com/office/powerpoint/2010/main" val="486371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t-EE" dirty="0" smtClean="0"/>
              <a:t>Aitäh!</a:t>
            </a:r>
            <a:endParaRPr lang="en-US" dirty="0"/>
          </a:p>
        </p:txBody>
      </p:sp>
      <p:sp>
        <p:nvSpPr>
          <p:cNvPr id="5" name="Subtitle 4"/>
          <p:cNvSpPr>
            <a:spLocks noGrp="1"/>
          </p:cNvSpPr>
          <p:nvPr>
            <p:ph type="subTitle" idx="1"/>
          </p:nvPr>
        </p:nvSpPr>
        <p:spPr/>
        <p:txBody>
          <a:bodyPr/>
          <a:lstStyle/>
          <a:p>
            <a:r>
              <a:rPr lang="et-EE" dirty="0"/>
              <a:t> </a:t>
            </a:r>
            <a:r>
              <a:rPr lang="et-EE" dirty="0" smtClean="0"/>
              <a:t>helen.prommik@pta.agri.ee</a:t>
            </a:r>
            <a:endParaRPr lang="en-US" dirty="0"/>
          </a:p>
        </p:txBody>
      </p:sp>
    </p:spTree>
    <p:extLst>
      <p:ext uri="{BB962C8B-B14F-4D97-AF65-F5344CB8AC3E}">
        <p14:creationId xmlns:p14="http://schemas.microsoft.com/office/powerpoint/2010/main" val="39796309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t-EE" sz="2584" dirty="0"/>
              <a:t>SAKi uuringud metssigadel 2014-2022</a:t>
            </a:r>
          </a:p>
        </p:txBody>
      </p:sp>
      <p:graphicFrame>
        <p:nvGraphicFramePr>
          <p:cNvPr id="5" name="Content Placeholder 4"/>
          <p:cNvGraphicFramePr>
            <a:graphicFrameLocks noGrp="1"/>
          </p:cNvGraphicFramePr>
          <p:nvPr>
            <p:ph idx="1"/>
            <p:extLst/>
          </p:nvPr>
        </p:nvGraphicFramePr>
        <p:xfrm>
          <a:off x="114746" y="2324621"/>
          <a:ext cx="8558555" cy="1653619"/>
        </p:xfrm>
        <a:graphic>
          <a:graphicData uri="http://schemas.openxmlformats.org/drawingml/2006/table">
            <a:tbl>
              <a:tblPr>
                <a:tableStyleId>{5C22544A-7EE6-4342-B048-85BDC9FD1C3A}</a:tableStyleId>
              </a:tblPr>
              <a:tblGrid>
                <a:gridCol w="529737">
                  <a:extLst>
                    <a:ext uri="{9D8B030D-6E8A-4147-A177-3AD203B41FA5}">
                      <a16:colId xmlns:a16="http://schemas.microsoft.com/office/drawing/2014/main" xmlns="" val="2906947392"/>
                    </a:ext>
                  </a:extLst>
                </a:gridCol>
                <a:gridCol w="496629">
                  <a:extLst>
                    <a:ext uri="{9D8B030D-6E8A-4147-A177-3AD203B41FA5}">
                      <a16:colId xmlns:a16="http://schemas.microsoft.com/office/drawing/2014/main" xmlns="" val="131285284"/>
                    </a:ext>
                  </a:extLst>
                </a:gridCol>
                <a:gridCol w="397303">
                  <a:extLst>
                    <a:ext uri="{9D8B030D-6E8A-4147-A177-3AD203B41FA5}">
                      <a16:colId xmlns:a16="http://schemas.microsoft.com/office/drawing/2014/main" xmlns="" val="3004149688"/>
                    </a:ext>
                  </a:extLst>
                </a:gridCol>
                <a:gridCol w="397303">
                  <a:extLst>
                    <a:ext uri="{9D8B030D-6E8A-4147-A177-3AD203B41FA5}">
                      <a16:colId xmlns:a16="http://schemas.microsoft.com/office/drawing/2014/main" xmlns="" val="955850655"/>
                    </a:ext>
                  </a:extLst>
                </a:gridCol>
                <a:gridCol w="397303">
                  <a:extLst>
                    <a:ext uri="{9D8B030D-6E8A-4147-A177-3AD203B41FA5}">
                      <a16:colId xmlns:a16="http://schemas.microsoft.com/office/drawing/2014/main" xmlns="" val="3876041678"/>
                    </a:ext>
                  </a:extLst>
                </a:gridCol>
                <a:gridCol w="390680">
                  <a:extLst>
                    <a:ext uri="{9D8B030D-6E8A-4147-A177-3AD203B41FA5}">
                      <a16:colId xmlns:a16="http://schemas.microsoft.com/office/drawing/2014/main" xmlns="" val="1121387416"/>
                    </a:ext>
                  </a:extLst>
                </a:gridCol>
                <a:gridCol w="392336">
                  <a:extLst>
                    <a:ext uri="{9D8B030D-6E8A-4147-A177-3AD203B41FA5}">
                      <a16:colId xmlns:a16="http://schemas.microsoft.com/office/drawing/2014/main" xmlns="" val="2577123063"/>
                    </a:ext>
                  </a:extLst>
                </a:gridCol>
                <a:gridCol w="403924">
                  <a:extLst>
                    <a:ext uri="{9D8B030D-6E8A-4147-A177-3AD203B41FA5}">
                      <a16:colId xmlns:a16="http://schemas.microsoft.com/office/drawing/2014/main" xmlns="" val="348628841"/>
                    </a:ext>
                  </a:extLst>
                </a:gridCol>
                <a:gridCol w="403924">
                  <a:extLst>
                    <a:ext uri="{9D8B030D-6E8A-4147-A177-3AD203B41FA5}">
                      <a16:colId xmlns:a16="http://schemas.microsoft.com/office/drawing/2014/main" xmlns="" val="1997583180"/>
                    </a:ext>
                  </a:extLst>
                </a:gridCol>
                <a:gridCol w="403924">
                  <a:extLst>
                    <a:ext uri="{9D8B030D-6E8A-4147-A177-3AD203B41FA5}">
                      <a16:colId xmlns:a16="http://schemas.microsoft.com/office/drawing/2014/main" xmlns="" val="3716635509"/>
                    </a:ext>
                  </a:extLst>
                </a:gridCol>
                <a:gridCol w="403924">
                  <a:extLst>
                    <a:ext uri="{9D8B030D-6E8A-4147-A177-3AD203B41FA5}">
                      <a16:colId xmlns:a16="http://schemas.microsoft.com/office/drawing/2014/main" xmlns="" val="64298355"/>
                    </a:ext>
                  </a:extLst>
                </a:gridCol>
                <a:gridCol w="450275">
                  <a:extLst>
                    <a:ext uri="{9D8B030D-6E8A-4147-A177-3AD203B41FA5}">
                      <a16:colId xmlns:a16="http://schemas.microsoft.com/office/drawing/2014/main" xmlns="" val="2384502716"/>
                    </a:ext>
                  </a:extLst>
                </a:gridCol>
                <a:gridCol w="451931">
                  <a:extLst>
                    <a:ext uri="{9D8B030D-6E8A-4147-A177-3AD203B41FA5}">
                      <a16:colId xmlns:a16="http://schemas.microsoft.com/office/drawing/2014/main" xmlns="" val="2363682717"/>
                    </a:ext>
                  </a:extLst>
                </a:gridCol>
                <a:gridCol w="523114">
                  <a:extLst>
                    <a:ext uri="{9D8B030D-6E8A-4147-A177-3AD203B41FA5}">
                      <a16:colId xmlns:a16="http://schemas.microsoft.com/office/drawing/2014/main" xmlns="" val="2079914037"/>
                    </a:ext>
                  </a:extLst>
                </a:gridCol>
                <a:gridCol w="523114">
                  <a:extLst>
                    <a:ext uri="{9D8B030D-6E8A-4147-A177-3AD203B41FA5}">
                      <a16:colId xmlns:a16="http://schemas.microsoft.com/office/drawing/2014/main" xmlns="" val="1633246235"/>
                    </a:ext>
                  </a:extLst>
                </a:gridCol>
                <a:gridCol w="516493">
                  <a:extLst>
                    <a:ext uri="{9D8B030D-6E8A-4147-A177-3AD203B41FA5}">
                      <a16:colId xmlns:a16="http://schemas.microsoft.com/office/drawing/2014/main" xmlns="" val="792320292"/>
                    </a:ext>
                  </a:extLst>
                </a:gridCol>
                <a:gridCol w="516493">
                  <a:extLst>
                    <a:ext uri="{9D8B030D-6E8A-4147-A177-3AD203B41FA5}">
                      <a16:colId xmlns:a16="http://schemas.microsoft.com/office/drawing/2014/main" xmlns="" val="4054947927"/>
                    </a:ext>
                  </a:extLst>
                </a:gridCol>
                <a:gridCol w="483385">
                  <a:extLst>
                    <a:ext uri="{9D8B030D-6E8A-4147-A177-3AD203B41FA5}">
                      <a16:colId xmlns:a16="http://schemas.microsoft.com/office/drawing/2014/main" xmlns="" val="982630915"/>
                    </a:ext>
                  </a:extLst>
                </a:gridCol>
                <a:gridCol w="476763">
                  <a:extLst>
                    <a:ext uri="{9D8B030D-6E8A-4147-A177-3AD203B41FA5}">
                      <a16:colId xmlns:a16="http://schemas.microsoft.com/office/drawing/2014/main" xmlns="" val="1829673045"/>
                    </a:ext>
                  </a:extLst>
                </a:gridCol>
              </a:tblGrid>
              <a:tr h="191194">
                <a:tc rowSpan="2">
                  <a:txBody>
                    <a:bodyPr/>
                    <a:lstStyle/>
                    <a:p>
                      <a:pPr algn="ctr" fontAlgn="ctr"/>
                      <a:r>
                        <a:rPr lang="et-EE" sz="600" u="none" strike="noStrike" dirty="0">
                          <a:effectLst/>
                        </a:rPr>
                        <a:t> </a:t>
                      </a:r>
                      <a:endParaRPr lang="et-EE" sz="600" b="0" i="0" u="none" strike="noStrike" dirty="0">
                        <a:solidFill>
                          <a:srgbClr val="000000"/>
                        </a:solidFill>
                        <a:effectLst/>
                        <a:latin typeface="Calibri" panose="020F0502020204030204" pitchFamily="34" charset="0"/>
                      </a:endParaRPr>
                    </a:p>
                  </a:txBody>
                  <a:tcPr marL="0" marR="0" marT="0" marB="0" anchor="ctr">
                    <a:solidFill>
                      <a:schemeClr val="accent1">
                        <a:lumMod val="60000"/>
                        <a:lumOff val="40000"/>
                      </a:schemeClr>
                    </a:solidFill>
                  </a:tcPr>
                </a:tc>
                <a:tc gridSpan="2">
                  <a:txBody>
                    <a:bodyPr/>
                    <a:lstStyle/>
                    <a:p>
                      <a:pPr algn="ctr" fontAlgn="ctr"/>
                      <a:r>
                        <a:rPr lang="et-EE" sz="700" u="none" strike="noStrike" dirty="0">
                          <a:effectLst/>
                        </a:rPr>
                        <a:t>2014</a:t>
                      </a:r>
                      <a:endParaRPr lang="et-EE" sz="700" b="1" i="0" u="none" strike="noStrike" dirty="0">
                        <a:solidFill>
                          <a:srgbClr val="000000"/>
                        </a:solidFill>
                        <a:effectLst/>
                        <a:latin typeface="Calibri" panose="020F0502020204030204" pitchFamily="34" charset="0"/>
                      </a:endParaRPr>
                    </a:p>
                  </a:txBody>
                  <a:tcPr marL="0" marR="0" marT="0" marB="0" anchor="ctr">
                    <a:solidFill>
                      <a:schemeClr val="accent1">
                        <a:lumMod val="60000"/>
                        <a:lumOff val="40000"/>
                      </a:schemeClr>
                    </a:solidFill>
                  </a:tcPr>
                </a:tc>
                <a:tc hMerge="1">
                  <a:txBody>
                    <a:bodyPr/>
                    <a:lstStyle/>
                    <a:p>
                      <a:endParaRPr lang="en-GB"/>
                    </a:p>
                  </a:txBody>
                  <a:tcPr/>
                </a:tc>
                <a:tc gridSpan="2">
                  <a:txBody>
                    <a:bodyPr/>
                    <a:lstStyle/>
                    <a:p>
                      <a:pPr algn="ctr" fontAlgn="ctr"/>
                      <a:r>
                        <a:rPr lang="et-EE" sz="700" u="none" strike="noStrike" dirty="0">
                          <a:effectLst/>
                        </a:rPr>
                        <a:t>2015</a:t>
                      </a:r>
                      <a:endParaRPr lang="et-EE" sz="700" b="1" i="0" u="none" strike="noStrike" dirty="0">
                        <a:solidFill>
                          <a:srgbClr val="000000"/>
                        </a:solidFill>
                        <a:effectLst/>
                        <a:latin typeface="Calibri" panose="020F0502020204030204" pitchFamily="34" charset="0"/>
                      </a:endParaRPr>
                    </a:p>
                  </a:txBody>
                  <a:tcPr marL="0" marR="0" marT="0" marB="0" anchor="ctr">
                    <a:solidFill>
                      <a:schemeClr val="accent1">
                        <a:lumMod val="60000"/>
                        <a:lumOff val="40000"/>
                      </a:schemeClr>
                    </a:solidFill>
                  </a:tcPr>
                </a:tc>
                <a:tc hMerge="1">
                  <a:txBody>
                    <a:bodyPr/>
                    <a:lstStyle/>
                    <a:p>
                      <a:endParaRPr lang="en-GB"/>
                    </a:p>
                  </a:txBody>
                  <a:tcPr/>
                </a:tc>
                <a:tc gridSpan="2">
                  <a:txBody>
                    <a:bodyPr/>
                    <a:lstStyle/>
                    <a:p>
                      <a:pPr algn="ctr" fontAlgn="ctr"/>
                      <a:r>
                        <a:rPr lang="et-EE" sz="700" u="none" strike="noStrike" dirty="0">
                          <a:effectLst/>
                        </a:rPr>
                        <a:t>2016</a:t>
                      </a:r>
                      <a:endParaRPr lang="et-EE" sz="700" b="1" i="0" u="none" strike="noStrike" dirty="0">
                        <a:solidFill>
                          <a:srgbClr val="000000"/>
                        </a:solidFill>
                        <a:effectLst/>
                        <a:latin typeface="Calibri" panose="020F0502020204030204" pitchFamily="34" charset="0"/>
                      </a:endParaRPr>
                    </a:p>
                  </a:txBody>
                  <a:tcPr marL="0" marR="0" marT="0" marB="0" anchor="ctr">
                    <a:solidFill>
                      <a:schemeClr val="accent1">
                        <a:lumMod val="60000"/>
                        <a:lumOff val="40000"/>
                      </a:schemeClr>
                    </a:solidFill>
                  </a:tcPr>
                </a:tc>
                <a:tc hMerge="1">
                  <a:txBody>
                    <a:bodyPr/>
                    <a:lstStyle/>
                    <a:p>
                      <a:endParaRPr lang="en-GB"/>
                    </a:p>
                  </a:txBody>
                  <a:tcPr/>
                </a:tc>
                <a:tc gridSpan="2">
                  <a:txBody>
                    <a:bodyPr/>
                    <a:lstStyle/>
                    <a:p>
                      <a:pPr algn="ctr" fontAlgn="ctr"/>
                      <a:r>
                        <a:rPr lang="et-EE" sz="700" u="none" strike="noStrike" dirty="0">
                          <a:effectLst/>
                        </a:rPr>
                        <a:t>2017</a:t>
                      </a:r>
                      <a:endParaRPr lang="et-EE" sz="700" b="1" i="0" u="none" strike="noStrike" dirty="0">
                        <a:solidFill>
                          <a:srgbClr val="000000"/>
                        </a:solidFill>
                        <a:effectLst/>
                        <a:latin typeface="Calibri" panose="020F0502020204030204" pitchFamily="34" charset="0"/>
                      </a:endParaRPr>
                    </a:p>
                  </a:txBody>
                  <a:tcPr marL="0" marR="0" marT="0" marB="0" anchor="ctr">
                    <a:solidFill>
                      <a:schemeClr val="accent1">
                        <a:lumMod val="60000"/>
                        <a:lumOff val="40000"/>
                      </a:schemeClr>
                    </a:solidFill>
                  </a:tcPr>
                </a:tc>
                <a:tc hMerge="1">
                  <a:txBody>
                    <a:bodyPr/>
                    <a:lstStyle/>
                    <a:p>
                      <a:endParaRPr lang="en-GB"/>
                    </a:p>
                  </a:txBody>
                  <a:tcPr/>
                </a:tc>
                <a:tc gridSpan="2">
                  <a:txBody>
                    <a:bodyPr/>
                    <a:lstStyle/>
                    <a:p>
                      <a:pPr algn="ctr" fontAlgn="ctr"/>
                      <a:r>
                        <a:rPr lang="et-EE" sz="700" u="none" strike="noStrike" dirty="0">
                          <a:effectLst/>
                        </a:rPr>
                        <a:t>2018</a:t>
                      </a:r>
                      <a:endParaRPr lang="et-EE" sz="700" b="1" i="0" u="none" strike="noStrike" dirty="0">
                        <a:solidFill>
                          <a:srgbClr val="000000"/>
                        </a:solidFill>
                        <a:effectLst/>
                        <a:latin typeface="Calibri" panose="020F0502020204030204" pitchFamily="34" charset="0"/>
                      </a:endParaRPr>
                    </a:p>
                  </a:txBody>
                  <a:tcPr marL="0" marR="0" marT="0" marB="0" anchor="ctr">
                    <a:solidFill>
                      <a:schemeClr val="accent1">
                        <a:lumMod val="60000"/>
                        <a:lumOff val="40000"/>
                      </a:schemeClr>
                    </a:solidFill>
                  </a:tcPr>
                </a:tc>
                <a:tc hMerge="1">
                  <a:txBody>
                    <a:bodyPr/>
                    <a:lstStyle/>
                    <a:p>
                      <a:endParaRPr lang="en-GB"/>
                    </a:p>
                  </a:txBody>
                  <a:tcPr/>
                </a:tc>
                <a:tc gridSpan="2">
                  <a:txBody>
                    <a:bodyPr/>
                    <a:lstStyle/>
                    <a:p>
                      <a:pPr algn="ctr" fontAlgn="ctr"/>
                      <a:r>
                        <a:rPr lang="et-EE" sz="700" u="none" strike="noStrike" dirty="0">
                          <a:effectLst/>
                        </a:rPr>
                        <a:t>2019</a:t>
                      </a:r>
                      <a:endParaRPr lang="et-EE" sz="700" b="1" i="0" u="none" strike="noStrike" dirty="0">
                        <a:solidFill>
                          <a:srgbClr val="000000"/>
                        </a:solidFill>
                        <a:effectLst/>
                        <a:latin typeface="Calibri" panose="020F0502020204030204" pitchFamily="34" charset="0"/>
                      </a:endParaRPr>
                    </a:p>
                  </a:txBody>
                  <a:tcPr marL="0" marR="0" marT="0" marB="0" anchor="ctr">
                    <a:solidFill>
                      <a:schemeClr val="accent1">
                        <a:lumMod val="60000"/>
                        <a:lumOff val="40000"/>
                      </a:schemeClr>
                    </a:solidFill>
                  </a:tcPr>
                </a:tc>
                <a:tc hMerge="1">
                  <a:txBody>
                    <a:bodyPr/>
                    <a:lstStyle/>
                    <a:p>
                      <a:endParaRPr lang="en-GB"/>
                    </a:p>
                  </a:txBody>
                  <a:tcPr/>
                </a:tc>
                <a:tc gridSpan="2">
                  <a:txBody>
                    <a:bodyPr/>
                    <a:lstStyle/>
                    <a:p>
                      <a:pPr algn="ctr" fontAlgn="ctr"/>
                      <a:r>
                        <a:rPr lang="et-EE" sz="700" u="none" strike="noStrike" dirty="0">
                          <a:effectLst/>
                        </a:rPr>
                        <a:t>2020</a:t>
                      </a:r>
                      <a:endParaRPr lang="et-EE" sz="700" b="1" i="0" u="none" strike="noStrike" dirty="0">
                        <a:solidFill>
                          <a:srgbClr val="000000"/>
                        </a:solidFill>
                        <a:effectLst/>
                        <a:latin typeface="Calibri" panose="020F0502020204030204" pitchFamily="34" charset="0"/>
                      </a:endParaRPr>
                    </a:p>
                  </a:txBody>
                  <a:tcPr marL="0" marR="0" marT="0" marB="0" anchor="ctr">
                    <a:solidFill>
                      <a:schemeClr val="accent1">
                        <a:lumMod val="60000"/>
                        <a:lumOff val="40000"/>
                      </a:schemeClr>
                    </a:solidFill>
                  </a:tcPr>
                </a:tc>
                <a:tc hMerge="1">
                  <a:txBody>
                    <a:bodyPr/>
                    <a:lstStyle/>
                    <a:p>
                      <a:endParaRPr lang="en-GB"/>
                    </a:p>
                  </a:txBody>
                  <a:tcPr/>
                </a:tc>
                <a:tc gridSpan="2">
                  <a:txBody>
                    <a:bodyPr/>
                    <a:lstStyle/>
                    <a:p>
                      <a:pPr algn="ctr" fontAlgn="ctr"/>
                      <a:r>
                        <a:rPr lang="et-EE" sz="700" u="none" strike="noStrike" dirty="0">
                          <a:effectLst/>
                        </a:rPr>
                        <a:t>2021</a:t>
                      </a:r>
                      <a:endParaRPr lang="et-EE" sz="700" b="1" i="0" u="none" strike="noStrike" dirty="0">
                        <a:solidFill>
                          <a:srgbClr val="000000"/>
                        </a:solidFill>
                        <a:effectLst/>
                        <a:latin typeface="Calibri" panose="020F0502020204030204" pitchFamily="34" charset="0"/>
                      </a:endParaRPr>
                    </a:p>
                  </a:txBody>
                  <a:tcPr marL="0" marR="0" marT="0" marB="0" anchor="ctr">
                    <a:solidFill>
                      <a:schemeClr val="accent1">
                        <a:lumMod val="60000"/>
                        <a:lumOff val="40000"/>
                      </a:schemeClr>
                    </a:solidFill>
                  </a:tcPr>
                </a:tc>
                <a:tc hMerge="1">
                  <a:txBody>
                    <a:bodyPr/>
                    <a:lstStyle/>
                    <a:p>
                      <a:endParaRPr lang="en-GB"/>
                    </a:p>
                  </a:txBody>
                  <a:tcPr/>
                </a:tc>
                <a:tc gridSpan="2">
                  <a:txBody>
                    <a:bodyPr/>
                    <a:lstStyle/>
                    <a:p>
                      <a:pPr algn="ctr" fontAlgn="ctr"/>
                      <a:r>
                        <a:rPr lang="et-EE" sz="700" b="1" u="none" strike="noStrike" dirty="0">
                          <a:solidFill>
                            <a:schemeClr val="accent2">
                              <a:lumMod val="75000"/>
                            </a:schemeClr>
                          </a:solidFill>
                          <a:effectLst/>
                        </a:rPr>
                        <a:t>2022 (31.12.2022)</a:t>
                      </a:r>
                      <a:endParaRPr lang="et-EE" sz="700" b="1" i="0" u="none" strike="noStrike" dirty="0">
                        <a:solidFill>
                          <a:schemeClr val="accent2">
                            <a:lumMod val="75000"/>
                          </a:schemeClr>
                        </a:solidFill>
                        <a:effectLst/>
                        <a:latin typeface="Calibri" panose="020F0502020204030204" pitchFamily="34" charset="0"/>
                      </a:endParaRPr>
                    </a:p>
                  </a:txBody>
                  <a:tcPr marL="0" marR="0" marT="0" marB="0" anchor="ctr">
                    <a:solidFill>
                      <a:schemeClr val="accent1">
                        <a:lumMod val="60000"/>
                        <a:lumOff val="40000"/>
                      </a:schemeClr>
                    </a:solidFill>
                  </a:tcPr>
                </a:tc>
                <a:tc hMerge="1">
                  <a:txBody>
                    <a:bodyPr/>
                    <a:lstStyle/>
                    <a:p>
                      <a:endParaRPr lang="en-GB"/>
                    </a:p>
                  </a:txBody>
                  <a:tcPr/>
                </a:tc>
                <a:extLst>
                  <a:ext uri="{0D108BD9-81ED-4DB2-BD59-A6C34878D82A}">
                    <a16:rowId xmlns:a16="http://schemas.microsoft.com/office/drawing/2014/main" xmlns="" val="1298255773"/>
                  </a:ext>
                </a:extLst>
              </a:tr>
              <a:tr h="337483">
                <a:tc vMerge="1">
                  <a:txBody>
                    <a:bodyPr/>
                    <a:lstStyle/>
                    <a:p>
                      <a:endParaRPr lang="en-GB"/>
                    </a:p>
                  </a:txBody>
                  <a:tcPr/>
                </a:tc>
                <a:tc>
                  <a:txBody>
                    <a:bodyPr/>
                    <a:lstStyle/>
                    <a:p>
                      <a:pPr algn="l" fontAlgn="ctr"/>
                      <a:r>
                        <a:rPr lang="et-EE" sz="700" u="none" strike="noStrike">
                          <a:effectLst/>
                        </a:rPr>
                        <a:t>Uuritud loomade arv</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t-EE" sz="700" u="none" strike="noStrike">
                          <a:effectLst/>
                        </a:rPr>
                        <a:t>SAK pos arv / %</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t-EE" sz="700" u="none" strike="noStrike">
                          <a:effectLst/>
                        </a:rPr>
                        <a:t>Uuritud loomade arv</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t-EE" sz="700" u="none" strike="noStrike">
                          <a:effectLst/>
                        </a:rPr>
                        <a:t>SAK pos arv / %</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t-EE" sz="700" u="none" strike="noStrike">
                          <a:effectLst/>
                        </a:rPr>
                        <a:t>Uuritud loomade arv</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t-EE" sz="700" u="none" strike="noStrike">
                          <a:effectLst/>
                        </a:rPr>
                        <a:t>SAK pos arv / %</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t-EE" sz="700" u="none" strike="noStrike" dirty="0">
                          <a:effectLst/>
                        </a:rPr>
                        <a:t>Uuritud loomade arv</a:t>
                      </a:r>
                      <a:endParaRPr lang="et-EE" sz="7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t-EE" sz="700" u="none" strike="noStrike" dirty="0">
                          <a:effectLst/>
                        </a:rPr>
                        <a:t>SAK </a:t>
                      </a:r>
                      <a:r>
                        <a:rPr lang="et-EE" sz="700" u="none" strike="noStrike" dirty="0" err="1">
                          <a:effectLst/>
                        </a:rPr>
                        <a:t>pos</a:t>
                      </a:r>
                      <a:r>
                        <a:rPr lang="et-EE" sz="700" u="none" strike="noStrike" dirty="0">
                          <a:effectLst/>
                        </a:rPr>
                        <a:t> arv / %</a:t>
                      </a:r>
                      <a:endParaRPr lang="et-EE" sz="7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t-EE" sz="700" u="none" strike="noStrike" dirty="0">
                          <a:effectLst/>
                        </a:rPr>
                        <a:t>Uuritud loomade arv</a:t>
                      </a:r>
                      <a:endParaRPr lang="et-EE" sz="7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t-EE" sz="700" u="none" strike="noStrike" dirty="0">
                          <a:effectLst/>
                        </a:rPr>
                        <a:t>SAK </a:t>
                      </a:r>
                      <a:r>
                        <a:rPr lang="et-EE" sz="700" u="none" strike="noStrike" dirty="0" err="1">
                          <a:effectLst/>
                        </a:rPr>
                        <a:t>pos</a:t>
                      </a:r>
                      <a:r>
                        <a:rPr lang="et-EE" sz="700" u="none" strike="noStrike" dirty="0">
                          <a:effectLst/>
                        </a:rPr>
                        <a:t> arv / %</a:t>
                      </a:r>
                      <a:endParaRPr lang="et-EE" sz="7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t-EE" sz="700" u="none" strike="noStrike" dirty="0">
                          <a:effectLst/>
                        </a:rPr>
                        <a:t>Uuritud loomade arv</a:t>
                      </a:r>
                      <a:endParaRPr lang="et-EE" sz="7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t-EE" sz="700" u="none" strike="noStrike" dirty="0">
                          <a:effectLst/>
                        </a:rPr>
                        <a:t>SAK </a:t>
                      </a:r>
                      <a:r>
                        <a:rPr lang="et-EE" sz="700" u="none" strike="noStrike" dirty="0" err="1">
                          <a:effectLst/>
                        </a:rPr>
                        <a:t>pos</a:t>
                      </a:r>
                      <a:r>
                        <a:rPr lang="et-EE" sz="700" u="none" strike="noStrike" dirty="0">
                          <a:effectLst/>
                        </a:rPr>
                        <a:t> arv / %</a:t>
                      </a:r>
                      <a:endParaRPr lang="et-EE" sz="7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t-EE" sz="700" u="none" strike="noStrike" dirty="0">
                          <a:effectLst/>
                        </a:rPr>
                        <a:t>Uuritud loomade arv</a:t>
                      </a:r>
                      <a:endParaRPr lang="et-EE" sz="7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t-EE" sz="700" u="none" strike="noStrike" dirty="0">
                          <a:effectLst/>
                        </a:rPr>
                        <a:t>SAK </a:t>
                      </a:r>
                      <a:r>
                        <a:rPr lang="et-EE" sz="700" u="none" strike="noStrike" dirty="0" err="1">
                          <a:effectLst/>
                        </a:rPr>
                        <a:t>pos</a:t>
                      </a:r>
                      <a:r>
                        <a:rPr lang="et-EE" sz="700" u="none" strike="noStrike" dirty="0">
                          <a:effectLst/>
                        </a:rPr>
                        <a:t> arv / %</a:t>
                      </a:r>
                      <a:endParaRPr lang="et-EE" sz="7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et-EE" sz="700" u="none" strike="noStrike">
                          <a:effectLst/>
                        </a:rPr>
                        <a:t>Uuritud loomade arv</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t-EE" sz="700" u="none" strike="noStrike">
                          <a:effectLst/>
                        </a:rPr>
                        <a:t>SAK pos arv / %</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et-EE" sz="700" b="1" u="none" strike="noStrike">
                          <a:solidFill>
                            <a:schemeClr val="accent2">
                              <a:lumMod val="75000"/>
                            </a:schemeClr>
                          </a:solidFill>
                          <a:effectLst/>
                        </a:rPr>
                        <a:t>Uuritud loomade arv</a:t>
                      </a:r>
                      <a:endParaRPr lang="et-EE" sz="700" b="1" i="0" u="none" strike="noStrike">
                        <a:solidFill>
                          <a:schemeClr val="accent2">
                            <a:lumMod val="75000"/>
                          </a:schemeClr>
                        </a:solidFill>
                        <a:effectLst/>
                        <a:latin typeface="Calibri" panose="020F0502020204030204" pitchFamily="34" charset="0"/>
                      </a:endParaRPr>
                    </a:p>
                  </a:txBody>
                  <a:tcPr marL="0" marR="0" marT="0" marB="0" anchor="ctr"/>
                </a:tc>
                <a:tc>
                  <a:txBody>
                    <a:bodyPr/>
                    <a:lstStyle/>
                    <a:p>
                      <a:pPr algn="l" fontAlgn="ctr"/>
                      <a:r>
                        <a:rPr lang="et-EE" sz="700" b="1" u="none" strike="noStrike">
                          <a:solidFill>
                            <a:schemeClr val="accent2">
                              <a:lumMod val="75000"/>
                            </a:schemeClr>
                          </a:solidFill>
                          <a:effectLst/>
                        </a:rPr>
                        <a:t>SAK pos arv / %</a:t>
                      </a:r>
                      <a:endParaRPr lang="et-EE" sz="700" b="1" i="0" u="none" strike="noStrike">
                        <a:solidFill>
                          <a:schemeClr val="accent2">
                            <a:lumMod val="75000"/>
                          </a:schemeClr>
                        </a:solidFill>
                        <a:effectLst/>
                        <a:latin typeface="Calibri" panose="020F0502020204030204" pitchFamily="34" charset="0"/>
                      </a:endParaRPr>
                    </a:p>
                  </a:txBody>
                  <a:tcPr marL="0" marR="0" marT="0" marB="0" anchor="ctr"/>
                </a:tc>
                <a:extLst>
                  <a:ext uri="{0D108BD9-81ED-4DB2-BD59-A6C34878D82A}">
                    <a16:rowId xmlns:a16="http://schemas.microsoft.com/office/drawing/2014/main" xmlns="" val="2935181043"/>
                  </a:ext>
                </a:extLst>
              </a:tr>
              <a:tr h="224988">
                <a:tc>
                  <a:txBody>
                    <a:bodyPr/>
                    <a:lstStyle/>
                    <a:p>
                      <a:pPr algn="l" fontAlgn="ctr"/>
                      <a:r>
                        <a:rPr lang="et-EE" sz="700" b="1" u="none" strike="noStrike" dirty="0">
                          <a:effectLst/>
                        </a:rPr>
                        <a:t>Kütitud metssead</a:t>
                      </a:r>
                      <a:endParaRPr lang="et-EE" sz="700" b="1" i="0" u="none" strike="noStrike" dirty="0">
                        <a:solidFill>
                          <a:srgbClr val="000000"/>
                        </a:solidFill>
                        <a:effectLst/>
                        <a:latin typeface="Calibri" panose="020F0502020204030204" pitchFamily="34" charset="0"/>
                      </a:endParaRPr>
                    </a:p>
                  </a:txBody>
                  <a:tcPr marL="0" marR="0" marT="0" marB="0" anchor="ctr">
                    <a:solidFill>
                      <a:schemeClr val="accent1">
                        <a:lumMod val="60000"/>
                        <a:lumOff val="40000"/>
                      </a:schemeClr>
                    </a:solidFill>
                  </a:tcPr>
                </a:tc>
                <a:tc>
                  <a:txBody>
                    <a:bodyPr/>
                    <a:lstStyle/>
                    <a:p>
                      <a:pPr algn="ctr" fontAlgn="ctr"/>
                      <a:r>
                        <a:rPr lang="et-EE" sz="700" u="none" strike="noStrike">
                          <a:effectLst/>
                        </a:rPr>
                        <a:t>879</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9 (1%)</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8617</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680 (8%)</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14976</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749 (5%)</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9161</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565 (6,2%)</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4879</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263 (5,4%)</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4773</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82 (1,72%)</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7252</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dirty="0">
                          <a:effectLst/>
                        </a:rPr>
                        <a:t>63 (0,87%)</a:t>
                      </a:r>
                      <a:endParaRPr lang="et-EE" sz="7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dirty="0">
                          <a:effectLst/>
                        </a:rPr>
                        <a:t>10629</a:t>
                      </a:r>
                      <a:endParaRPr lang="et-EE" sz="7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dirty="0">
                          <a:effectLst/>
                        </a:rPr>
                        <a:t>62 (0,6%)</a:t>
                      </a:r>
                      <a:endParaRPr lang="et-EE" sz="7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t-EE" sz="700" b="1" u="none" strike="noStrike">
                          <a:solidFill>
                            <a:schemeClr val="accent2">
                              <a:lumMod val="75000"/>
                            </a:schemeClr>
                          </a:solidFill>
                          <a:effectLst/>
                        </a:rPr>
                        <a:t>12 639</a:t>
                      </a:r>
                      <a:endParaRPr lang="et-EE" sz="700" b="1" i="0" u="none" strike="noStrike">
                        <a:solidFill>
                          <a:schemeClr val="accent2">
                            <a:lumMod val="75000"/>
                          </a:schemeClr>
                        </a:solidFill>
                        <a:effectLst/>
                        <a:latin typeface="Calibri" panose="020F0502020204030204" pitchFamily="34" charset="0"/>
                      </a:endParaRPr>
                    </a:p>
                  </a:txBody>
                  <a:tcPr marL="0" marR="0" marT="0" marB="0" anchor="ctr"/>
                </a:tc>
                <a:tc>
                  <a:txBody>
                    <a:bodyPr/>
                    <a:lstStyle/>
                    <a:p>
                      <a:pPr algn="ctr" fontAlgn="ctr"/>
                      <a:r>
                        <a:rPr lang="et-EE" sz="700" b="1" u="none" strike="noStrike" dirty="0">
                          <a:solidFill>
                            <a:schemeClr val="accent2">
                              <a:lumMod val="75000"/>
                            </a:schemeClr>
                          </a:solidFill>
                          <a:effectLst/>
                        </a:rPr>
                        <a:t>54 (0,43%)</a:t>
                      </a:r>
                      <a:endParaRPr lang="et-EE" sz="700" b="1" i="0" u="none" strike="noStrike" dirty="0">
                        <a:solidFill>
                          <a:schemeClr val="accent2">
                            <a:lumMod val="75000"/>
                          </a:schemeClr>
                        </a:solidFill>
                        <a:effectLst/>
                        <a:latin typeface="Calibri" panose="020F0502020204030204" pitchFamily="34" charset="0"/>
                      </a:endParaRPr>
                    </a:p>
                  </a:txBody>
                  <a:tcPr marL="0" marR="0" marT="0" marB="0" anchor="ctr"/>
                </a:tc>
                <a:extLst>
                  <a:ext uri="{0D108BD9-81ED-4DB2-BD59-A6C34878D82A}">
                    <a16:rowId xmlns:a16="http://schemas.microsoft.com/office/drawing/2014/main" xmlns="" val="1229324257"/>
                  </a:ext>
                </a:extLst>
              </a:tr>
              <a:tr h="337483">
                <a:tc>
                  <a:txBody>
                    <a:bodyPr/>
                    <a:lstStyle/>
                    <a:p>
                      <a:pPr algn="l" fontAlgn="ctr"/>
                      <a:r>
                        <a:rPr lang="et-EE" sz="700" b="1" u="none" strike="noStrike" dirty="0">
                          <a:effectLst/>
                        </a:rPr>
                        <a:t>Surnuna leitud metssead</a:t>
                      </a:r>
                      <a:endParaRPr lang="et-EE" sz="700" b="1" i="0" u="none" strike="noStrike" dirty="0">
                        <a:solidFill>
                          <a:srgbClr val="000000"/>
                        </a:solidFill>
                        <a:effectLst/>
                        <a:latin typeface="Calibri" panose="020F0502020204030204" pitchFamily="34" charset="0"/>
                      </a:endParaRPr>
                    </a:p>
                  </a:txBody>
                  <a:tcPr marL="0" marR="0" marT="0" marB="0" anchor="ctr">
                    <a:solidFill>
                      <a:schemeClr val="accent1">
                        <a:lumMod val="60000"/>
                        <a:lumOff val="40000"/>
                      </a:schemeClr>
                    </a:solidFill>
                  </a:tcPr>
                </a:tc>
                <a:tc>
                  <a:txBody>
                    <a:bodyPr/>
                    <a:lstStyle/>
                    <a:p>
                      <a:pPr algn="ctr" fontAlgn="ctr"/>
                      <a:r>
                        <a:rPr lang="et-EE" sz="700" u="none" strike="noStrike">
                          <a:effectLst/>
                        </a:rPr>
                        <a:t>175</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64 (37%)</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928</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408 (44%)</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987</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818 (83%)</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372</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299 (80,4%)</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52</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17 (33%)</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26</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2 (7,6 %)</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30</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13 (43,3%)</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70</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dirty="0">
                          <a:effectLst/>
                        </a:rPr>
                        <a:t>21 (30%)</a:t>
                      </a:r>
                      <a:endParaRPr lang="et-EE" sz="70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t-EE" sz="700" b="1" u="none" strike="noStrike" dirty="0">
                          <a:solidFill>
                            <a:schemeClr val="accent2">
                              <a:lumMod val="75000"/>
                            </a:schemeClr>
                          </a:solidFill>
                          <a:effectLst/>
                        </a:rPr>
                        <a:t>53</a:t>
                      </a:r>
                      <a:endParaRPr lang="et-EE" sz="700" b="1" i="0" u="none" strike="noStrike" dirty="0">
                        <a:solidFill>
                          <a:schemeClr val="accent2">
                            <a:lumMod val="75000"/>
                          </a:schemeClr>
                        </a:solidFill>
                        <a:effectLst/>
                        <a:latin typeface="Calibri" panose="020F0502020204030204" pitchFamily="34" charset="0"/>
                      </a:endParaRPr>
                    </a:p>
                  </a:txBody>
                  <a:tcPr marL="0" marR="0" marT="0" marB="0" anchor="ctr"/>
                </a:tc>
                <a:tc>
                  <a:txBody>
                    <a:bodyPr/>
                    <a:lstStyle/>
                    <a:p>
                      <a:pPr algn="ctr" fontAlgn="ctr"/>
                      <a:r>
                        <a:rPr lang="et-EE" sz="700" b="1" u="none" strike="noStrike" dirty="0">
                          <a:solidFill>
                            <a:schemeClr val="accent2">
                              <a:lumMod val="75000"/>
                            </a:schemeClr>
                          </a:solidFill>
                          <a:effectLst/>
                        </a:rPr>
                        <a:t>18 (33,96%)</a:t>
                      </a:r>
                      <a:endParaRPr lang="et-EE" sz="700" b="1" i="0" u="none" strike="noStrike" dirty="0">
                        <a:solidFill>
                          <a:schemeClr val="accent2">
                            <a:lumMod val="75000"/>
                          </a:schemeClr>
                        </a:solidFill>
                        <a:effectLst/>
                        <a:latin typeface="Calibri" panose="020F0502020204030204" pitchFamily="34" charset="0"/>
                      </a:endParaRPr>
                    </a:p>
                  </a:txBody>
                  <a:tcPr marL="0" marR="0" marT="0" marB="0" anchor="ctr"/>
                </a:tc>
                <a:extLst>
                  <a:ext uri="{0D108BD9-81ED-4DB2-BD59-A6C34878D82A}">
                    <a16:rowId xmlns:a16="http://schemas.microsoft.com/office/drawing/2014/main" xmlns="" val="1153260344"/>
                  </a:ext>
                </a:extLst>
              </a:tr>
              <a:tr h="337483">
                <a:tc>
                  <a:txBody>
                    <a:bodyPr/>
                    <a:lstStyle/>
                    <a:p>
                      <a:pPr algn="l" fontAlgn="ctr"/>
                      <a:r>
                        <a:rPr lang="et-EE" sz="700" b="1" u="none" strike="noStrike" dirty="0">
                          <a:effectLst/>
                        </a:rPr>
                        <a:t>Hukatud / hukkunud metssead</a:t>
                      </a:r>
                      <a:endParaRPr lang="et-EE" sz="700" b="1" i="0" u="none" strike="noStrike" dirty="0">
                        <a:solidFill>
                          <a:srgbClr val="000000"/>
                        </a:solidFill>
                        <a:effectLst/>
                        <a:latin typeface="Calibri" panose="020F0502020204030204" pitchFamily="34" charset="0"/>
                      </a:endParaRPr>
                    </a:p>
                  </a:txBody>
                  <a:tcPr marL="0" marR="0" marT="0" marB="0" anchor="ctr">
                    <a:solidFill>
                      <a:schemeClr val="accent1">
                        <a:lumMod val="60000"/>
                        <a:lumOff val="40000"/>
                      </a:schemeClr>
                    </a:solidFill>
                  </a:tcPr>
                </a:tc>
                <a:tc>
                  <a:txBody>
                    <a:bodyPr/>
                    <a:lstStyle/>
                    <a:p>
                      <a:pPr algn="ctr" fontAlgn="ctr"/>
                      <a:r>
                        <a:rPr lang="et-EE" sz="700" u="none" strike="noStrike">
                          <a:effectLst/>
                        </a:rPr>
                        <a:t>2</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0</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17</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7 (41%)</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15</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5 (33)</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41</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3 (7,3%)</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30</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1 (3,3%)</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37</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0</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45</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0</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53</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0</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b="1" u="none" strike="noStrike" dirty="0">
                          <a:solidFill>
                            <a:schemeClr val="accent2">
                              <a:lumMod val="75000"/>
                            </a:schemeClr>
                          </a:solidFill>
                          <a:effectLst/>
                        </a:rPr>
                        <a:t>40</a:t>
                      </a:r>
                      <a:endParaRPr lang="et-EE" sz="700" b="1" i="0" u="none" strike="noStrike" dirty="0">
                        <a:solidFill>
                          <a:schemeClr val="accent2">
                            <a:lumMod val="75000"/>
                          </a:schemeClr>
                        </a:solidFill>
                        <a:effectLst/>
                        <a:latin typeface="Calibri" panose="020F0502020204030204" pitchFamily="34" charset="0"/>
                      </a:endParaRPr>
                    </a:p>
                  </a:txBody>
                  <a:tcPr marL="0" marR="0" marT="0" marB="0" anchor="ctr"/>
                </a:tc>
                <a:tc>
                  <a:txBody>
                    <a:bodyPr/>
                    <a:lstStyle/>
                    <a:p>
                      <a:pPr algn="ctr" fontAlgn="ctr"/>
                      <a:r>
                        <a:rPr lang="et-EE" sz="700" b="1" u="none" strike="noStrike" dirty="0">
                          <a:solidFill>
                            <a:schemeClr val="accent2">
                              <a:lumMod val="75000"/>
                            </a:schemeClr>
                          </a:solidFill>
                          <a:effectLst/>
                        </a:rPr>
                        <a:t>5 (12,50%)</a:t>
                      </a:r>
                      <a:endParaRPr lang="et-EE" sz="700" b="1" i="0" u="none" strike="noStrike" dirty="0">
                        <a:solidFill>
                          <a:schemeClr val="accent2">
                            <a:lumMod val="75000"/>
                          </a:schemeClr>
                        </a:solidFill>
                        <a:effectLst/>
                        <a:latin typeface="Calibri" panose="020F0502020204030204" pitchFamily="34" charset="0"/>
                      </a:endParaRPr>
                    </a:p>
                  </a:txBody>
                  <a:tcPr marL="0" marR="0" marT="0" marB="0" anchor="ctr"/>
                </a:tc>
                <a:extLst>
                  <a:ext uri="{0D108BD9-81ED-4DB2-BD59-A6C34878D82A}">
                    <a16:rowId xmlns:a16="http://schemas.microsoft.com/office/drawing/2014/main" xmlns="" val="3634477342"/>
                  </a:ext>
                </a:extLst>
              </a:tr>
              <a:tr h="224988">
                <a:tc>
                  <a:txBody>
                    <a:bodyPr/>
                    <a:lstStyle/>
                    <a:p>
                      <a:pPr algn="l" fontAlgn="ctr"/>
                      <a:r>
                        <a:rPr lang="et-EE" sz="700" b="1" u="none" strike="noStrike" dirty="0">
                          <a:effectLst/>
                        </a:rPr>
                        <a:t>Kokku</a:t>
                      </a:r>
                      <a:endParaRPr lang="et-EE" sz="700" b="1" i="0" u="none" strike="noStrike" dirty="0">
                        <a:solidFill>
                          <a:srgbClr val="000000"/>
                        </a:solidFill>
                        <a:effectLst/>
                        <a:latin typeface="Calibri" panose="020F0502020204030204" pitchFamily="34" charset="0"/>
                      </a:endParaRPr>
                    </a:p>
                  </a:txBody>
                  <a:tcPr marL="0" marR="0" marT="0" marB="0" anchor="ctr">
                    <a:solidFill>
                      <a:schemeClr val="accent1">
                        <a:lumMod val="60000"/>
                        <a:lumOff val="40000"/>
                      </a:schemeClr>
                    </a:solidFill>
                  </a:tcPr>
                </a:tc>
                <a:tc>
                  <a:txBody>
                    <a:bodyPr/>
                    <a:lstStyle/>
                    <a:p>
                      <a:pPr algn="ctr" fontAlgn="ctr"/>
                      <a:r>
                        <a:rPr lang="et-EE" sz="700" u="none" strike="noStrike">
                          <a:effectLst/>
                        </a:rPr>
                        <a:t>1056</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73 (7%)</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9562</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b="1" u="none" strike="noStrike" dirty="0">
                          <a:solidFill>
                            <a:srgbClr val="FF0000"/>
                          </a:solidFill>
                          <a:effectLst/>
                        </a:rPr>
                        <a:t>1095 (11,5%)</a:t>
                      </a:r>
                      <a:endParaRPr lang="et-EE" sz="700" b="1" i="0" u="none" strike="noStrike" dirty="0">
                        <a:solidFill>
                          <a:srgbClr val="FF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15978</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1572 (10%)</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9574</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867 (9,1%)</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4961</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281 (5%)</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4836</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84 (1,74%)</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7327</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76 (1,04%)</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10752</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u="none" strike="noStrike">
                          <a:effectLst/>
                        </a:rPr>
                        <a:t>83 (0,77%)</a:t>
                      </a:r>
                      <a:endParaRPr lang="et-EE" sz="7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t-EE" sz="700" b="1" u="none" strike="noStrike">
                          <a:solidFill>
                            <a:schemeClr val="accent2">
                              <a:lumMod val="75000"/>
                            </a:schemeClr>
                          </a:solidFill>
                          <a:effectLst/>
                        </a:rPr>
                        <a:t>12 732</a:t>
                      </a:r>
                      <a:endParaRPr lang="et-EE" sz="700" b="1" i="0" u="none" strike="noStrike">
                        <a:solidFill>
                          <a:schemeClr val="accent2">
                            <a:lumMod val="75000"/>
                          </a:schemeClr>
                        </a:solidFill>
                        <a:effectLst/>
                        <a:latin typeface="Calibri" panose="020F0502020204030204" pitchFamily="34" charset="0"/>
                      </a:endParaRPr>
                    </a:p>
                  </a:txBody>
                  <a:tcPr marL="0" marR="0" marT="0" marB="0" anchor="ctr"/>
                </a:tc>
                <a:tc>
                  <a:txBody>
                    <a:bodyPr/>
                    <a:lstStyle/>
                    <a:p>
                      <a:pPr algn="ctr" fontAlgn="ctr"/>
                      <a:r>
                        <a:rPr lang="et-EE" sz="700" b="1" u="none" strike="noStrike" dirty="0">
                          <a:solidFill>
                            <a:schemeClr val="accent2">
                              <a:lumMod val="75000"/>
                            </a:schemeClr>
                          </a:solidFill>
                          <a:effectLst/>
                        </a:rPr>
                        <a:t>77 (0,60%)</a:t>
                      </a:r>
                      <a:endParaRPr lang="et-EE" sz="700" b="1" i="0" u="none" strike="noStrike" dirty="0">
                        <a:solidFill>
                          <a:schemeClr val="accent2">
                            <a:lumMod val="75000"/>
                          </a:schemeClr>
                        </a:solidFill>
                        <a:effectLst/>
                        <a:latin typeface="Calibri" panose="020F0502020204030204" pitchFamily="34" charset="0"/>
                      </a:endParaRPr>
                    </a:p>
                  </a:txBody>
                  <a:tcPr marL="0" marR="0" marT="0" marB="0" anchor="ctr"/>
                </a:tc>
                <a:extLst>
                  <a:ext uri="{0D108BD9-81ED-4DB2-BD59-A6C34878D82A}">
                    <a16:rowId xmlns:a16="http://schemas.microsoft.com/office/drawing/2014/main" xmlns="" val="581135808"/>
                  </a:ext>
                </a:extLst>
              </a:tr>
            </a:tbl>
          </a:graphicData>
        </a:graphic>
      </p:graphicFrame>
    </p:spTree>
    <p:extLst>
      <p:ext uri="{BB962C8B-B14F-4D97-AF65-F5344CB8AC3E}">
        <p14:creationId xmlns:p14="http://schemas.microsoft.com/office/powerpoint/2010/main" val="9851496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7247" y="817001"/>
            <a:ext cx="7762101" cy="978466"/>
          </a:xfrm>
        </p:spPr>
        <p:txBody>
          <a:bodyPr>
            <a:normAutofit/>
          </a:bodyPr>
          <a:lstStyle/>
          <a:p>
            <a:r>
              <a:rPr lang="et-EE" sz="2658" dirty="0"/>
              <a:t>SAK uuringud 2022 maakondade lõikes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42381419"/>
              </p:ext>
            </p:extLst>
          </p:nvPr>
        </p:nvGraphicFramePr>
        <p:xfrm>
          <a:off x="529640" y="1476053"/>
          <a:ext cx="7560837" cy="3969929"/>
        </p:xfrm>
        <a:graphic>
          <a:graphicData uri="http://schemas.openxmlformats.org/drawingml/2006/table">
            <a:tbl>
              <a:tblPr>
                <a:tableStyleId>{5C22544A-7EE6-4342-B048-85BDC9FD1C3A}</a:tableStyleId>
              </a:tblPr>
              <a:tblGrid>
                <a:gridCol w="1374696">
                  <a:extLst>
                    <a:ext uri="{9D8B030D-6E8A-4147-A177-3AD203B41FA5}">
                      <a16:colId xmlns:a16="http://schemas.microsoft.com/office/drawing/2014/main" xmlns="" val="2299083463"/>
                    </a:ext>
                  </a:extLst>
                </a:gridCol>
                <a:gridCol w="687349">
                  <a:extLst>
                    <a:ext uri="{9D8B030D-6E8A-4147-A177-3AD203B41FA5}">
                      <a16:colId xmlns:a16="http://schemas.microsoft.com/office/drawing/2014/main" xmlns="" val="371816397"/>
                    </a:ext>
                  </a:extLst>
                </a:gridCol>
                <a:gridCol w="687349">
                  <a:extLst>
                    <a:ext uri="{9D8B030D-6E8A-4147-A177-3AD203B41FA5}">
                      <a16:colId xmlns:a16="http://schemas.microsoft.com/office/drawing/2014/main" xmlns="" val="1263573581"/>
                    </a:ext>
                  </a:extLst>
                </a:gridCol>
                <a:gridCol w="687349">
                  <a:extLst>
                    <a:ext uri="{9D8B030D-6E8A-4147-A177-3AD203B41FA5}">
                      <a16:colId xmlns:a16="http://schemas.microsoft.com/office/drawing/2014/main" xmlns="" val="1878344223"/>
                    </a:ext>
                  </a:extLst>
                </a:gridCol>
                <a:gridCol w="687349">
                  <a:extLst>
                    <a:ext uri="{9D8B030D-6E8A-4147-A177-3AD203B41FA5}">
                      <a16:colId xmlns:a16="http://schemas.microsoft.com/office/drawing/2014/main" xmlns="" val="4048464290"/>
                    </a:ext>
                  </a:extLst>
                </a:gridCol>
                <a:gridCol w="687349">
                  <a:extLst>
                    <a:ext uri="{9D8B030D-6E8A-4147-A177-3AD203B41FA5}">
                      <a16:colId xmlns:a16="http://schemas.microsoft.com/office/drawing/2014/main" xmlns="" val="3539806065"/>
                    </a:ext>
                  </a:extLst>
                </a:gridCol>
                <a:gridCol w="687349">
                  <a:extLst>
                    <a:ext uri="{9D8B030D-6E8A-4147-A177-3AD203B41FA5}">
                      <a16:colId xmlns:a16="http://schemas.microsoft.com/office/drawing/2014/main" xmlns="" val="2501700458"/>
                    </a:ext>
                  </a:extLst>
                </a:gridCol>
                <a:gridCol w="687349">
                  <a:extLst>
                    <a:ext uri="{9D8B030D-6E8A-4147-A177-3AD203B41FA5}">
                      <a16:colId xmlns:a16="http://schemas.microsoft.com/office/drawing/2014/main" xmlns="" val="1611609857"/>
                    </a:ext>
                  </a:extLst>
                </a:gridCol>
                <a:gridCol w="687349">
                  <a:extLst>
                    <a:ext uri="{9D8B030D-6E8A-4147-A177-3AD203B41FA5}">
                      <a16:colId xmlns:a16="http://schemas.microsoft.com/office/drawing/2014/main" xmlns="" val="602717636"/>
                    </a:ext>
                  </a:extLst>
                </a:gridCol>
                <a:gridCol w="687349">
                  <a:extLst>
                    <a:ext uri="{9D8B030D-6E8A-4147-A177-3AD203B41FA5}">
                      <a16:colId xmlns:a16="http://schemas.microsoft.com/office/drawing/2014/main" xmlns="" val="3698902530"/>
                    </a:ext>
                  </a:extLst>
                </a:gridCol>
              </a:tblGrid>
              <a:tr h="121027">
                <a:tc rowSpan="3">
                  <a:txBody>
                    <a:bodyPr/>
                    <a:lstStyle/>
                    <a:p>
                      <a:pPr algn="ctr" fontAlgn="t"/>
                      <a:r>
                        <a:rPr lang="et-EE" sz="1200" b="1" u="none" strike="noStrike" dirty="0">
                          <a:effectLst/>
                        </a:rPr>
                        <a:t>Maakond </a:t>
                      </a:r>
                      <a:br>
                        <a:rPr lang="et-EE" sz="1200" b="1" u="none" strike="noStrike" dirty="0">
                          <a:effectLst/>
                        </a:rPr>
                      </a:br>
                      <a:r>
                        <a:rPr lang="et-EE" sz="1200" b="1" u="none" strike="noStrike" dirty="0">
                          <a:effectLst/>
                        </a:rPr>
                        <a:t>(proovivõtu koht)</a:t>
                      </a:r>
                      <a:endParaRPr lang="et-EE" sz="1200" b="1" i="0" u="none" strike="noStrike" dirty="0">
                        <a:effectLst/>
                        <a:latin typeface="Arial" panose="020B0604020202020204" pitchFamily="34" charset="0"/>
                      </a:endParaRPr>
                    </a:p>
                  </a:txBody>
                  <a:tcPr marL="0" marR="0" marT="0" marB="0">
                    <a:solidFill>
                      <a:schemeClr val="accent1">
                        <a:lumMod val="60000"/>
                        <a:lumOff val="40000"/>
                      </a:schemeClr>
                    </a:solidFill>
                  </a:tcPr>
                </a:tc>
                <a:tc gridSpan="6">
                  <a:txBody>
                    <a:bodyPr/>
                    <a:lstStyle/>
                    <a:p>
                      <a:pPr algn="ctr" fontAlgn="t"/>
                      <a:r>
                        <a:rPr lang="et-EE" sz="1200" b="1" u="none" strike="noStrike" dirty="0">
                          <a:effectLst/>
                        </a:rPr>
                        <a:t>Analüüside arv </a:t>
                      </a:r>
                      <a:r>
                        <a:rPr lang="et-EE" sz="1200" b="1" u="none" strike="noStrike" dirty="0" err="1">
                          <a:effectLst/>
                        </a:rPr>
                        <a:t>prooviliigiti</a:t>
                      </a:r>
                      <a:endParaRPr lang="et-EE" sz="1200" b="1" i="0" u="none" strike="noStrike" dirty="0">
                        <a:effectLst/>
                        <a:latin typeface="Arial" panose="020B0604020202020204" pitchFamily="34" charset="0"/>
                      </a:endParaRPr>
                    </a:p>
                  </a:txBody>
                  <a:tcPr marL="0" marR="0" marT="0" marB="0">
                    <a:solidFill>
                      <a:schemeClr val="accent1">
                        <a:lumMod val="60000"/>
                        <a:lumOff val="4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3">
                  <a:txBody>
                    <a:bodyPr/>
                    <a:lstStyle/>
                    <a:p>
                      <a:pPr algn="ctr" fontAlgn="t"/>
                      <a:r>
                        <a:rPr lang="et-EE" sz="1200" b="1" u="none" strike="noStrike" dirty="0">
                          <a:effectLst/>
                        </a:rPr>
                        <a:t>Positiivsed loomad</a:t>
                      </a:r>
                      <a:endParaRPr lang="et-EE" sz="1200" b="1" i="0" u="none" strike="noStrike" dirty="0">
                        <a:effectLst/>
                        <a:latin typeface="Arial" panose="020B0604020202020204" pitchFamily="34" charset="0"/>
                      </a:endParaRPr>
                    </a:p>
                  </a:txBody>
                  <a:tcPr marL="0" marR="0" marT="0" marB="0">
                    <a:solidFill>
                      <a:schemeClr val="accent1">
                        <a:lumMod val="60000"/>
                        <a:lumOff val="4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761755962"/>
                  </a:ext>
                </a:extLst>
              </a:tr>
              <a:tr h="121027">
                <a:tc vMerge="1">
                  <a:txBody>
                    <a:bodyPr/>
                    <a:lstStyle/>
                    <a:p>
                      <a:endParaRPr lang="en-GB"/>
                    </a:p>
                  </a:txBody>
                  <a:tcPr/>
                </a:tc>
                <a:tc gridSpan="3">
                  <a:txBody>
                    <a:bodyPr/>
                    <a:lstStyle/>
                    <a:p>
                      <a:pPr algn="ctr" fontAlgn="b"/>
                      <a:r>
                        <a:rPr lang="et-EE" sz="1200" b="1" u="none" strike="noStrike" dirty="0">
                          <a:effectLst/>
                        </a:rPr>
                        <a:t>veri</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hMerge="1">
                  <a:txBody>
                    <a:bodyPr/>
                    <a:lstStyle/>
                    <a:p>
                      <a:endParaRPr lang="en-GB"/>
                    </a:p>
                  </a:txBody>
                  <a:tcPr/>
                </a:tc>
                <a:tc hMerge="1">
                  <a:txBody>
                    <a:bodyPr/>
                    <a:lstStyle/>
                    <a:p>
                      <a:endParaRPr lang="en-GB"/>
                    </a:p>
                  </a:txBody>
                  <a:tcPr/>
                </a:tc>
                <a:tc>
                  <a:txBody>
                    <a:bodyPr/>
                    <a:lstStyle/>
                    <a:p>
                      <a:pPr algn="ctr" fontAlgn="b"/>
                      <a:r>
                        <a:rPr lang="et-EE" sz="1200" b="1" u="none" strike="noStrike" dirty="0" err="1">
                          <a:effectLst/>
                        </a:rPr>
                        <a:t>luuüdi</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gridSpan="2">
                  <a:txBody>
                    <a:bodyPr/>
                    <a:lstStyle/>
                    <a:p>
                      <a:pPr algn="ctr" fontAlgn="b"/>
                      <a:r>
                        <a:rPr lang="et-EE" sz="1200" b="1" u="none" strike="noStrike" dirty="0">
                          <a:effectLst/>
                        </a:rPr>
                        <a:t>organid</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hMerge="1">
                  <a:txBody>
                    <a:bodyPr/>
                    <a:lstStyle/>
                    <a:p>
                      <a:endParaRPr lang="en-GB"/>
                    </a:p>
                  </a:txBody>
                  <a:tcPr/>
                </a:tc>
                <a:tc rowSpan="2">
                  <a:txBody>
                    <a:bodyPr/>
                    <a:lstStyle/>
                    <a:p>
                      <a:pPr algn="ctr" fontAlgn="t"/>
                      <a:r>
                        <a:rPr lang="et-EE" sz="1200" b="1" u="none" strike="noStrike" dirty="0">
                          <a:effectLst/>
                        </a:rPr>
                        <a:t>PCR</a:t>
                      </a:r>
                      <a:endParaRPr lang="et-EE" sz="1200" b="1" i="0" u="none" strike="noStrike" dirty="0">
                        <a:effectLst/>
                        <a:latin typeface="Arial" panose="020B0604020202020204" pitchFamily="34" charset="0"/>
                      </a:endParaRPr>
                    </a:p>
                  </a:txBody>
                  <a:tcPr marL="0" marR="0" marT="0" marB="0">
                    <a:solidFill>
                      <a:schemeClr val="accent1">
                        <a:lumMod val="60000"/>
                        <a:lumOff val="40000"/>
                      </a:schemeClr>
                    </a:solidFill>
                  </a:tcPr>
                </a:tc>
                <a:tc rowSpan="2">
                  <a:txBody>
                    <a:bodyPr/>
                    <a:lstStyle/>
                    <a:p>
                      <a:pPr algn="ctr" fontAlgn="t"/>
                      <a:r>
                        <a:rPr lang="et-EE" sz="1200" b="1" u="none" strike="noStrike" dirty="0" err="1">
                          <a:effectLst/>
                        </a:rPr>
                        <a:t>serol</a:t>
                      </a:r>
                      <a:endParaRPr lang="et-EE" sz="1200" b="1" i="0" u="none" strike="noStrike" dirty="0">
                        <a:effectLst/>
                        <a:latin typeface="Arial" panose="020B0604020202020204" pitchFamily="34" charset="0"/>
                      </a:endParaRPr>
                    </a:p>
                  </a:txBody>
                  <a:tcPr marL="0" marR="0" marT="0" marB="0">
                    <a:solidFill>
                      <a:schemeClr val="accent1">
                        <a:lumMod val="60000"/>
                        <a:lumOff val="40000"/>
                      </a:schemeClr>
                    </a:solidFill>
                  </a:tcPr>
                </a:tc>
                <a:tc rowSpan="2">
                  <a:txBody>
                    <a:bodyPr/>
                    <a:lstStyle/>
                    <a:p>
                      <a:pPr algn="ctr" fontAlgn="t"/>
                      <a:r>
                        <a:rPr lang="fi-FI" sz="1200" b="1" u="none" strike="noStrike" dirty="0" err="1">
                          <a:effectLst/>
                        </a:rPr>
                        <a:t>neist</a:t>
                      </a:r>
                      <a:r>
                        <a:rPr lang="fi-FI" sz="1200" b="1" u="none" strike="noStrike" dirty="0">
                          <a:effectLst/>
                        </a:rPr>
                        <a:t> PCR ja </a:t>
                      </a:r>
                      <a:br>
                        <a:rPr lang="fi-FI" sz="1200" b="1" u="none" strike="noStrike" dirty="0">
                          <a:effectLst/>
                        </a:rPr>
                      </a:br>
                      <a:r>
                        <a:rPr lang="fi-FI" sz="1200" b="1" u="none" strike="noStrike" dirty="0" err="1">
                          <a:effectLst/>
                        </a:rPr>
                        <a:t>serol</a:t>
                      </a:r>
                      <a:r>
                        <a:rPr lang="fi-FI" sz="1200" b="1" u="none" strike="noStrike" dirty="0">
                          <a:effectLst/>
                        </a:rPr>
                        <a:t> </a:t>
                      </a:r>
                      <a:r>
                        <a:rPr lang="fi-FI" sz="1200" b="1" u="none" strike="noStrike" dirty="0" err="1">
                          <a:effectLst/>
                        </a:rPr>
                        <a:t>pos</a:t>
                      </a:r>
                      <a:r>
                        <a:rPr lang="fi-FI" sz="1200" b="1" u="none" strike="noStrike" dirty="0">
                          <a:effectLst/>
                        </a:rPr>
                        <a:t> </a:t>
                      </a:r>
                      <a:endParaRPr lang="fi-FI" sz="1200" b="1" i="0" u="none" strike="noStrike" dirty="0">
                        <a:solidFill>
                          <a:srgbClr val="808080"/>
                        </a:solidFill>
                        <a:effectLst/>
                        <a:latin typeface="Arial" panose="020B0604020202020204" pitchFamily="34" charset="0"/>
                      </a:endParaRPr>
                    </a:p>
                  </a:txBody>
                  <a:tcPr marL="0" marR="0" marT="0" marB="0">
                    <a:solidFill>
                      <a:schemeClr val="accent1">
                        <a:lumMod val="60000"/>
                        <a:lumOff val="40000"/>
                      </a:schemeClr>
                    </a:solidFill>
                  </a:tcPr>
                </a:tc>
                <a:extLst>
                  <a:ext uri="{0D108BD9-81ED-4DB2-BD59-A6C34878D82A}">
                    <a16:rowId xmlns:a16="http://schemas.microsoft.com/office/drawing/2014/main" xmlns="" val="2201292386"/>
                  </a:ext>
                </a:extLst>
              </a:tr>
              <a:tr h="242054">
                <a:tc vMerge="1">
                  <a:txBody>
                    <a:bodyPr/>
                    <a:lstStyle/>
                    <a:p>
                      <a:endParaRPr lang="en-GB"/>
                    </a:p>
                  </a:txBody>
                  <a:tcPr/>
                </a:tc>
                <a:tc>
                  <a:txBody>
                    <a:bodyPr/>
                    <a:lstStyle/>
                    <a:p>
                      <a:pPr algn="ctr" fontAlgn="t"/>
                      <a:r>
                        <a:rPr lang="et-EE" sz="1200" b="1" u="none" strike="noStrike" dirty="0">
                          <a:effectLst/>
                        </a:rPr>
                        <a:t>PCR</a:t>
                      </a:r>
                      <a:endParaRPr lang="et-EE" sz="1200" b="1" i="0" u="none" strike="noStrike" dirty="0">
                        <a:effectLst/>
                        <a:latin typeface="Arial" panose="020B0604020202020204" pitchFamily="34" charset="0"/>
                      </a:endParaRPr>
                    </a:p>
                  </a:txBody>
                  <a:tcPr marL="0" marR="0" marT="0" marB="0">
                    <a:solidFill>
                      <a:schemeClr val="accent1">
                        <a:lumMod val="60000"/>
                        <a:lumOff val="40000"/>
                      </a:schemeClr>
                    </a:solidFill>
                  </a:tcPr>
                </a:tc>
                <a:tc>
                  <a:txBody>
                    <a:bodyPr/>
                    <a:lstStyle/>
                    <a:p>
                      <a:pPr algn="ctr" fontAlgn="t"/>
                      <a:r>
                        <a:rPr lang="et-EE" sz="1200" b="1" u="none" strike="noStrike" dirty="0">
                          <a:effectLst/>
                        </a:rPr>
                        <a:t>IPT</a:t>
                      </a:r>
                      <a:endParaRPr lang="et-EE" sz="1200" b="1" i="0" u="none" strike="noStrike" dirty="0">
                        <a:effectLst/>
                        <a:latin typeface="Arial" panose="020B0604020202020204" pitchFamily="34" charset="0"/>
                      </a:endParaRPr>
                    </a:p>
                  </a:txBody>
                  <a:tcPr marL="0" marR="0" marT="0" marB="0">
                    <a:solidFill>
                      <a:schemeClr val="accent1">
                        <a:lumMod val="60000"/>
                        <a:lumOff val="40000"/>
                      </a:schemeClr>
                    </a:solidFill>
                  </a:tcPr>
                </a:tc>
                <a:tc>
                  <a:txBody>
                    <a:bodyPr/>
                    <a:lstStyle/>
                    <a:p>
                      <a:pPr algn="ctr" fontAlgn="t"/>
                      <a:r>
                        <a:rPr lang="et-EE" sz="1200" b="1" u="none" strike="noStrike" dirty="0" err="1">
                          <a:effectLst/>
                        </a:rPr>
                        <a:t>ak</a:t>
                      </a:r>
                      <a:r>
                        <a:rPr lang="et-EE" sz="1200" b="1" u="none" strike="noStrike" dirty="0">
                          <a:effectLst/>
                        </a:rPr>
                        <a:t> ELISA</a:t>
                      </a:r>
                      <a:endParaRPr lang="et-EE" sz="1200" b="1" i="0" u="none" strike="noStrike" dirty="0">
                        <a:effectLst/>
                        <a:latin typeface="Arial" panose="020B0604020202020204" pitchFamily="34" charset="0"/>
                      </a:endParaRPr>
                    </a:p>
                  </a:txBody>
                  <a:tcPr marL="0" marR="0" marT="0" marB="0">
                    <a:solidFill>
                      <a:schemeClr val="accent1">
                        <a:lumMod val="60000"/>
                        <a:lumOff val="40000"/>
                      </a:schemeClr>
                    </a:solidFill>
                  </a:tcPr>
                </a:tc>
                <a:tc>
                  <a:txBody>
                    <a:bodyPr/>
                    <a:lstStyle/>
                    <a:p>
                      <a:pPr algn="ctr" fontAlgn="t"/>
                      <a:r>
                        <a:rPr lang="et-EE" sz="1200" b="1" u="none" strike="noStrike" dirty="0">
                          <a:effectLst/>
                        </a:rPr>
                        <a:t>PCR</a:t>
                      </a:r>
                      <a:endParaRPr lang="et-EE" sz="1200" b="1" i="0" u="none" strike="noStrike" dirty="0">
                        <a:effectLst/>
                        <a:latin typeface="Arial" panose="020B0604020202020204" pitchFamily="34" charset="0"/>
                      </a:endParaRPr>
                    </a:p>
                  </a:txBody>
                  <a:tcPr marL="0" marR="0" marT="0" marB="0">
                    <a:solidFill>
                      <a:schemeClr val="accent1">
                        <a:lumMod val="60000"/>
                        <a:lumOff val="40000"/>
                      </a:schemeClr>
                    </a:solidFill>
                  </a:tcPr>
                </a:tc>
                <a:tc>
                  <a:txBody>
                    <a:bodyPr/>
                    <a:lstStyle/>
                    <a:p>
                      <a:pPr algn="ctr" fontAlgn="t"/>
                      <a:r>
                        <a:rPr lang="et-EE" sz="1200" b="1" u="none" strike="noStrike" dirty="0">
                          <a:effectLst/>
                        </a:rPr>
                        <a:t>PCR</a:t>
                      </a:r>
                      <a:endParaRPr lang="et-EE" sz="1200" b="1" i="0" u="none" strike="noStrike" dirty="0">
                        <a:effectLst/>
                        <a:latin typeface="Arial" panose="020B0604020202020204" pitchFamily="34" charset="0"/>
                      </a:endParaRPr>
                    </a:p>
                  </a:txBody>
                  <a:tcPr marL="0" marR="0" marT="0" marB="0">
                    <a:solidFill>
                      <a:schemeClr val="accent1">
                        <a:lumMod val="60000"/>
                        <a:lumOff val="40000"/>
                      </a:schemeClr>
                    </a:solidFill>
                  </a:tcPr>
                </a:tc>
                <a:tc>
                  <a:txBody>
                    <a:bodyPr/>
                    <a:lstStyle/>
                    <a:p>
                      <a:pPr algn="ctr" fontAlgn="t"/>
                      <a:r>
                        <a:rPr lang="et-EE" sz="1200" b="1" u="none" strike="noStrike" dirty="0">
                          <a:effectLst/>
                        </a:rPr>
                        <a:t>IPT</a:t>
                      </a:r>
                      <a:endParaRPr lang="et-EE" sz="1200" b="1" i="0" u="none" strike="noStrike" dirty="0">
                        <a:effectLst/>
                        <a:latin typeface="Arial" panose="020B0604020202020204" pitchFamily="34" charset="0"/>
                      </a:endParaRPr>
                    </a:p>
                  </a:txBody>
                  <a:tcPr marL="0" marR="0" marT="0" marB="0">
                    <a:solidFill>
                      <a:schemeClr val="accent1">
                        <a:lumMod val="60000"/>
                        <a:lumOff val="40000"/>
                      </a:schemeClr>
                    </a:solidFill>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xmlns="" val="2984098959"/>
                  </a:ext>
                </a:extLst>
              </a:tr>
              <a:tr h="197131">
                <a:tc>
                  <a:txBody>
                    <a:bodyPr/>
                    <a:lstStyle/>
                    <a:p>
                      <a:pPr algn="ctr" fontAlgn="b"/>
                      <a:r>
                        <a:rPr lang="et-EE" sz="1200" b="1" u="none" strike="noStrike" dirty="0">
                          <a:effectLst/>
                        </a:rPr>
                        <a:t>Harju maakond</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ctr" fontAlgn="b"/>
                      <a:r>
                        <a:rPr lang="et-EE" sz="1200" u="none" strike="noStrike">
                          <a:effectLst/>
                        </a:rPr>
                        <a:t>632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4</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632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dirty="0">
                          <a:effectLst/>
                        </a:rPr>
                        <a:t>4</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dirty="0">
                          <a:solidFill>
                            <a:srgbClr val="FF0000"/>
                          </a:solidFill>
                          <a:effectLst/>
                        </a:rPr>
                        <a:t>1</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a:effectLst/>
                        </a:rPr>
                        <a:t>4</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xmlns="" val="3474475426"/>
                  </a:ext>
                </a:extLst>
              </a:tr>
              <a:tr h="197131">
                <a:tc>
                  <a:txBody>
                    <a:bodyPr/>
                    <a:lstStyle/>
                    <a:p>
                      <a:pPr algn="ctr" fontAlgn="b"/>
                      <a:r>
                        <a:rPr lang="et-EE" sz="1200" b="1" u="none" strike="noStrike" dirty="0">
                          <a:effectLst/>
                        </a:rPr>
                        <a:t>Hiiu maakond</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ctr" fontAlgn="b"/>
                      <a:r>
                        <a:rPr lang="et-EE" sz="1200" u="none" strike="noStrike">
                          <a:effectLst/>
                        </a:rPr>
                        <a:t>1295</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5</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effectLst/>
                        </a:rPr>
                        <a:t>1295</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a:effectLst/>
                        </a:rPr>
                        <a:t>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solidFill>
                            <a:srgbClr val="FF0000"/>
                          </a:solidFill>
                          <a:effectLst/>
                        </a:rPr>
                        <a:t> </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solidFill>
                          <a:srgbClr val="FF0000"/>
                        </a:solidFill>
                        <a:effectLst/>
                        <a:latin typeface="Arial" panose="020B0604020202020204" pitchFamily="34" charset="0"/>
                      </a:endParaRPr>
                    </a:p>
                  </a:txBody>
                  <a:tcPr marL="0" marR="0" marT="0" marB="0" anchor="b"/>
                </a:tc>
                <a:extLst>
                  <a:ext uri="{0D108BD9-81ED-4DB2-BD59-A6C34878D82A}">
                    <a16:rowId xmlns:a16="http://schemas.microsoft.com/office/drawing/2014/main" xmlns="" val="803248369"/>
                  </a:ext>
                </a:extLst>
              </a:tr>
              <a:tr h="197131">
                <a:tc>
                  <a:txBody>
                    <a:bodyPr/>
                    <a:lstStyle/>
                    <a:p>
                      <a:pPr algn="ctr" fontAlgn="b"/>
                      <a:r>
                        <a:rPr lang="et-EE" sz="1200" b="1" u="none" strike="noStrike" dirty="0">
                          <a:effectLst/>
                        </a:rPr>
                        <a:t>Ida-Viru maakond</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ctr" fontAlgn="b"/>
                      <a:r>
                        <a:rPr lang="et-EE" sz="1200" u="none" strike="noStrike">
                          <a:effectLst/>
                        </a:rPr>
                        <a:t>435</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5</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435</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4</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solidFill>
                            <a:srgbClr val="FF0000"/>
                          </a:solidFill>
                          <a:effectLst/>
                        </a:rPr>
                        <a:t>4</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dirty="0">
                          <a:effectLst/>
                        </a:rPr>
                        <a:t>4</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dirty="0">
                          <a:effectLst/>
                        </a:rPr>
                        <a:t>1</a:t>
                      </a:r>
                      <a:endParaRPr lang="et-EE" sz="1200" b="0" i="0" u="none" strike="noStrike" dirty="0">
                        <a:solidFill>
                          <a:srgbClr val="A6A6A6"/>
                        </a:solidFill>
                        <a:effectLst/>
                        <a:latin typeface="Arial" panose="020B0604020202020204" pitchFamily="34" charset="0"/>
                      </a:endParaRPr>
                    </a:p>
                  </a:txBody>
                  <a:tcPr marL="0" marR="0" marT="0" marB="0" anchor="b"/>
                </a:tc>
                <a:extLst>
                  <a:ext uri="{0D108BD9-81ED-4DB2-BD59-A6C34878D82A}">
                    <a16:rowId xmlns:a16="http://schemas.microsoft.com/office/drawing/2014/main" xmlns="" val="362863137"/>
                  </a:ext>
                </a:extLst>
              </a:tr>
              <a:tr h="197131">
                <a:tc>
                  <a:txBody>
                    <a:bodyPr/>
                    <a:lstStyle/>
                    <a:p>
                      <a:pPr algn="ctr" fontAlgn="b"/>
                      <a:r>
                        <a:rPr lang="et-EE" sz="1200" b="1" u="none" strike="noStrike" dirty="0">
                          <a:effectLst/>
                        </a:rPr>
                        <a:t>Jõgeva maakond</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ctr" fontAlgn="b"/>
                      <a:r>
                        <a:rPr lang="et-EE" sz="1200" u="none" strike="noStrike">
                          <a:effectLst/>
                        </a:rPr>
                        <a:t>395</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3</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395</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1</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5</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solidFill>
                            <a:srgbClr val="FF0000"/>
                          </a:solidFill>
                          <a:effectLst/>
                        </a:rPr>
                        <a:t> </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dirty="0">
                          <a:effectLst/>
                        </a:rPr>
                        <a:t>1</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solidFill>
                          <a:srgbClr val="FF0000"/>
                        </a:solidFill>
                        <a:effectLst/>
                        <a:latin typeface="Arial" panose="020B0604020202020204" pitchFamily="34" charset="0"/>
                      </a:endParaRPr>
                    </a:p>
                  </a:txBody>
                  <a:tcPr marL="0" marR="0" marT="0" marB="0" anchor="b"/>
                </a:tc>
                <a:extLst>
                  <a:ext uri="{0D108BD9-81ED-4DB2-BD59-A6C34878D82A}">
                    <a16:rowId xmlns:a16="http://schemas.microsoft.com/office/drawing/2014/main" xmlns="" val="3476961126"/>
                  </a:ext>
                </a:extLst>
              </a:tr>
              <a:tr h="197131">
                <a:tc>
                  <a:txBody>
                    <a:bodyPr/>
                    <a:lstStyle/>
                    <a:p>
                      <a:pPr algn="ctr" fontAlgn="b"/>
                      <a:r>
                        <a:rPr lang="et-EE" sz="1200" b="1" u="none" strike="noStrike" dirty="0">
                          <a:effectLst/>
                        </a:rPr>
                        <a:t>Järva maakond</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ctr" fontAlgn="b"/>
                      <a:r>
                        <a:rPr lang="et-EE" sz="1200" u="none" strike="noStrike">
                          <a:effectLst/>
                        </a:rPr>
                        <a:t>649</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4</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649</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solidFill>
                            <a:srgbClr val="FF0000"/>
                          </a:solidFill>
                          <a:effectLst/>
                        </a:rPr>
                        <a:t> </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dirty="0">
                          <a:effectLst/>
                        </a:rPr>
                        <a:t>1</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solidFill>
                          <a:srgbClr val="FF0000"/>
                        </a:solidFill>
                        <a:effectLst/>
                        <a:latin typeface="Arial" panose="020B0604020202020204" pitchFamily="34" charset="0"/>
                      </a:endParaRPr>
                    </a:p>
                  </a:txBody>
                  <a:tcPr marL="0" marR="0" marT="0" marB="0" anchor="b"/>
                </a:tc>
                <a:extLst>
                  <a:ext uri="{0D108BD9-81ED-4DB2-BD59-A6C34878D82A}">
                    <a16:rowId xmlns:a16="http://schemas.microsoft.com/office/drawing/2014/main" xmlns="" val="1774701075"/>
                  </a:ext>
                </a:extLst>
              </a:tr>
              <a:tr h="197131">
                <a:tc>
                  <a:txBody>
                    <a:bodyPr/>
                    <a:lstStyle/>
                    <a:p>
                      <a:pPr algn="ctr" fontAlgn="b"/>
                      <a:r>
                        <a:rPr lang="et-EE" sz="1200" b="1" u="none" strike="noStrike" dirty="0">
                          <a:effectLst/>
                        </a:rPr>
                        <a:t>Lääne maakond</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ctr" fontAlgn="b"/>
                      <a:r>
                        <a:rPr lang="et-EE" sz="1200" u="none" strike="noStrike">
                          <a:effectLst/>
                        </a:rPr>
                        <a:t>471</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6</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471</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1</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1</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solidFill>
                            <a:srgbClr val="FF0000"/>
                          </a:solidFill>
                          <a:effectLst/>
                        </a:rPr>
                        <a:t> </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dirty="0">
                          <a:effectLst/>
                        </a:rPr>
                        <a:t>1</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solidFill>
                          <a:srgbClr val="FF0000"/>
                        </a:solidFill>
                        <a:effectLst/>
                        <a:latin typeface="Arial" panose="020B0604020202020204" pitchFamily="34" charset="0"/>
                      </a:endParaRPr>
                    </a:p>
                  </a:txBody>
                  <a:tcPr marL="0" marR="0" marT="0" marB="0" anchor="b"/>
                </a:tc>
                <a:extLst>
                  <a:ext uri="{0D108BD9-81ED-4DB2-BD59-A6C34878D82A}">
                    <a16:rowId xmlns:a16="http://schemas.microsoft.com/office/drawing/2014/main" xmlns="" val="2358135087"/>
                  </a:ext>
                </a:extLst>
              </a:tr>
              <a:tr h="295695">
                <a:tc>
                  <a:txBody>
                    <a:bodyPr/>
                    <a:lstStyle/>
                    <a:p>
                      <a:pPr algn="ctr" fontAlgn="b"/>
                      <a:r>
                        <a:rPr lang="et-EE" sz="1200" b="1" u="none" strike="noStrike" dirty="0">
                          <a:effectLst/>
                        </a:rPr>
                        <a:t>Lääne-Viru maakond</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ctr" fontAlgn="b"/>
                      <a:r>
                        <a:rPr lang="et-EE" sz="1200" u="none" strike="noStrike">
                          <a:effectLst/>
                        </a:rPr>
                        <a:t>457</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12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457</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14</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solidFill>
                            <a:srgbClr val="FF0000"/>
                          </a:solidFill>
                          <a:effectLst/>
                        </a:rPr>
                        <a:t>10</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dirty="0">
                          <a:effectLst/>
                        </a:rPr>
                        <a:t>11</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xmlns="" val="3420097321"/>
                  </a:ext>
                </a:extLst>
              </a:tr>
              <a:tr h="197131">
                <a:tc>
                  <a:txBody>
                    <a:bodyPr/>
                    <a:lstStyle/>
                    <a:p>
                      <a:pPr algn="ctr" fontAlgn="b"/>
                      <a:r>
                        <a:rPr lang="et-EE" sz="1200" b="1" u="none" strike="noStrike" dirty="0">
                          <a:effectLst/>
                        </a:rPr>
                        <a:t>Põlva maakond</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ctr" fontAlgn="b"/>
                      <a:r>
                        <a:rPr lang="et-EE" sz="1200" u="none" strike="noStrike">
                          <a:effectLst/>
                        </a:rPr>
                        <a:t>532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6</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532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7</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solidFill>
                            <a:srgbClr val="FF0000"/>
                          </a:solidFill>
                          <a:effectLst/>
                        </a:rPr>
                        <a:t>14</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dirty="0">
                          <a:effectLst/>
                        </a:rPr>
                        <a:t>5</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dirty="0">
                          <a:effectLst/>
                        </a:rPr>
                        <a:t>3</a:t>
                      </a:r>
                      <a:endParaRPr lang="et-EE" sz="1200" b="0" i="0" u="none" strike="noStrike" dirty="0">
                        <a:solidFill>
                          <a:srgbClr val="A6A6A6"/>
                        </a:solidFill>
                        <a:effectLst/>
                        <a:latin typeface="Arial" panose="020B0604020202020204" pitchFamily="34" charset="0"/>
                      </a:endParaRPr>
                    </a:p>
                  </a:txBody>
                  <a:tcPr marL="0" marR="0" marT="0" marB="0" anchor="b"/>
                </a:tc>
                <a:extLst>
                  <a:ext uri="{0D108BD9-81ED-4DB2-BD59-A6C34878D82A}">
                    <a16:rowId xmlns:a16="http://schemas.microsoft.com/office/drawing/2014/main" xmlns="" val="2242588167"/>
                  </a:ext>
                </a:extLst>
              </a:tr>
              <a:tr h="197131">
                <a:tc>
                  <a:txBody>
                    <a:bodyPr/>
                    <a:lstStyle/>
                    <a:p>
                      <a:pPr algn="ctr" fontAlgn="b"/>
                      <a:r>
                        <a:rPr lang="et-EE" sz="1200" b="1" u="none" strike="noStrike" dirty="0">
                          <a:effectLst/>
                        </a:rPr>
                        <a:t>Pärnu maakond</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ctr" fontAlgn="b"/>
                      <a:r>
                        <a:rPr lang="et-EE" sz="1200" u="none" strike="noStrike">
                          <a:effectLst/>
                        </a:rPr>
                        <a:t>1207</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12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effectLst/>
                        </a:rPr>
                        <a:t>1207</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a:effectLst/>
                        </a:rPr>
                        <a:t>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6</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solidFill>
                            <a:srgbClr val="FF0000"/>
                          </a:solidFill>
                          <a:effectLst/>
                        </a:rPr>
                        <a:t> </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dirty="0">
                          <a:effectLst/>
                        </a:rPr>
                        <a:t>3</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solidFill>
                          <a:srgbClr val="FF0000"/>
                        </a:solidFill>
                        <a:effectLst/>
                        <a:latin typeface="Arial" panose="020B0604020202020204" pitchFamily="34" charset="0"/>
                      </a:endParaRPr>
                    </a:p>
                  </a:txBody>
                  <a:tcPr marL="0" marR="0" marT="0" marB="0" anchor="b"/>
                </a:tc>
                <a:extLst>
                  <a:ext uri="{0D108BD9-81ED-4DB2-BD59-A6C34878D82A}">
                    <a16:rowId xmlns:a16="http://schemas.microsoft.com/office/drawing/2014/main" xmlns="" val="1780573030"/>
                  </a:ext>
                </a:extLst>
              </a:tr>
              <a:tr h="197131">
                <a:tc>
                  <a:txBody>
                    <a:bodyPr/>
                    <a:lstStyle/>
                    <a:p>
                      <a:pPr algn="ctr" fontAlgn="b"/>
                      <a:r>
                        <a:rPr lang="et-EE" sz="1200" b="1" u="none" strike="noStrike" dirty="0">
                          <a:effectLst/>
                        </a:rPr>
                        <a:t>Rapla maakond</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ctr" fontAlgn="b"/>
                      <a:r>
                        <a:rPr lang="et-EE" sz="1200" u="none" strike="noStrike">
                          <a:effectLst/>
                        </a:rPr>
                        <a:t>662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3</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662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5</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1</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solidFill>
                            <a:srgbClr val="FF0000"/>
                          </a:solidFill>
                          <a:effectLst/>
                        </a:rPr>
                        <a:t> </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dirty="0">
                          <a:effectLst/>
                        </a:rPr>
                        <a:t>1</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solidFill>
                          <a:srgbClr val="FF0000"/>
                        </a:solidFill>
                        <a:effectLst/>
                        <a:latin typeface="Arial" panose="020B0604020202020204" pitchFamily="34" charset="0"/>
                      </a:endParaRPr>
                    </a:p>
                  </a:txBody>
                  <a:tcPr marL="0" marR="0" marT="0" marB="0" anchor="b"/>
                </a:tc>
                <a:extLst>
                  <a:ext uri="{0D108BD9-81ED-4DB2-BD59-A6C34878D82A}">
                    <a16:rowId xmlns:a16="http://schemas.microsoft.com/office/drawing/2014/main" xmlns="" val="2977533009"/>
                  </a:ext>
                </a:extLst>
              </a:tr>
              <a:tr h="197131">
                <a:tc>
                  <a:txBody>
                    <a:bodyPr/>
                    <a:lstStyle/>
                    <a:p>
                      <a:pPr algn="ctr" fontAlgn="b"/>
                      <a:r>
                        <a:rPr lang="et-EE" sz="1200" b="1" u="none" strike="noStrike" dirty="0">
                          <a:effectLst/>
                        </a:rPr>
                        <a:t>Saare maakond</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ctr" fontAlgn="b"/>
                      <a:r>
                        <a:rPr lang="et-EE" sz="1200" u="none" strike="noStrike">
                          <a:effectLst/>
                        </a:rPr>
                        <a:t>2695</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10</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2695</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solidFill>
                            <a:srgbClr val="FF0000"/>
                          </a:solidFill>
                          <a:effectLst/>
                        </a:rPr>
                        <a:t> </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dirty="0">
                          <a:effectLst/>
                        </a:rPr>
                        <a:t>3</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solidFill>
                          <a:srgbClr val="FF0000"/>
                        </a:solidFill>
                        <a:effectLst/>
                        <a:latin typeface="Arial" panose="020B0604020202020204" pitchFamily="34" charset="0"/>
                      </a:endParaRPr>
                    </a:p>
                  </a:txBody>
                  <a:tcPr marL="0" marR="0" marT="0" marB="0" anchor="b"/>
                </a:tc>
                <a:extLst>
                  <a:ext uri="{0D108BD9-81ED-4DB2-BD59-A6C34878D82A}">
                    <a16:rowId xmlns:a16="http://schemas.microsoft.com/office/drawing/2014/main" xmlns="" val="3506710310"/>
                  </a:ext>
                </a:extLst>
              </a:tr>
              <a:tr h="197131">
                <a:tc>
                  <a:txBody>
                    <a:bodyPr/>
                    <a:lstStyle/>
                    <a:p>
                      <a:pPr algn="ctr" fontAlgn="b"/>
                      <a:r>
                        <a:rPr lang="et-EE" sz="1200" b="1" u="none" strike="noStrike" dirty="0">
                          <a:effectLst/>
                        </a:rPr>
                        <a:t>Tartu maakond</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ctr" fontAlgn="b"/>
                      <a:r>
                        <a:rPr lang="et-EE" sz="1200" u="none" strike="noStrike">
                          <a:effectLst/>
                        </a:rPr>
                        <a:t>662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3</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662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5</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1</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solidFill>
                            <a:srgbClr val="FF0000"/>
                          </a:solidFill>
                          <a:effectLst/>
                        </a:rPr>
                        <a:t>2</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dirty="0">
                          <a:effectLst/>
                        </a:rPr>
                        <a:t>1</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solidFill>
                          <a:srgbClr val="FF0000"/>
                        </a:solidFill>
                        <a:effectLst/>
                        <a:latin typeface="Arial" panose="020B0604020202020204" pitchFamily="34" charset="0"/>
                      </a:endParaRPr>
                    </a:p>
                  </a:txBody>
                  <a:tcPr marL="0" marR="0" marT="0" marB="0" anchor="b"/>
                </a:tc>
                <a:extLst>
                  <a:ext uri="{0D108BD9-81ED-4DB2-BD59-A6C34878D82A}">
                    <a16:rowId xmlns:a16="http://schemas.microsoft.com/office/drawing/2014/main" xmlns="" val="2433356837"/>
                  </a:ext>
                </a:extLst>
              </a:tr>
              <a:tr h="197131">
                <a:tc>
                  <a:txBody>
                    <a:bodyPr/>
                    <a:lstStyle/>
                    <a:p>
                      <a:pPr algn="ctr" fontAlgn="b"/>
                      <a:r>
                        <a:rPr lang="et-EE" sz="1200" b="1" u="none" strike="noStrike" dirty="0">
                          <a:effectLst/>
                        </a:rPr>
                        <a:t>Valga maakond</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ctr" fontAlgn="b"/>
                      <a:r>
                        <a:rPr lang="et-EE" sz="1200" u="none" strike="noStrike">
                          <a:effectLst/>
                        </a:rPr>
                        <a:t>642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642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1</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solidFill>
                            <a:srgbClr val="FF0000"/>
                          </a:solidFill>
                          <a:effectLst/>
                        </a:rPr>
                        <a:t> </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solidFill>
                          <a:srgbClr val="FF0000"/>
                        </a:solidFill>
                        <a:effectLst/>
                        <a:latin typeface="Arial" panose="020B0604020202020204" pitchFamily="34" charset="0"/>
                      </a:endParaRPr>
                    </a:p>
                  </a:txBody>
                  <a:tcPr marL="0" marR="0" marT="0" marB="0" anchor="b"/>
                </a:tc>
                <a:extLst>
                  <a:ext uri="{0D108BD9-81ED-4DB2-BD59-A6C34878D82A}">
                    <a16:rowId xmlns:a16="http://schemas.microsoft.com/office/drawing/2014/main" xmlns="" val="667578914"/>
                  </a:ext>
                </a:extLst>
              </a:tr>
              <a:tr h="197131">
                <a:tc>
                  <a:txBody>
                    <a:bodyPr/>
                    <a:lstStyle/>
                    <a:p>
                      <a:pPr algn="ctr" fontAlgn="b"/>
                      <a:r>
                        <a:rPr lang="et-EE" sz="1200" b="1" u="none" strike="noStrike" dirty="0">
                          <a:effectLst/>
                        </a:rPr>
                        <a:t>Viljandi maakond</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ctr" fontAlgn="b"/>
                      <a:r>
                        <a:rPr lang="et-EE" sz="1200" u="none" strike="noStrike">
                          <a:effectLst/>
                        </a:rPr>
                        <a:t>1126</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1126</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1</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solidFill>
                            <a:srgbClr val="FF0000"/>
                          </a:solidFill>
                          <a:effectLst/>
                        </a:rPr>
                        <a:t> </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dirty="0">
                          <a:effectLst/>
                        </a:rPr>
                        <a:t> </a:t>
                      </a:r>
                      <a:endParaRPr lang="et-EE" sz="1200" b="0" i="0" u="none" strike="noStrike" dirty="0">
                        <a:solidFill>
                          <a:srgbClr val="FF0000"/>
                        </a:solidFill>
                        <a:effectLst/>
                        <a:latin typeface="Arial" panose="020B0604020202020204" pitchFamily="34" charset="0"/>
                      </a:endParaRPr>
                    </a:p>
                  </a:txBody>
                  <a:tcPr marL="0" marR="0" marT="0" marB="0" anchor="b"/>
                </a:tc>
                <a:extLst>
                  <a:ext uri="{0D108BD9-81ED-4DB2-BD59-A6C34878D82A}">
                    <a16:rowId xmlns:a16="http://schemas.microsoft.com/office/drawing/2014/main" xmlns="" val="1559367195"/>
                  </a:ext>
                </a:extLst>
              </a:tr>
              <a:tr h="197131">
                <a:tc>
                  <a:txBody>
                    <a:bodyPr/>
                    <a:lstStyle/>
                    <a:p>
                      <a:pPr algn="ctr" fontAlgn="b"/>
                      <a:r>
                        <a:rPr lang="et-EE" sz="1200" b="1" u="none" strike="noStrike" dirty="0">
                          <a:effectLst/>
                        </a:rPr>
                        <a:t>Võru maakond</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ctr" fontAlgn="b"/>
                      <a:r>
                        <a:rPr lang="et-EE" sz="1200" u="none" strike="noStrike">
                          <a:effectLst/>
                        </a:rPr>
                        <a:t>807</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9</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807</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5</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2</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 </a:t>
                      </a:r>
                      <a:endParaRPr lang="et-EE" sz="1200" b="0"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solidFill>
                            <a:srgbClr val="FF0000"/>
                          </a:solidFill>
                          <a:effectLst/>
                        </a:rPr>
                        <a:t>7</a:t>
                      </a:r>
                      <a:endParaRPr lang="et-EE" sz="1200" b="0"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dirty="0">
                          <a:effectLst/>
                        </a:rPr>
                        <a:t>9</a:t>
                      </a:r>
                      <a:endParaRPr lang="et-EE" sz="1200" b="0" i="0" u="none" strike="noStrike" dirty="0">
                        <a:effectLst/>
                        <a:latin typeface="Arial" panose="020B0604020202020204" pitchFamily="34" charset="0"/>
                      </a:endParaRPr>
                    </a:p>
                  </a:txBody>
                  <a:tcPr marL="0" marR="0" marT="0" marB="0" anchor="b"/>
                </a:tc>
                <a:tc>
                  <a:txBody>
                    <a:bodyPr/>
                    <a:lstStyle/>
                    <a:p>
                      <a:pPr algn="ctr" fontAlgn="b"/>
                      <a:r>
                        <a:rPr lang="et-EE" sz="1200" u="none" strike="noStrike" dirty="0">
                          <a:effectLst/>
                        </a:rPr>
                        <a:t>1</a:t>
                      </a:r>
                      <a:endParaRPr lang="et-EE" sz="1200" b="0" i="0" u="none" strike="noStrike" dirty="0">
                        <a:solidFill>
                          <a:srgbClr val="A6A6A6"/>
                        </a:solidFill>
                        <a:effectLst/>
                        <a:latin typeface="Arial" panose="020B0604020202020204" pitchFamily="34" charset="0"/>
                      </a:endParaRPr>
                    </a:p>
                  </a:txBody>
                  <a:tcPr marL="0" marR="0" marT="0" marB="0" anchor="b"/>
                </a:tc>
                <a:extLst>
                  <a:ext uri="{0D108BD9-81ED-4DB2-BD59-A6C34878D82A}">
                    <a16:rowId xmlns:a16="http://schemas.microsoft.com/office/drawing/2014/main" xmlns="" val="518920920"/>
                  </a:ext>
                </a:extLst>
              </a:tr>
              <a:tr h="121027">
                <a:tc>
                  <a:txBody>
                    <a:bodyPr/>
                    <a:lstStyle/>
                    <a:p>
                      <a:pPr algn="ctr" fontAlgn="b"/>
                      <a:r>
                        <a:rPr lang="et-EE" sz="1200" b="1" u="none" strike="noStrike" dirty="0">
                          <a:effectLst/>
                        </a:rPr>
                        <a:t>KOKKU</a:t>
                      </a:r>
                      <a:endParaRPr lang="et-EE" sz="1200" b="1" i="0" u="none" strike="noStrike" dirty="0">
                        <a:effectLst/>
                        <a:latin typeface="Arial" panose="020B0604020202020204" pitchFamily="34" charset="0"/>
                      </a:endParaRPr>
                    </a:p>
                  </a:txBody>
                  <a:tcPr marL="0" marR="0" marT="0" marB="0" anchor="b">
                    <a:solidFill>
                      <a:schemeClr val="accent1">
                        <a:lumMod val="60000"/>
                        <a:lumOff val="40000"/>
                      </a:schemeClr>
                    </a:solidFill>
                  </a:tcPr>
                </a:tc>
                <a:tc>
                  <a:txBody>
                    <a:bodyPr/>
                    <a:lstStyle/>
                    <a:p>
                      <a:pPr algn="ctr" fontAlgn="b"/>
                      <a:r>
                        <a:rPr lang="et-EE" sz="1200" u="none" strike="noStrike">
                          <a:effectLst/>
                        </a:rPr>
                        <a:t>12667</a:t>
                      </a:r>
                      <a:endParaRPr lang="et-EE" sz="1200" b="1"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84</a:t>
                      </a:r>
                      <a:endParaRPr lang="et-EE" sz="1200" b="1"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12667</a:t>
                      </a:r>
                      <a:endParaRPr lang="et-EE" sz="1200" b="1"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48</a:t>
                      </a:r>
                      <a:endParaRPr lang="et-EE" sz="1200" b="1"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22</a:t>
                      </a:r>
                      <a:endParaRPr lang="et-EE" sz="1200" b="1" i="0" u="none" strike="noStrike">
                        <a:effectLst/>
                        <a:latin typeface="Arial" panose="020B0604020202020204" pitchFamily="34" charset="0"/>
                      </a:endParaRPr>
                    </a:p>
                  </a:txBody>
                  <a:tcPr marL="0" marR="0" marT="0" marB="0" anchor="b"/>
                </a:tc>
                <a:tc>
                  <a:txBody>
                    <a:bodyPr/>
                    <a:lstStyle/>
                    <a:p>
                      <a:pPr algn="ctr" fontAlgn="b"/>
                      <a:r>
                        <a:rPr lang="et-EE" sz="1200" u="none" strike="noStrike">
                          <a:effectLst/>
                        </a:rPr>
                        <a:t>0</a:t>
                      </a:r>
                      <a:endParaRPr lang="et-EE" sz="1200" b="1"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solidFill>
                            <a:srgbClr val="FF0000"/>
                          </a:solidFill>
                          <a:effectLst/>
                        </a:rPr>
                        <a:t>38</a:t>
                      </a:r>
                      <a:endParaRPr lang="et-EE" sz="1200" b="1" i="0" u="none" strike="noStrike" dirty="0">
                        <a:solidFill>
                          <a:srgbClr val="FF0000"/>
                        </a:solidFill>
                        <a:effectLst/>
                        <a:latin typeface="Arial" panose="020B0604020202020204" pitchFamily="34" charset="0"/>
                      </a:endParaRPr>
                    </a:p>
                  </a:txBody>
                  <a:tcPr marL="0" marR="0" marT="0" marB="0" anchor="b"/>
                </a:tc>
                <a:tc>
                  <a:txBody>
                    <a:bodyPr/>
                    <a:lstStyle/>
                    <a:p>
                      <a:pPr algn="ctr" fontAlgn="b"/>
                      <a:r>
                        <a:rPr lang="et-EE" sz="1200" u="none" strike="noStrike">
                          <a:effectLst/>
                        </a:rPr>
                        <a:t>44</a:t>
                      </a:r>
                      <a:endParaRPr lang="et-EE" sz="1200" b="1" i="0" u="none" strike="noStrike">
                        <a:effectLst/>
                        <a:latin typeface="Arial" panose="020B0604020202020204" pitchFamily="34" charset="0"/>
                      </a:endParaRPr>
                    </a:p>
                  </a:txBody>
                  <a:tcPr marL="0" marR="0" marT="0" marB="0" anchor="b"/>
                </a:tc>
                <a:tc>
                  <a:txBody>
                    <a:bodyPr/>
                    <a:lstStyle/>
                    <a:p>
                      <a:pPr algn="ctr" fontAlgn="b"/>
                      <a:r>
                        <a:rPr lang="et-EE" sz="1200" u="none" strike="noStrike" dirty="0">
                          <a:effectLst/>
                        </a:rPr>
                        <a:t>5</a:t>
                      </a:r>
                      <a:endParaRPr lang="et-EE" sz="1200" b="1" i="0" u="none" strike="noStrike" dirty="0">
                        <a:solidFill>
                          <a:srgbClr val="A6A6A6"/>
                        </a:solidFill>
                        <a:effectLst/>
                        <a:latin typeface="Arial" panose="020B0604020202020204" pitchFamily="34" charset="0"/>
                      </a:endParaRPr>
                    </a:p>
                  </a:txBody>
                  <a:tcPr marL="0" marR="0" marT="0" marB="0" anchor="b"/>
                </a:tc>
                <a:extLst>
                  <a:ext uri="{0D108BD9-81ED-4DB2-BD59-A6C34878D82A}">
                    <a16:rowId xmlns:a16="http://schemas.microsoft.com/office/drawing/2014/main" xmlns="" val="2903809159"/>
                  </a:ext>
                </a:extLst>
              </a:tr>
            </a:tbl>
          </a:graphicData>
        </a:graphic>
      </p:graphicFrame>
      <p:sp>
        <p:nvSpPr>
          <p:cNvPr id="6" name="TextBox 5"/>
          <p:cNvSpPr txBox="1"/>
          <p:nvPr/>
        </p:nvSpPr>
        <p:spPr>
          <a:xfrm>
            <a:off x="336578" y="5681399"/>
            <a:ext cx="2369128" cy="1006429"/>
          </a:xfrm>
          <a:prstGeom prst="rect">
            <a:avLst/>
          </a:prstGeom>
          <a:noFill/>
        </p:spPr>
        <p:txBody>
          <a:bodyPr wrap="square" rtlCol="0">
            <a:spAutoFit/>
          </a:bodyPr>
          <a:lstStyle/>
          <a:p>
            <a:r>
              <a:rPr lang="et-EE" dirty="0" smtClean="0"/>
              <a:t>2021</a:t>
            </a:r>
          </a:p>
          <a:p>
            <a:r>
              <a:rPr lang="et-EE" dirty="0" smtClean="0"/>
              <a:t>Viiruspositiivsed: 26</a:t>
            </a:r>
          </a:p>
          <a:p>
            <a:r>
              <a:rPr lang="et-EE" dirty="0" smtClean="0"/>
              <a:t>Antikeha positiivsed: 68 </a:t>
            </a:r>
            <a:endParaRPr lang="en-GB" dirty="0"/>
          </a:p>
        </p:txBody>
      </p:sp>
    </p:spTree>
    <p:extLst>
      <p:ext uri="{BB962C8B-B14F-4D97-AF65-F5344CB8AC3E}">
        <p14:creationId xmlns:p14="http://schemas.microsoft.com/office/powerpoint/2010/main" val="22191495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313" y="467941"/>
            <a:ext cx="7762101" cy="978466"/>
          </a:xfrm>
        </p:spPr>
        <p:txBody>
          <a:bodyPr>
            <a:normAutofit/>
          </a:bodyPr>
          <a:lstStyle/>
          <a:p>
            <a:r>
              <a:rPr lang="et-EE" sz="2584" dirty="0"/>
              <a:t>Sigade Aafrika katku viiruspositiivsed leiud 2021-2022</a:t>
            </a:r>
          </a:p>
        </p:txBody>
      </p:sp>
      <p:pic>
        <p:nvPicPr>
          <p:cNvPr id="3" name="Content Placeholder 2"/>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390555" y="2061245"/>
            <a:ext cx="6286071" cy="3211945"/>
          </a:xfrm>
        </p:spPr>
      </p:pic>
      <p:sp>
        <p:nvSpPr>
          <p:cNvPr id="8" name="TextBox 7"/>
          <p:cNvSpPr txBox="1"/>
          <p:nvPr/>
        </p:nvSpPr>
        <p:spPr>
          <a:xfrm>
            <a:off x="179289" y="1620069"/>
            <a:ext cx="3808013" cy="4358116"/>
          </a:xfrm>
          <a:prstGeom prst="rect">
            <a:avLst/>
          </a:prstGeom>
          <a:noFill/>
        </p:spPr>
        <p:txBody>
          <a:bodyPr wrap="square" rtlCol="0">
            <a:spAutoFit/>
          </a:bodyPr>
          <a:lstStyle/>
          <a:p>
            <a:r>
              <a:rPr lang="et-EE" b="1" dirty="0" smtClean="0"/>
              <a:t>2021. </a:t>
            </a:r>
            <a:r>
              <a:rPr lang="et-EE" dirty="0" smtClean="0"/>
              <a:t>a viiruspositiivsed leiud:</a:t>
            </a:r>
          </a:p>
          <a:p>
            <a:pPr marL="210941" indent="-210941">
              <a:buFont typeface="Arial" panose="020B0604020202020204" pitchFamily="34" charset="0"/>
              <a:buChar char="•"/>
            </a:pPr>
            <a:r>
              <a:rPr lang="et-EE" dirty="0" smtClean="0"/>
              <a:t>Raplamaa</a:t>
            </a:r>
          </a:p>
          <a:p>
            <a:pPr marL="210941" indent="-210941">
              <a:buFont typeface="Arial" panose="020B0604020202020204" pitchFamily="34" charset="0"/>
              <a:buChar char="•"/>
            </a:pPr>
            <a:r>
              <a:rPr lang="et-EE" dirty="0" smtClean="0"/>
              <a:t>Lääne-Virumaa</a:t>
            </a:r>
          </a:p>
          <a:p>
            <a:pPr marL="210941" indent="-210941">
              <a:buFont typeface="Arial" panose="020B0604020202020204" pitchFamily="34" charset="0"/>
              <a:buChar char="•"/>
            </a:pPr>
            <a:r>
              <a:rPr lang="et-EE" dirty="0" smtClean="0"/>
              <a:t>Harjumaa</a:t>
            </a:r>
          </a:p>
          <a:p>
            <a:pPr marL="210941" indent="-210941">
              <a:buFont typeface="Arial" panose="020B0604020202020204" pitchFamily="34" charset="0"/>
              <a:buChar char="•"/>
            </a:pPr>
            <a:r>
              <a:rPr lang="et-EE" dirty="0" smtClean="0"/>
              <a:t>Võrumaa</a:t>
            </a:r>
          </a:p>
          <a:p>
            <a:endParaRPr lang="et-EE" b="1" dirty="0" smtClean="0"/>
          </a:p>
          <a:p>
            <a:r>
              <a:rPr lang="et-EE" b="1" dirty="0" smtClean="0"/>
              <a:t>2022.</a:t>
            </a:r>
            <a:r>
              <a:rPr lang="et-EE" dirty="0" smtClean="0"/>
              <a:t> </a:t>
            </a:r>
            <a:r>
              <a:rPr lang="et-EE" dirty="0"/>
              <a:t>a</a:t>
            </a:r>
            <a:r>
              <a:rPr lang="et-EE" dirty="0" smtClean="0"/>
              <a:t> viiruspositiivsed leiud:</a:t>
            </a:r>
          </a:p>
          <a:p>
            <a:pPr marL="210941" indent="-210941">
              <a:buFont typeface="Arial" panose="020B0604020202020204" pitchFamily="34" charset="0"/>
              <a:buChar char="•"/>
            </a:pPr>
            <a:r>
              <a:rPr lang="et-EE" dirty="0" smtClean="0"/>
              <a:t>Lääne-Virumaa</a:t>
            </a:r>
          </a:p>
          <a:p>
            <a:pPr marL="210941" indent="-210941">
              <a:buFont typeface="Arial" panose="020B0604020202020204" pitchFamily="34" charset="0"/>
              <a:buChar char="•"/>
            </a:pPr>
            <a:r>
              <a:rPr lang="et-EE" dirty="0" smtClean="0">
                <a:solidFill>
                  <a:srgbClr val="FF0000"/>
                </a:solidFill>
              </a:rPr>
              <a:t>Ida-Virumaa</a:t>
            </a:r>
          </a:p>
          <a:p>
            <a:pPr marL="210941" indent="-210941">
              <a:buFont typeface="Arial" panose="020B0604020202020204" pitchFamily="34" charset="0"/>
              <a:buChar char="•"/>
            </a:pPr>
            <a:r>
              <a:rPr lang="et-EE" dirty="0" smtClean="0"/>
              <a:t>Harjumaa</a:t>
            </a:r>
          </a:p>
          <a:p>
            <a:pPr marL="210941" indent="-210941">
              <a:buFont typeface="Arial" panose="020B0604020202020204" pitchFamily="34" charset="0"/>
              <a:buChar char="•"/>
            </a:pPr>
            <a:r>
              <a:rPr lang="et-EE" dirty="0" smtClean="0"/>
              <a:t>Võrumaa</a:t>
            </a:r>
          </a:p>
          <a:p>
            <a:pPr marL="210941" indent="-210941">
              <a:buFont typeface="Arial" panose="020B0604020202020204" pitchFamily="34" charset="0"/>
              <a:buChar char="•"/>
            </a:pPr>
            <a:r>
              <a:rPr lang="et-EE" dirty="0" smtClean="0">
                <a:solidFill>
                  <a:srgbClr val="FF0000"/>
                </a:solidFill>
              </a:rPr>
              <a:t>Põlvamaa</a:t>
            </a:r>
          </a:p>
          <a:p>
            <a:pPr marL="210941" indent="-210941">
              <a:buFont typeface="Arial" panose="020B0604020202020204" pitchFamily="34" charset="0"/>
              <a:buChar char="•"/>
            </a:pPr>
            <a:r>
              <a:rPr lang="et-EE" dirty="0" smtClean="0">
                <a:solidFill>
                  <a:srgbClr val="FF0000"/>
                </a:solidFill>
              </a:rPr>
              <a:t>Tartumaa</a:t>
            </a:r>
          </a:p>
          <a:p>
            <a:endParaRPr lang="et-EE" dirty="0"/>
          </a:p>
        </p:txBody>
      </p:sp>
    </p:spTree>
    <p:extLst>
      <p:ext uri="{BB962C8B-B14F-4D97-AF65-F5344CB8AC3E}">
        <p14:creationId xmlns:p14="http://schemas.microsoft.com/office/powerpoint/2010/main" val="39291855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313" y="323925"/>
            <a:ext cx="7762101" cy="978466"/>
          </a:xfrm>
        </p:spPr>
        <p:txBody>
          <a:bodyPr>
            <a:normAutofit/>
          </a:bodyPr>
          <a:lstStyle/>
          <a:p>
            <a:r>
              <a:rPr lang="et-EE" sz="2584" dirty="0"/>
              <a:t>EJS leping 2023 (1)</a:t>
            </a:r>
          </a:p>
        </p:txBody>
      </p:sp>
      <p:sp>
        <p:nvSpPr>
          <p:cNvPr id="3" name="Content Placeholder 2"/>
          <p:cNvSpPr>
            <a:spLocks noGrp="1"/>
          </p:cNvSpPr>
          <p:nvPr>
            <p:ph idx="1"/>
          </p:nvPr>
        </p:nvSpPr>
        <p:spPr>
          <a:xfrm>
            <a:off x="618719" y="1302391"/>
            <a:ext cx="7762101" cy="4146290"/>
          </a:xfrm>
        </p:spPr>
        <p:txBody>
          <a:bodyPr>
            <a:normAutofit fontScale="32500" lnSpcReduction="20000"/>
          </a:bodyPr>
          <a:lstStyle/>
          <a:p>
            <a:r>
              <a:rPr lang="et-EE" sz="5800" b="1" dirty="0" smtClean="0"/>
              <a:t>Muudatus kütitud metssigade seires</a:t>
            </a:r>
          </a:p>
          <a:p>
            <a:r>
              <a:rPr lang="et-EE" sz="5800" dirty="0" smtClean="0"/>
              <a:t>Kui </a:t>
            </a:r>
            <a:r>
              <a:rPr lang="et-EE" sz="5800" dirty="0"/>
              <a:t>siiamaani uuriti kõik kütitud metssead (va Hiiumaa kus uuriti ca 50% ja lihatööstusesse minevad metssead), siis alates 2023. aastast on uurimise skeem selline:</a:t>
            </a:r>
          </a:p>
          <a:p>
            <a:pPr marL="457200" lvl="0" indent="-457200">
              <a:buFont typeface="Arial" panose="020B0604020202020204" pitchFamily="34" charset="0"/>
              <a:buChar char="•"/>
            </a:pPr>
            <a:r>
              <a:rPr lang="et-EE" sz="5800" b="1" dirty="0"/>
              <a:t>kõik kütitud metssead neist maakondadest kust 2022. aastal  tuvastati</a:t>
            </a:r>
            <a:r>
              <a:rPr lang="et-EE" sz="5800" dirty="0"/>
              <a:t> (ja lisaks kust 2023. aastal tuvastatakse) sigade Aafrika katku </a:t>
            </a:r>
            <a:r>
              <a:rPr lang="et-EE" sz="5800" dirty="0" smtClean="0"/>
              <a:t>viirus ning lisaks ka maakonnad mille lähedal teisel pool Eesti-Läti piiri on tuvastatud SAKi aktiivset viirust</a:t>
            </a:r>
          </a:p>
          <a:p>
            <a:pPr marL="457200" indent="-457200">
              <a:buFont typeface="Arial" panose="020B0604020202020204" pitchFamily="34" charset="0"/>
              <a:buChar char="•"/>
            </a:pPr>
            <a:r>
              <a:rPr lang="et-EE" sz="5800" b="1" dirty="0"/>
              <a:t>m</a:t>
            </a:r>
            <a:r>
              <a:rPr lang="et-EE" sz="5800" b="1" dirty="0" smtClean="0"/>
              <a:t>uud maakonnad: need </a:t>
            </a:r>
            <a:r>
              <a:rPr lang="et-EE" sz="5800" b="1" dirty="0"/>
              <a:t>kütitud metssead, mille rümbad viiakse lihatööstusesse</a:t>
            </a:r>
            <a:endParaRPr lang="et-EE" sz="5800" dirty="0"/>
          </a:p>
          <a:p>
            <a:pPr lvl="0"/>
            <a:endParaRPr lang="et-EE" sz="5800" dirty="0" smtClean="0"/>
          </a:p>
          <a:p>
            <a:r>
              <a:rPr lang="et-EE" sz="5800" dirty="0" smtClean="0"/>
              <a:t>Surnuna leitud metssigade uurimises muudatusi ei ole. Kõik surnuna leitud uuritakse</a:t>
            </a:r>
            <a:endParaRPr lang="et-EE" sz="5800" dirty="0"/>
          </a:p>
        </p:txBody>
      </p:sp>
    </p:spTree>
    <p:extLst>
      <p:ext uri="{BB962C8B-B14F-4D97-AF65-F5344CB8AC3E}">
        <p14:creationId xmlns:p14="http://schemas.microsoft.com/office/powerpoint/2010/main" val="17265342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t-EE" sz="2658" dirty="0"/>
              <a:t>EJS leping 2023 (2)</a:t>
            </a:r>
            <a:endParaRPr lang="en-GB" sz="2658" dirty="0"/>
          </a:p>
        </p:txBody>
      </p:sp>
      <p:sp>
        <p:nvSpPr>
          <p:cNvPr id="3" name="Content Placeholder 2"/>
          <p:cNvSpPr>
            <a:spLocks noGrp="1"/>
          </p:cNvSpPr>
          <p:nvPr>
            <p:ph idx="1"/>
          </p:nvPr>
        </p:nvSpPr>
        <p:spPr/>
        <p:txBody>
          <a:bodyPr/>
          <a:lstStyle/>
          <a:p>
            <a:r>
              <a:rPr lang="et-EE" sz="1900" dirty="0"/>
              <a:t>2022. a SAK viiruspositiivsete leidude osas on hetkel </a:t>
            </a:r>
            <a:r>
              <a:rPr lang="et-EE" sz="1900" dirty="0" smtClean="0"/>
              <a:t>uurimismahud (mahud </a:t>
            </a:r>
            <a:r>
              <a:rPr lang="et-EE" sz="1900" dirty="0"/>
              <a:t>on indikatiivsed ja uurime siiski ikkagi kõik antud maakonnas kütitud metssead olenemata ette </a:t>
            </a:r>
            <a:r>
              <a:rPr lang="et-EE" sz="1900" dirty="0" smtClean="0"/>
              <a:t>antud </a:t>
            </a:r>
            <a:r>
              <a:rPr lang="et-EE" sz="1900" dirty="0"/>
              <a:t>mahust) sellised</a:t>
            </a:r>
            <a:r>
              <a:rPr lang="et-EE" sz="1900" dirty="0" smtClean="0"/>
              <a:t>:</a:t>
            </a:r>
          </a:p>
          <a:p>
            <a:endParaRPr lang="et-EE" dirty="0"/>
          </a:p>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091643823"/>
              </p:ext>
            </p:extLst>
          </p:nvPr>
        </p:nvGraphicFramePr>
        <p:xfrm>
          <a:off x="505334" y="3132237"/>
          <a:ext cx="4248472" cy="2316480"/>
        </p:xfrm>
        <a:graphic>
          <a:graphicData uri="http://schemas.openxmlformats.org/drawingml/2006/table">
            <a:tbl>
              <a:tblPr firstRow="1" firstCol="1" bandRow="1">
                <a:tableStyleId>{5C22544A-7EE6-4342-B048-85BDC9FD1C3A}</a:tableStyleId>
              </a:tblPr>
              <a:tblGrid>
                <a:gridCol w="1999281">
                  <a:extLst>
                    <a:ext uri="{9D8B030D-6E8A-4147-A177-3AD203B41FA5}">
                      <a16:colId xmlns:a16="http://schemas.microsoft.com/office/drawing/2014/main" xmlns="" val="347032810"/>
                    </a:ext>
                  </a:extLst>
                </a:gridCol>
                <a:gridCol w="2249191">
                  <a:extLst>
                    <a:ext uri="{9D8B030D-6E8A-4147-A177-3AD203B41FA5}">
                      <a16:colId xmlns:a16="http://schemas.microsoft.com/office/drawing/2014/main" xmlns="" val="1974676982"/>
                    </a:ext>
                  </a:extLst>
                </a:gridCol>
              </a:tblGrid>
              <a:tr h="337483">
                <a:tc>
                  <a:txBody>
                    <a:bodyPr/>
                    <a:lstStyle/>
                    <a:p>
                      <a:pPr algn="ctr">
                        <a:spcAft>
                          <a:spcPts val="0"/>
                        </a:spcAft>
                      </a:pPr>
                      <a:r>
                        <a:rPr lang="et-EE" sz="1900" dirty="0">
                          <a:effectLst/>
                        </a:rPr>
                        <a:t>Maakond</a:t>
                      </a:r>
                      <a:endParaRPr lang="et-EE" sz="1900" dirty="0">
                        <a:effectLst/>
                        <a:latin typeface="Calibri" panose="020F0502020204030204" pitchFamily="34" charset="0"/>
                        <a:ea typeface="Calibri" panose="020F0502020204030204" pitchFamily="34" charset="0"/>
                      </a:endParaRPr>
                    </a:p>
                  </a:txBody>
                  <a:tcPr marL="50622" marR="50622" marT="0" marB="0"/>
                </a:tc>
                <a:tc>
                  <a:txBody>
                    <a:bodyPr/>
                    <a:lstStyle/>
                    <a:p>
                      <a:pPr algn="ctr">
                        <a:spcAft>
                          <a:spcPts val="0"/>
                        </a:spcAft>
                      </a:pPr>
                      <a:r>
                        <a:rPr lang="et-EE" sz="1900" dirty="0">
                          <a:effectLst/>
                        </a:rPr>
                        <a:t>Uuritavate kütitud metssigade arv 2023</a:t>
                      </a:r>
                      <a:endParaRPr lang="et-EE" sz="1900" dirty="0">
                        <a:effectLst/>
                        <a:latin typeface="Calibri" panose="020F0502020204030204" pitchFamily="34" charset="0"/>
                        <a:ea typeface="Calibri" panose="020F0502020204030204" pitchFamily="34" charset="0"/>
                      </a:endParaRPr>
                    </a:p>
                  </a:txBody>
                  <a:tcPr marL="50622" marR="50622" marT="0" marB="0"/>
                </a:tc>
                <a:extLst>
                  <a:ext uri="{0D108BD9-81ED-4DB2-BD59-A6C34878D82A}">
                    <a16:rowId xmlns:a16="http://schemas.microsoft.com/office/drawing/2014/main" xmlns="" val="710205897"/>
                  </a:ext>
                </a:extLst>
              </a:tr>
              <a:tr h="168741">
                <a:tc>
                  <a:txBody>
                    <a:bodyPr/>
                    <a:lstStyle/>
                    <a:p>
                      <a:pPr algn="just">
                        <a:spcAft>
                          <a:spcPts val="0"/>
                        </a:spcAft>
                      </a:pPr>
                      <a:r>
                        <a:rPr lang="et-EE" sz="1900" dirty="0">
                          <a:effectLst/>
                        </a:rPr>
                        <a:t>IDA-VIRUMAA</a:t>
                      </a:r>
                      <a:endParaRPr lang="et-EE" sz="1900" dirty="0">
                        <a:effectLst/>
                        <a:latin typeface="Calibri" panose="020F0502020204030204" pitchFamily="34" charset="0"/>
                        <a:ea typeface="Calibri" panose="020F0502020204030204" pitchFamily="34" charset="0"/>
                      </a:endParaRPr>
                    </a:p>
                  </a:txBody>
                  <a:tcPr marL="50622" marR="50622" marT="0" marB="0"/>
                </a:tc>
                <a:tc>
                  <a:txBody>
                    <a:bodyPr/>
                    <a:lstStyle/>
                    <a:p>
                      <a:pPr algn="ctr">
                        <a:spcAft>
                          <a:spcPts val="0"/>
                        </a:spcAft>
                      </a:pPr>
                      <a:r>
                        <a:rPr lang="et-EE" sz="1900" dirty="0">
                          <a:effectLst/>
                        </a:rPr>
                        <a:t>550</a:t>
                      </a:r>
                      <a:endParaRPr lang="et-EE" sz="1900" dirty="0">
                        <a:effectLst/>
                        <a:latin typeface="Calibri" panose="020F0502020204030204" pitchFamily="34" charset="0"/>
                        <a:ea typeface="Calibri" panose="020F0502020204030204" pitchFamily="34" charset="0"/>
                      </a:endParaRPr>
                    </a:p>
                  </a:txBody>
                  <a:tcPr marL="50622" marR="50622" marT="0" marB="0"/>
                </a:tc>
                <a:extLst>
                  <a:ext uri="{0D108BD9-81ED-4DB2-BD59-A6C34878D82A}">
                    <a16:rowId xmlns:a16="http://schemas.microsoft.com/office/drawing/2014/main" xmlns="" val="3874467848"/>
                  </a:ext>
                </a:extLst>
              </a:tr>
              <a:tr h="168741">
                <a:tc>
                  <a:txBody>
                    <a:bodyPr/>
                    <a:lstStyle/>
                    <a:p>
                      <a:pPr algn="just">
                        <a:spcAft>
                          <a:spcPts val="0"/>
                        </a:spcAft>
                      </a:pPr>
                      <a:r>
                        <a:rPr lang="et-EE" sz="1900">
                          <a:effectLst/>
                        </a:rPr>
                        <a:t>LÄÄNE-VIRUMAA</a:t>
                      </a:r>
                      <a:endParaRPr lang="et-EE" sz="1900">
                        <a:effectLst/>
                        <a:latin typeface="Calibri" panose="020F0502020204030204" pitchFamily="34" charset="0"/>
                        <a:ea typeface="Calibri" panose="020F0502020204030204" pitchFamily="34" charset="0"/>
                      </a:endParaRPr>
                    </a:p>
                  </a:txBody>
                  <a:tcPr marL="50622" marR="50622" marT="0" marB="0"/>
                </a:tc>
                <a:tc>
                  <a:txBody>
                    <a:bodyPr/>
                    <a:lstStyle/>
                    <a:p>
                      <a:pPr algn="ctr">
                        <a:spcAft>
                          <a:spcPts val="0"/>
                        </a:spcAft>
                      </a:pPr>
                      <a:r>
                        <a:rPr lang="et-EE" sz="1900" dirty="0">
                          <a:effectLst/>
                        </a:rPr>
                        <a:t>400</a:t>
                      </a:r>
                      <a:endParaRPr lang="et-EE" sz="1900" dirty="0">
                        <a:effectLst/>
                        <a:latin typeface="Calibri" panose="020F0502020204030204" pitchFamily="34" charset="0"/>
                        <a:ea typeface="Calibri" panose="020F0502020204030204" pitchFamily="34" charset="0"/>
                      </a:endParaRPr>
                    </a:p>
                  </a:txBody>
                  <a:tcPr marL="50622" marR="50622" marT="0" marB="0"/>
                </a:tc>
                <a:extLst>
                  <a:ext uri="{0D108BD9-81ED-4DB2-BD59-A6C34878D82A}">
                    <a16:rowId xmlns:a16="http://schemas.microsoft.com/office/drawing/2014/main" xmlns="" val="2563702042"/>
                  </a:ext>
                </a:extLst>
              </a:tr>
              <a:tr h="168741">
                <a:tc>
                  <a:txBody>
                    <a:bodyPr/>
                    <a:lstStyle/>
                    <a:p>
                      <a:pPr algn="just">
                        <a:spcAft>
                          <a:spcPts val="0"/>
                        </a:spcAft>
                      </a:pPr>
                      <a:r>
                        <a:rPr lang="et-EE" sz="1900" dirty="0">
                          <a:effectLst/>
                        </a:rPr>
                        <a:t>PÕLVAMAA</a:t>
                      </a:r>
                      <a:endParaRPr lang="et-EE" sz="1900" dirty="0">
                        <a:effectLst/>
                        <a:latin typeface="Calibri" panose="020F0502020204030204" pitchFamily="34" charset="0"/>
                        <a:ea typeface="Calibri" panose="020F0502020204030204" pitchFamily="34" charset="0"/>
                      </a:endParaRPr>
                    </a:p>
                  </a:txBody>
                  <a:tcPr marL="50622" marR="50622" marT="0" marB="0"/>
                </a:tc>
                <a:tc>
                  <a:txBody>
                    <a:bodyPr/>
                    <a:lstStyle/>
                    <a:p>
                      <a:pPr algn="ctr">
                        <a:spcAft>
                          <a:spcPts val="0"/>
                        </a:spcAft>
                      </a:pPr>
                      <a:r>
                        <a:rPr lang="et-EE" sz="1900" dirty="0">
                          <a:effectLst/>
                        </a:rPr>
                        <a:t>700</a:t>
                      </a:r>
                      <a:endParaRPr lang="et-EE" sz="1900" dirty="0">
                        <a:effectLst/>
                        <a:latin typeface="Calibri" panose="020F0502020204030204" pitchFamily="34" charset="0"/>
                        <a:ea typeface="Calibri" panose="020F0502020204030204" pitchFamily="34" charset="0"/>
                      </a:endParaRPr>
                    </a:p>
                  </a:txBody>
                  <a:tcPr marL="50622" marR="50622" marT="0" marB="0"/>
                </a:tc>
                <a:extLst>
                  <a:ext uri="{0D108BD9-81ED-4DB2-BD59-A6C34878D82A}">
                    <a16:rowId xmlns:a16="http://schemas.microsoft.com/office/drawing/2014/main" xmlns="" val="2924163457"/>
                  </a:ext>
                </a:extLst>
              </a:tr>
              <a:tr h="168741">
                <a:tc>
                  <a:txBody>
                    <a:bodyPr/>
                    <a:lstStyle/>
                    <a:p>
                      <a:pPr algn="just">
                        <a:spcAft>
                          <a:spcPts val="0"/>
                        </a:spcAft>
                      </a:pPr>
                      <a:r>
                        <a:rPr lang="et-EE" sz="1900">
                          <a:effectLst/>
                        </a:rPr>
                        <a:t>TARTUMAA</a:t>
                      </a:r>
                      <a:endParaRPr lang="et-EE" sz="1900">
                        <a:effectLst/>
                        <a:latin typeface="Calibri" panose="020F0502020204030204" pitchFamily="34" charset="0"/>
                        <a:ea typeface="Calibri" panose="020F0502020204030204" pitchFamily="34" charset="0"/>
                      </a:endParaRPr>
                    </a:p>
                  </a:txBody>
                  <a:tcPr marL="50622" marR="50622" marT="0" marB="0"/>
                </a:tc>
                <a:tc>
                  <a:txBody>
                    <a:bodyPr/>
                    <a:lstStyle/>
                    <a:p>
                      <a:pPr algn="ctr">
                        <a:spcAft>
                          <a:spcPts val="0"/>
                        </a:spcAft>
                      </a:pPr>
                      <a:r>
                        <a:rPr lang="et-EE" sz="1900" dirty="0">
                          <a:effectLst/>
                        </a:rPr>
                        <a:t>600</a:t>
                      </a:r>
                      <a:endParaRPr lang="et-EE" sz="1900" dirty="0">
                        <a:effectLst/>
                        <a:latin typeface="Calibri" panose="020F0502020204030204" pitchFamily="34" charset="0"/>
                        <a:ea typeface="Calibri" panose="020F0502020204030204" pitchFamily="34" charset="0"/>
                      </a:endParaRPr>
                    </a:p>
                  </a:txBody>
                  <a:tcPr marL="50622" marR="50622" marT="0" marB="0"/>
                </a:tc>
                <a:extLst>
                  <a:ext uri="{0D108BD9-81ED-4DB2-BD59-A6C34878D82A}">
                    <a16:rowId xmlns:a16="http://schemas.microsoft.com/office/drawing/2014/main" xmlns="" val="3276346473"/>
                  </a:ext>
                </a:extLst>
              </a:tr>
              <a:tr h="168741">
                <a:tc>
                  <a:txBody>
                    <a:bodyPr/>
                    <a:lstStyle/>
                    <a:p>
                      <a:pPr algn="just">
                        <a:spcAft>
                          <a:spcPts val="0"/>
                        </a:spcAft>
                      </a:pPr>
                      <a:r>
                        <a:rPr lang="et-EE" sz="1900">
                          <a:effectLst/>
                        </a:rPr>
                        <a:t>VALGAMAA</a:t>
                      </a:r>
                      <a:endParaRPr lang="et-EE" sz="1900">
                        <a:effectLst/>
                        <a:latin typeface="Calibri" panose="020F0502020204030204" pitchFamily="34" charset="0"/>
                        <a:ea typeface="Calibri" panose="020F0502020204030204" pitchFamily="34" charset="0"/>
                      </a:endParaRPr>
                    </a:p>
                  </a:txBody>
                  <a:tcPr marL="50622" marR="50622" marT="0" marB="0"/>
                </a:tc>
                <a:tc>
                  <a:txBody>
                    <a:bodyPr/>
                    <a:lstStyle/>
                    <a:p>
                      <a:pPr algn="ctr">
                        <a:spcAft>
                          <a:spcPts val="0"/>
                        </a:spcAft>
                      </a:pPr>
                      <a:r>
                        <a:rPr lang="et-EE" sz="1900" dirty="0">
                          <a:effectLst/>
                        </a:rPr>
                        <a:t>800</a:t>
                      </a:r>
                      <a:endParaRPr lang="et-EE" sz="1900" dirty="0">
                        <a:effectLst/>
                        <a:latin typeface="Calibri" panose="020F0502020204030204" pitchFamily="34" charset="0"/>
                        <a:ea typeface="Calibri" panose="020F0502020204030204" pitchFamily="34" charset="0"/>
                      </a:endParaRPr>
                    </a:p>
                  </a:txBody>
                  <a:tcPr marL="50622" marR="50622" marT="0" marB="0"/>
                </a:tc>
                <a:extLst>
                  <a:ext uri="{0D108BD9-81ED-4DB2-BD59-A6C34878D82A}">
                    <a16:rowId xmlns:a16="http://schemas.microsoft.com/office/drawing/2014/main" xmlns="" val="1026648171"/>
                  </a:ext>
                </a:extLst>
              </a:tr>
              <a:tr h="168741">
                <a:tc>
                  <a:txBody>
                    <a:bodyPr/>
                    <a:lstStyle/>
                    <a:p>
                      <a:pPr algn="just">
                        <a:spcAft>
                          <a:spcPts val="0"/>
                        </a:spcAft>
                      </a:pPr>
                      <a:r>
                        <a:rPr lang="et-EE" sz="1900">
                          <a:effectLst/>
                        </a:rPr>
                        <a:t>VÕRUMAA</a:t>
                      </a:r>
                      <a:endParaRPr lang="et-EE" sz="1900">
                        <a:effectLst/>
                        <a:latin typeface="Calibri" panose="020F0502020204030204" pitchFamily="34" charset="0"/>
                        <a:ea typeface="Calibri" panose="020F0502020204030204" pitchFamily="34" charset="0"/>
                      </a:endParaRPr>
                    </a:p>
                  </a:txBody>
                  <a:tcPr marL="50622" marR="50622" marT="0" marB="0"/>
                </a:tc>
                <a:tc>
                  <a:txBody>
                    <a:bodyPr/>
                    <a:lstStyle/>
                    <a:p>
                      <a:pPr algn="ctr">
                        <a:spcAft>
                          <a:spcPts val="0"/>
                        </a:spcAft>
                      </a:pPr>
                      <a:r>
                        <a:rPr lang="et-EE" sz="1900" dirty="0">
                          <a:effectLst/>
                        </a:rPr>
                        <a:t>800</a:t>
                      </a:r>
                      <a:endParaRPr lang="et-EE" sz="1900" dirty="0">
                        <a:effectLst/>
                        <a:latin typeface="Calibri" panose="020F0502020204030204" pitchFamily="34" charset="0"/>
                        <a:ea typeface="Calibri" panose="020F0502020204030204" pitchFamily="34" charset="0"/>
                      </a:endParaRPr>
                    </a:p>
                  </a:txBody>
                  <a:tcPr marL="50622" marR="50622" marT="0" marB="0"/>
                </a:tc>
                <a:extLst>
                  <a:ext uri="{0D108BD9-81ED-4DB2-BD59-A6C34878D82A}">
                    <a16:rowId xmlns:a16="http://schemas.microsoft.com/office/drawing/2014/main" xmlns="" val="4097067858"/>
                  </a:ext>
                </a:extLst>
              </a:tr>
            </a:tbl>
          </a:graphicData>
        </a:graphic>
      </p:graphicFrame>
      <p:sp>
        <p:nvSpPr>
          <p:cNvPr id="5" name="TextBox 4"/>
          <p:cNvSpPr txBox="1"/>
          <p:nvPr/>
        </p:nvSpPr>
        <p:spPr>
          <a:xfrm>
            <a:off x="5339071" y="3521891"/>
            <a:ext cx="3055343" cy="1006429"/>
          </a:xfrm>
          <a:prstGeom prst="rect">
            <a:avLst/>
          </a:prstGeom>
          <a:noFill/>
        </p:spPr>
        <p:txBody>
          <a:bodyPr wrap="square" rtlCol="0">
            <a:spAutoFit/>
          </a:bodyPr>
          <a:lstStyle/>
          <a:p>
            <a:r>
              <a:rPr lang="et-EE" dirty="0" smtClean="0"/>
              <a:t>Harjumaa väljas kuna ainuke viiruspositiivne metssiga pärines jaanuari algusest</a:t>
            </a:r>
            <a:endParaRPr lang="en-GB" dirty="0"/>
          </a:p>
        </p:txBody>
      </p:sp>
    </p:spTree>
    <p:extLst>
      <p:ext uri="{BB962C8B-B14F-4D97-AF65-F5344CB8AC3E}">
        <p14:creationId xmlns:p14="http://schemas.microsoft.com/office/powerpoint/2010/main" val="26167290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t-EE" sz="2658" dirty="0"/>
              <a:t>EJS leping 2023 (3)</a:t>
            </a:r>
            <a:endParaRPr lang="en-GB" sz="2658" dirty="0"/>
          </a:p>
        </p:txBody>
      </p:sp>
      <p:sp>
        <p:nvSpPr>
          <p:cNvPr id="3" name="Content Placeholder 2"/>
          <p:cNvSpPr>
            <a:spLocks noGrp="1"/>
          </p:cNvSpPr>
          <p:nvPr>
            <p:ph idx="1"/>
          </p:nvPr>
        </p:nvSpPr>
        <p:spPr>
          <a:xfrm>
            <a:off x="528174" y="1476053"/>
            <a:ext cx="7762101" cy="3391842"/>
          </a:xfrm>
        </p:spPr>
        <p:txBody>
          <a:bodyPr/>
          <a:lstStyle/>
          <a:p>
            <a:r>
              <a:rPr lang="et-EE" sz="1800" u="sng" dirty="0" smtClean="0"/>
              <a:t>Seire muutmise põhjused</a:t>
            </a:r>
          </a:p>
          <a:p>
            <a:pPr marL="285750" indent="-285750">
              <a:buFont typeface="Arial" panose="020B0604020202020204" pitchFamily="34" charset="0"/>
              <a:buChar char="•"/>
            </a:pPr>
            <a:r>
              <a:rPr lang="et-EE" sz="1800" dirty="0" smtClean="0"/>
              <a:t>Vähenenud rahastamine Euroopa Liidu poolt (75% vs 30% abikõlbulikest kuludest ja piirmääradest)</a:t>
            </a:r>
            <a:r>
              <a:rPr lang="et-EE" sz="1800" dirty="0"/>
              <a:t> </a:t>
            </a:r>
            <a:endParaRPr lang="et-EE" sz="1800" dirty="0" smtClean="0"/>
          </a:p>
          <a:p>
            <a:pPr marL="285750" indent="-285750">
              <a:buFont typeface="Arial" panose="020B0604020202020204" pitchFamily="34" charset="0"/>
              <a:buChar char="•"/>
            </a:pPr>
            <a:r>
              <a:rPr lang="et-EE" sz="1800" dirty="0" smtClean="0"/>
              <a:t>Euroopa Toiduohutusameti ekspertide poolt koostatud </a:t>
            </a:r>
            <a:r>
              <a:rPr lang="et-EE" sz="1800" dirty="0"/>
              <a:t>SAKi väljumise </a:t>
            </a:r>
            <a:r>
              <a:rPr lang="et-EE" sz="1800" dirty="0" smtClean="0"/>
              <a:t>strateegia, </a:t>
            </a:r>
            <a:r>
              <a:rPr lang="et-EE" sz="1800" dirty="0"/>
              <a:t>kus on rõhutatud passiivset seiret (surnuna leitud metssigade seire) ning toodud välja, et kütitud metssigade lausuurimine ei anna palju lisaväärtust </a:t>
            </a:r>
            <a:r>
              <a:rPr lang="et-EE" sz="1800" dirty="0" smtClean="0"/>
              <a:t>juurde </a:t>
            </a:r>
          </a:p>
          <a:p>
            <a:pPr marL="285750" indent="-285750">
              <a:buFont typeface="Arial" panose="020B0604020202020204" pitchFamily="34" charset="0"/>
              <a:buChar char="•"/>
            </a:pPr>
            <a:r>
              <a:rPr lang="et-EE" sz="1800" dirty="0" smtClean="0"/>
              <a:t>Konsulteeritud </a:t>
            </a:r>
            <a:r>
              <a:rPr lang="et-EE" sz="1800" dirty="0"/>
              <a:t>on ka EMÜst Arvo </a:t>
            </a:r>
            <a:r>
              <a:rPr lang="et-EE" sz="1800" dirty="0" err="1"/>
              <a:t>Viltropiga</a:t>
            </a:r>
            <a:r>
              <a:rPr lang="et-EE" sz="1800" dirty="0"/>
              <a:t> uurimisskeemi </a:t>
            </a:r>
            <a:r>
              <a:rPr lang="et-EE" sz="1800" dirty="0" smtClean="0"/>
              <a:t>osas</a:t>
            </a:r>
          </a:p>
        </p:txBody>
      </p:sp>
    </p:spTree>
    <p:extLst>
      <p:ext uri="{BB962C8B-B14F-4D97-AF65-F5344CB8AC3E}">
        <p14:creationId xmlns:p14="http://schemas.microsoft.com/office/powerpoint/2010/main" val="32073926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t-EE" sz="2658" dirty="0"/>
              <a:t>Lisainfo</a:t>
            </a:r>
            <a:endParaRPr lang="en-GB" sz="2658" dirty="0"/>
          </a:p>
        </p:txBody>
      </p:sp>
      <p:sp>
        <p:nvSpPr>
          <p:cNvPr id="3" name="Content Placeholder 2"/>
          <p:cNvSpPr>
            <a:spLocks noGrp="1"/>
          </p:cNvSpPr>
          <p:nvPr>
            <p:ph idx="1"/>
          </p:nvPr>
        </p:nvSpPr>
        <p:spPr>
          <a:xfrm>
            <a:off x="323305" y="1332037"/>
            <a:ext cx="7920000" cy="4513263"/>
          </a:xfrm>
        </p:spPr>
        <p:txBody>
          <a:bodyPr/>
          <a:lstStyle/>
          <a:p>
            <a:pPr marL="285750" indent="-285750">
              <a:buFont typeface="Arial" panose="020B0604020202020204" pitchFamily="34" charset="0"/>
              <a:buChar char="•"/>
            </a:pPr>
            <a:r>
              <a:rPr lang="et-EE" sz="1800" dirty="0" smtClean="0"/>
              <a:t>SAK </a:t>
            </a:r>
            <a:r>
              <a:rPr lang="et-EE" sz="1800" dirty="0"/>
              <a:t>positiivseks osutunud emise organeid mitte PTA esindusse viia (juhul kui nt on unustatud koos vereprooviga kohe viia vaid on tahetud viia siis kui laborvastus on juba käes), vaid kõrvaldada see koos emisega konteinerisse ning edastada esindusse ainult küttimisluba/emise </a:t>
            </a:r>
            <a:r>
              <a:rPr lang="et-EE" sz="1800" dirty="0" smtClean="0"/>
              <a:t>andmed</a:t>
            </a:r>
          </a:p>
          <a:p>
            <a:pPr marL="285750" indent="-285750">
              <a:buFont typeface="Arial" panose="020B0604020202020204" pitchFamily="34" charset="0"/>
              <a:buChar char="•"/>
            </a:pPr>
            <a:r>
              <a:rPr lang="et-EE" sz="1800" dirty="0" smtClean="0"/>
              <a:t>Piirkondades kus ei toimu kõikide kütitud metssigade uurimist ei pea emise organi viimiseks olema ka vereproov. Emiste organite toomine toimub üle terve Eesti</a:t>
            </a:r>
          </a:p>
        </p:txBody>
      </p:sp>
    </p:spTree>
    <p:extLst>
      <p:ext uri="{BB962C8B-B14F-4D97-AF65-F5344CB8AC3E}">
        <p14:creationId xmlns:p14="http://schemas.microsoft.com/office/powerpoint/2010/main" val="23657600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Strateegia peamised eesmärgid</a:t>
            </a:r>
            <a:endParaRPr lang="en-GB" dirty="0"/>
          </a:p>
        </p:txBody>
      </p:sp>
      <p:sp>
        <p:nvSpPr>
          <p:cNvPr id="3" name="Content Placeholder 2"/>
          <p:cNvSpPr>
            <a:spLocks noGrp="1"/>
          </p:cNvSpPr>
          <p:nvPr>
            <p:ph idx="1"/>
          </p:nvPr>
        </p:nvSpPr>
        <p:spPr/>
        <p:txBody>
          <a:bodyPr/>
          <a:lstStyle/>
          <a:p>
            <a:r>
              <a:rPr lang="et-EE" sz="2000" dirty="0" smtClean="0"/>
              <a:t>Metssigade populatsiooni vähendamine ja madalal tasemel hoidmine</a:t>
            </a:r>
          </a:p>
          <a:p>
            <a:pPr marL="285750" indent="-285750">
              <a:buFont typeface="Arial" panose="020B0604020202020204" pitchFamily="34" charset="0"/>
              <a:buChar char="•"/>
            </a:pPr>
            <a:r>
              <a:rPr lang="et-EE" sz="2000" dirty="0" smtClean="0">
                <a:solidFill>
                  <a:srgbClr val="FF0000"/>
                </a:solidFill>
              </a:rPr>
              <a:t>Küttida-küttida-küttida</a:t>
            </a:r>
          </a:p>
          <a:p>
            <a:r>
              <a:rPr lang="et-EE" sz="2000" dirty="0" smtClean="0"/>
              <a:t>Viiruse kontsentratsiooni vähendamine keskkonnas</a:t>
            </a:r>
          </a:p>
          <a:p>
            <a:pPr marL="285750" lvl="1" indent="-285750">
              <a:buFont typeface="Arial" panose="020B0604020202020204" pitchFamily="34" charset="0"/>
              <a:buChar char="•"/>
            </a:pPr>
            <a:r>
              <a:rPr lang="et-EE" sz="2000" dirty="0" smtClean="0">
                <a:solidFill>
                  <a:srgbClr val="FF0000"/>
                </a:solidFill>
              </a:rPr>
              <a:t>Surnuna </a:t>
            </a:r>
            <a:r>
              <a:rPr lang="et-EE" sz="2000" dirty="0">
                <a:solidFill>
                  <a:srgbClr val="FF0000"/>
                </a:solidFill>
              </a:rPr>
              <a:t>leitud metssigade eemaldamine, SAK positiivsete metssigade käitlemine</a:t>
            </a:r>
          </a:p>
          <a:p>
            <a:endParaRPr lang="et-EE" sz="2000" dirty="0" smtClean="0"/>
          </a:p>
          <a:p>
            <a:r>
              <a:rPr lang="et-EE" sz="2000" dirty="0" err="1" smtClean="0"/>
              <a:t>Bioohutus</a:t>
            </a:r>
            <a:r>
              <a:rPr lang="et-EE" sz="2000" dirty="0" smtClean="0"/>
              <a:t> küttimisel</a:t>
            </a:r>
            <a:endParaRPr lang="en-GB" sz="2000" dirty="0"/>
          </a:p>
        </p:txBody>
      </p:sp>
    </p:spTree>
    <p:extLst>
      <p:ext uri="{BB962C8B-B14F-4D97-AF65-F5344CB8AC3E}">
        <p14:creationId xmlns:p14="http://schemas.microsoft.com/office/powerpoint/2010/main" val="25303088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Roboto Condensed"/>
        <a:ea typeface="Microsoft YaHei"/>
        <a:cs typeface=""/>
      </a:majorFont>
      <a:minorFont>
        <a:latin typeface="Roboto Condensed"/>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D60A8CE28A89F7488C7997539E70D4CC" ma:contentTypeVersion="0" ma:contentTypeDescription="Loo uus dokument" ma:contentTypeScope="" ma:versionID="6706d98e6e33de12a24ded0a3d68015c">
  <xsd:schema xmlns:xsd="http://www.w3.org/2001/XMLSchema" xmlns:xs="http://www.w3.org/2001/XMLSchema" xmlns:p="http://schemas.microsoft.com/office/2006/metadata/properties" targetNamespace="http://schemas.microsoft.com/office/2006/metadata/properties" ma:root="true" ma:fieldsID="75284b4047f4cf5347f2f816b293bbf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utüüp"/>
        <xsd:element ref="dc:title" minOccurs="0" maxOccurs="1" ma:index="4" ma:displayName="Pealkiri"/>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CF0BFD6-446F-4DA3-A5A5-695A2093A309}">
  <ds:schemaRefs>
    <ds:schemaRef ds:uri="http://schemas.microsoft.com/sharepoint/v3/contenttype/forms"/>
  </ds:schemaRefs>
</ds:datastoreItem>
</file>

<file path=customXml/itemProps2.xml><?xml version="1.0" encoding="utf-8"?>
<ds:datastoreItem xmlns:ds="http://schemas.openxmlformats.org/officeDocument/2006/customXml" ds:itemID="{80E35BBD-1DD8-4A29-98ED-D6A04BE3546D}">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92C82DA9-6C2D-4DBC-8423-CC03D0C97D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746</Words>
  <Application>Microsoft Office PowerPoint</Application>
  <PresentationFormat>Custom</PresentationFormat>
  <Paragraphs>354</Paragraphs>
  <Slides>10</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 Unicode MS</vt:lpstr>
      <vt:lpstr>Microsoft YaHei</vt:lpstr>
      <vt:lpstr>Arial</vt:lpstr>
      <vt:lpstr>Calibri</vt:lpstr>
      <vt:lpstr>Roboto Condensed</vt:lpstr>
      <vt:lpstr>Times New Roman</vt:lpstr>
      <vt:lpstr>Office Theme</vt:lpstr>
      <vt:lpstr>   </vt:lpstr>
      <vt:lpstr>SAKi uuringud metssigadel 2014-2022</vt:lpstr>
      <vt:lpstr>SAK uuringud 2022 maakondade lõikes</vt:lpstr>
      <vt:lpstr>Sigade Aafrika katku viiruspositiivsed leiud 2021-2022</vt:lpstr>
      <vt:lpstr>EJS leping 2023 (1)</vt:lpstr>
      <vt:lpstr>EJS leping 2023 (2)</vt:lpstr>
      <vt:lpstr>EJS leping 2023 (3)</vt:lpstr>
      <vt:lpstr>Lisainfo</vt:lpstr>
      <vt:lpstr>Strateegia peamised eesmärgid</vt:lpstr>
      <vt:lpstr>Aitäh!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2014-05-22T10:54:41Z</dcterms:created>
  <dcterms:modified xsi:type="dcterms:W3CDTF">2023-01-12T14:12:48Z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0x010100D60A8CE28A89F7488C7997539E70D4CC</vt:lpwstr>
  </property>
</Properties>
</file>