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8" r:id="rId4"/>
    <p:sldId id="279" r:id="rId5"/>
    <p:sldId id="257" r:id="rId6"/>
    <p:sldId id="273" r:id="rId7"/>
    <p:sldId id="280" r:id="rId8"/>
    <p:sldId id="281" r:id="rId9"/>
    <p:sldId id="278" r:id="rId10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831" autoAdjust="0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EF0E-DAA1-4AB8-B587-E5EBC7A8FD41}" type="datetimeFigureOut">
              <a:rPr lang="en-US" smtClean="0"/>
              <a:t>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B679-290C-4B5B-9E8A-0D98B7E9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3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B679-290C-4B5B-9E8A-0D98B7E99F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1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B679-290C-4B5B-9E8A-0D98B7E99F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2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B679-290C-4B5B-9E8A-0D98B7E99F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6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9B679-290C-4B5B-9E8A-0D98B7E99F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5400" b="0" strike="noStrike" spc="-1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F9C658-6184-4302-8E5A-6AA66FDE9D58}" type="datetime">
              <a:rPr lang="et-EE" sz="900" b="0" strike="noStrike" spc="-1">
                <a:solidFill>
                  <a:srgbClr val="8B8B8B"/>
                </a:solidFill>
                <a:latin typeface="Trebuchet MS"/>
              </a:rPr>
              <a:t>11.01.23</a:t>
            </a:fld>
            <a:endParaRPr lang="et-EE" sz="900" b="0" strike="noStrike" spc="-1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1CFFFBD-AC0F-4DE3-9B49-948F23BC07B6}" type="slidenum">
              <a:rPr lang="et-EE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et-EE" sz="9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Klõpsa liigenduse tekstivormingu redigeerimiseks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Teine liigendustase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Kolmas liigendustase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Neljas liigendustase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Viies liigendustase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Kuues liigendustase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Seitsmes liigendustase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0" strike="noStrike" spc="-1">
                <a:solidFill>
                  <a:srgbClr val="90C226"/>
                </a:solidFill>
                <a:latin typeface="Trebuchet MS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800" b="0" strike="noStrike" spc="-1">
                <a:solidFill>
                  <a:srgbClr val="404040"/>
                </a:solidFill>
                <a:latin typeface="Trebuchet MS"/>
              </a:rPr>
              <a:t>Click to edit Master text styles</a:t>
            </a:r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600" b="0" strike="noStrike" spc="-1">
                <a:solidFill>
                  <a:srgbClr val="404040"/>
                </a:solidFill>
                <a:latin typeface="Trebuchet MS"/>
              </a:rPr>
              <a:t>Second level</a:t>
            </a:r>
            <a:endParaRPr lang="en-US" sz="1600" b="0" strike="noStrike" spc="-1">
              <a:solidFill>
                <a:srgbClr val="404040"/>
              </a:solidFill>
              <a:latin typeface="Trebuchet MS"/>
            </a:endParaRP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400" b="0" strike="noStrike" spc="-1">
                <a:solidFill>
                  <a:srgbClr val="404040"/>
                </a:solidFill>
                <a:latin typeface="Trebuchet MS"/>
              </a:rPr>
              <a:t>Third level</a:t>
            </a:r>
            <a:endParaRPr lang="en-US" sz="1400" b="0" strike="noStrike" spc="-1">
              <a:solidFill>
                <a:srgbClr val="404040"/>
              </a:solidFill>
              <a:latin typeface="Trebuchet MS"/>
            </a:endParaRP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200" b="0" strike="noStrike" spc="-1">
                <a:solidFill>
                  <a:srgbClr val="404040"/>
                </a:solidFill>
                <a:latin typeface="Trebuchet MS"/>
              </a:rPr>
              <a:t>Fourth level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1200" b="0" strike="noStrike" spc="-1">
                <a:solidFill>
                  <a:srgbClr val="404040"/>
                </a:solidFill>
                <a:latin typeface="Trebuchet MS"/>
              </a:rPr>
              <a:t>Fifth level</a:t>
            </a:r>
            <a:endParaRPr lang="en-US" sz="12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A1169AC-E889-4514-B31C-F0F8EB2F4FA8}" type="datetime">
              <a:rPr lang="et-EE" sz="900" b="0" strike="noStrike" spc="-1">
                <a:solidFill>
                  <a:srgbClr val="8B8B8B"/>
                </a:solidFill>
                <a:latin typeface="Trebuchet MS"/>
              </a:rPr>
              <a:t>11.01.23</a:t>
            </a:fld>
            <a:endParaRPr lang="et-EE" sz="900" b="0" strike="noStrike" spc="-1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65FE32F-FFF3-488B-8B7D-395CA00150D4}" type="slidenum">
              <a:rPr lang="et-EE" sz="900" b="0" strike="noStrike" spc="-1">
                <a:solidFill>
                  <a:srgbClr val="90C226"/>
                </a:solidFill>
                <a:latin typeface="Trebuchet MS"/>
              </a:rPr>
              <a:t>‹#›</a:t>
            </a:fld>
            <a:endParaRPr lang="et-EE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506960" y="2404440"/>
            <a:ext cx="7766640" cy="28406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5400" b="1" strike="noStrike" spc="-1" dirty="0">
                <a:solidFill>
                  <a:srgbClr val="90C226"/>
                </a:solidFill>
                <a:latin typeface="Trebuchet MS"/>
              </a:rPr>
              <a:t>PLIILASKEMOONA KEELD</a:t>
            </a:r>
          </a:p>
          <a:p>
            <a:pPr algn="r">
              <a:lnSpc>
                <a:spcPct val="100000"/>
              </a:lnSpc>
            </a:pPr>
            <a:endParaRPr lang="en-GB" sz="2400" b="1" spc="-1" dirty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</a:pPr>
            <a:endParaRPr lang="en-GB" sz="2400" b="1" spc="-1" dirty="0">
              <a:solidFill>
                <a:srgbClr val="90C226"/>
              </a:solidFill>
              <a:latin typeface="Trebuchet MS"/>
            </a:endParaRPr>
          </a:p>
          <a:p>
            <a:pPr algn="r">
              <a:lnSpc>
                <a:spcPct val="100000"/>
              </a:lnSpc>
            </a:pPr>
            <a:r>
              <a:rPr lang="en-GB" sz="2400" b="1" spc="-1" dirty="0" err="1">
                <a:solidFill>
                  <a:srgbClr val="90C226"/>
                </a:solidFill>
                <a:latin typeface="Trebuchet MS"/>
              </a:rPr>
              <a:t>Peeter</a:t>
            </a:r>
            <a:r>
              <a:rPr lang="en-GB" sz="2400" b="1" spc="-1" dirty="0">
                <a:solidFill>
                  <a:srgbClr val="90C226"/>
                </a:solidFill>
                <a:latin typeface="Trebuchet MS"/>
              </a:rPr>
              <a:t> Hussar, 2023</a:t>
            </a:r>
            <a:endParaRPr lang="en-US" sz="24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17" name="Picture 4"/>
          <p:cNvPicPr/>
          <p:nvPr/>
        </p:nvPicPr>
        <p:blipFill>
          <a:blip r:embed="rId2"/>
          <a:stretch/>
        </p:blipFill>
        <p:spPr>
          <a:xfrm>
            <a:off x="424080" y="4752000"/>
            <a:ext cx="1663920" cy="174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Hetkeseis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1929960"/>
            <a:ext cx="4796540" cy="40995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Alates 15.02.2023 jõustub ka Eestis märgaladel sileraudse jahirelva pliid sisaldava laskemoona kasutamise keeld.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Märgala määratlemise aluseks on </a:t>
            </a:r>
            <a:r>
              <a:rPr lang="et-EE" sz="2400" spc="-1" dirty="0" err="1">
                <a:solidFill>
                  <a:srgbClr val="404040"/>
                </a:solidFill>
                <a:latin typeface="Trebuchet MS"/>
              </a:rPr>
              <a:t>Ramsari</a:t>
            </a: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 konventsioon. Sealhulgas loetakse märgalaks 1 m</a:t>
            </a:r>
            <a:r>
              <a:rPr lang="et-EE" sz="2400" spc="-1" baseline="30000" dirty="0">
                <a:solidFill>
                  <a:srgbClr val="404040"/>
                </a:solidFill>
                <a:latin typeface="Trebuchet MS"/>
              </a:rPr>
              <a:t>2</a:t>
            </a: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 suurune ajutine veekogu ja 100 m laiune puhverala selle ümber.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" name="Picture 2" descr="A person and a dog standing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0276E3F8-64FC-5562-FBC4-5A6DAE5F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20071"/>
            <a:ext cx="3741840" cy="56379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Senised sammud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1929960"/>
            <a:ext cx="7882640" cy="4099500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2013. aastast on Eesti ühinenud Euroopa Liidu leppega, mis keelab pliihaavlite kasutamise veelinnu jahil.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Praegune piirang otsustati Euroopa Komisjonis 25.01.2021, jõustumise tähtajaga 15.02.2023. Eesti toetas komisjoni REACH määruse eesmärki vähendada plii sattumist looduskeskkonda, aga jäi eelnõu hääletamisel erapooletuks. 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03.02.2021 on Euroopa Komisjonile tehtud ettepanek piirata ka pliid sisaldava vintrelva laskemoona ning haavlite ja õngeraskuste kasutamist.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39643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Määruse jõustumisega seoses tekkivad küsimused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5" name="Picture 4" descr="A picture containing text, tree&#10;&#10;Description automatically generated">
            <a:extLst>
              <a:ext uri="{FF2B5EF4-FFF2-40B4-BE49-F238E27FC236}">
                <a16:creationId xmlns:a16="http://schemas.microsoft.com/office/drawing/2014/main" id="{17A07125-6A98-6632-E8E3-315A3A4AE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576" y="1929961"/>
            <a:ext cx="6264446" cy="4699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pc="-1" dirty="0">
                <a:solidFill>
                  <a:srgbClr val="90C226"/>
                </a:solidFill>
                <a:latin typeface="Trebuchet MS"/>
              </a:rPr>
              <a:t>Alternatiivse laskemoona sobivus seni kasutuses olevatele jahirelvadele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21490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Alternatiivsed haavlimaterjalid eeldavad küllaldase </a:t>
            </a:r>
            <a:r>
              <a:rPr lang="et-EE" sz="2400" b="0" strike="noStrike" spc="-1" dirty="0" err="1">
                <a:solidFill>
                  <a:srgbClr val="404040"/>
                </a:solidFill>
                <a:latin typeface="Trebuchet MS"/>
              </a:rPr>
              <a:t>tõhususue</a:t>
            </a: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 saavutamiseks suuremaid relvasiseseid rõhkusid. Vanemad relvad pole sellistele rõhkudele konstrueeritud ja testitud. (Haavlilaskemoon, mis sobiks vanematele relvadele, jääb samaväärsele pliimoonale tõhususelt alla).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Vintrelva alternatiivlaskemoon eeldab relva konstruktsiooni (vindi sammu) sobivust selle laskemoonaga. (Lihtsaks lahenduseks võib olla ühe n-ö mõõdu võrra kergema kuuli kasutamine).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624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Kuidas tagada, et jahimees maastikul liikudes kogemata ei satuks märgalale või selle puhveralale?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2781300"/>
            <a:ext cx="4796540" cy="3248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Meie vaheldusrikkal maastikul on tihti väga raske jälgida märgala piiri, selleks pole enamasti nähtav veepiir.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Ajutise märgala märkamine võib olla veelgi keerulisem.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6E3F8-64FC-5562-FBC4-5A6DAE5F6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590" y="1929960"/>
            <a:ext cx="3271210" cy="49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pc="-1" dirty="0">
                <a:solidFill>
                  <a:srgbClr val="90C226"/>
                </a:solidFill>
                <a:latin typeface="Trebuchet MS"/>
              </a:rPr>
              <a:t>Kas keeld laieneb lasketiirudele</a:t>
            </a: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?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677160" y="2146300"/>
            <a:ext cx="4796540" cy="388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b="0" strike="noStrike" spc="-1" dirty="0">
                <a:solidFill>
                  <a:srgbClr val="404040"/>
                </a:solidFill>
                <a:latin typeface="Trebuchet MS"/>
              </a:rPr>
              <a:t>Kas lasketiir oleks võimalik määratleda mitte looduskeskkonnana?</a:t>
            </a: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t-EE" sz="2400" spc="-1" dirty="0">
                <a:solidFill>
                  <a:srgbClr val="404040"/>
                </a:solidFill>
                <a:latin typeface="Trebuchet MS"/>
              </a:rPr>
              <a:t>Lisaks jahilasketiirudele on veel mitmeid välioludes toimivaid laskespordi ja laskeharrastusega seotud lasketiire.</a:t>
            </a:r>
            <a:endParaRPr lang="en-US" sz="2400" b="0" strike="noStrike" spc="-1" dirty="0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4" name="Picture 3" descr="A person shooting a bow and arrow&#10;&#10;Description automatically generated with low confidence">
            <a:extLst>
              <a:ext uri="{FF2B5EF4-FFF2-40B4-BE49-F238E27FC236}">
                <a16:creationId xmlns:a16="http://schemas.microsoft.com/office/drawing/2014/main" id="{D5ACD251-AD93-1AA6-4236-A990F5D5F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85" y="1929960"/>
            <a:ext cx="5967486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9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600" b="1" strike="noStrike" spc="-1" dirty="0">
                <a:solidFill>
                  <a:srgbClr val="90C226"/>
                </a:solidFill>
                <a:latin typeface="Trebuchet MS"/>
              </a:rPr>
              <a:t>Tänan!</a:t>
            </a:r>
          </a:p>
          <a:p>
            <a:pPr>
              <a:lnSpc>
                <a:spcPct val="100000"/>
              </a:lnSpc>
            </a:pPr>
            <a:r>
              <a:rPr lang="et-EE" sz="3600" b="1" spc="-1" dirty="0">
                <a:solidFill>
                  <a:srgbClr val="90C226"/>
                </a:solidFill>
                <a:latin typeface="Trebuchet MS"/>
              </a:rPr>
              <a:t>Veel küsimusi?</a:t>
            </a:r>
            <a:endParaRPr lang="en-US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" name="Picture 2" descr="A picture containing grass, outdoor, field, playing&#10;&#10;Description automatically generated">
            <a:extLst>
              <a:ext uri="{FF2B5EF4-FFF2-40B4-BE49-F238E27FC236}">
                <a16:creationId xmlns:a16="http://schemas.microsoft.com/office/drawing/2014/main" id="{29E86652-6467-B94F-B680-FA2D6E0D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50" y="1241752"/>
            <a:ext cx="3727450" cy="56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3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Keskkonnakaitse alused uus</Template>
  <TotalTime>596</TotalTime>
  <Words>255</Words>
  <Application>Microsoft Macintosh PowerPoint</Application>
  <PresentationFormat>Widescreen</PresentationFormat>
  <Paragraphs>27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account</dc:creator>
  <dc:description/>
  <cp:lastModifiedBy>Krista Keedus</cp:lastModifiedBy>
  <cp:revision>49</cp:revision>
  <dcterms:created xsi:type="dcterms:W3CDTF">2022-03-09T07:46:04Z</dcterms:created>
  <dcterms:modified xsi:type="dcterms:W3CDTF">2023-01-11T04:46:12Z</dcterms:modified>
  <dc:language>et-EE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