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1"/>
  </p:notesMasterIdLst>
  <p:sldIdLst>
    <p:sldId id="286" r:id="rId2"/>
    <p:sldId id="323" r:id="rId3"/>
    <p:sldId id="324" r:id="rId4"/>
    <p:sldId id="325" r:id="rId5"/>
    <p:sldId id="326" r:id="rId6"/>
    <p:sldId id="327" r:id="rId7"/>
    <p:sldId id="321" r:id="rId8"/>
    <p:sldId id="319" r:id="rId9"/>
    <p:sldId id="32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4640" autoAdjust="0"/>
  </p:normalViewPr>
  <p:slideViewPr>
    <p:cSldViewPr>
      <p:cViewPr varScale="1">
        <p:scale>
          <a:sx n="77" d="100"/>
          <a:sy n="77" d="100"/>
        </p:scale>
        <p:origin x="132" y="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C36D7A08-7EE1-8844-8EBD-05DFFF48ED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t-EE" altLang="x-none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DEF02250-E08E-1041-9775-C4B01A15BD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t-EE" altLang="x-none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xmlns="" id="{2122EB94-3A3A-5445-8D02-7BC48429DB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DBB743C0-3871-F045-893D-747D85FA7D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x-none"/>
              <a:t>Click to edit Master text styles</a:t>
            </a:r>
          </a:p>
          <a:p>
            <a:pPr lvl="1"/>
            <a:r>
              <a:rPr lang="et-EE" altLang="x-none"/>
              <a:t>Second level</a:t>
            </a:r>
          </a:p>
          <a:p>
            <a:pPr lvl="2"/>
            <a:r>
              <a:rPr lang="et-EE" altLang="x-none"/>
              <a:t>Third level</a:t>
            </a:r>
          </a:p>
          <a:p>
            <a:pPr lvl="3"/>
            <a:r>
              <a:rPr lang="et-EE" altLang="x-none"/>
              <a:t>Fourth level</a:t>
            </a:r>
          </a:p>
          <a:p>
            <a:pPr lvl="4"/>
            <a:r>
              <a:rPr lang="et-EE" altLang="x-none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xmlns="" id="{717901C7-327D-1C46-95CA-8CCEB886A0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t-EE" altLang="x-none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xmlns="" id="{99EA97E4-EC1B-904F-BD09-20733AEE7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FB7C7A-4548-FA4F-A1AE-C711F88D0E34}" type="slidenum">
              <a:rPr lang="et-EE" altLang="x-none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257536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2C6845F-9DC7-574A-B4AD-62B314E25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5A1BF-62D3-144C-8AD5-D8D53E0B84D4}" type="slidenum">
              <a:rPr lang="et-EE" altLang="x-none"/>
              <a:pPr/>
              <a:t>1</a:t>
            </a:fld>
            <a:endParaRPr lang="et-EE" altLang="x-none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xmlns="" id="{DA18316E-239B-3742-B21E-24F893352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xmlns="" id="{74EC78C5-88B6-D141-91F2-297CC6230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8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Järgmine slaid tabelina ülevaateks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7C7A-4548-FA4F-A1AE-C711F88D0E34}" type="slidenum">
              <a:rPr lang="et-EE" altLang="x-none" smtClean="0"/>
              <a:pPr/>
              <a:t>2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115830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255B-704A-A342-BA8C-3278216240CB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6255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C7FB-F976-5E41-9225-96B7F69E9841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40818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C7FB-F976-5E41-9225-96B7F69E9841}" type="slidenum">
              <a:rPr lang="et-EE" altLang="x-none" smtClean="0"/>
              <a:pPr/>
              <a:t>‹#›</a:t>
            </a:fld>
            <a:endParaRPr lang="et-EE" alt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24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C7FB-F976-5E41-9225-96B7F69E9841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189623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C7FB-F976-5E41-9225-96B7F69E9841}" type="slidenum">
              <a:rPr lang="et-EE" altLang="x-none" smtClean="0"/>
              <a:pPr/>
              <a:t>‹#›</a:t>
            </a:fld>
            <a:endParaRPr lang="et-EE" alt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63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C7FB-F976-5E41-9225-96B7F69E9841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126154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6A6-80B0-E44D-BC39-4B72DA8D49D0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80991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66BD-07AD-9B43-B9FF-8ACAD6DAEEB5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420891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9FD0-E465-7340-A697-40092A788C84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33540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F6AE-21C4-3F47-B05A-C89A383501F6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384980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203A-0BA1-5C47-A7C2-8768BBD818E9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94952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D8231-A6F8-454C-A2E7-5C34AEAB48C1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74498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8A91-387F-9043-8919-42144EE1FC7B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60178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9546-89BC-3B4B-A767-54A241078342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382803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D7DA-429F-7A45-9DCE-8E70D6B4BC64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55906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5B34-76AE-0D42-8C5D-CEFBB3FB076F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11224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18C7FB-F976-5E41-9225-96B7F69E9841}" type="slidenum">
              <a:rPr lang="et-EE" altLang="x-none" smtClean="0"/>
              <a:pPr/>
              <a:t>‹#›</a:t>
            </a:fld>
            <a:endParaRPr lang="et-EE" altLang="x-none"/>
          </a:p>
        </p:txBody>
      </p:sp>
    </p:spTree>
    <p:extLst>
      <p:ext uri="{BB962C8B-B14F-4D97-AF65-F5344CB8AC3E}">
        <p14:creationId xmlns:p14="http://schemas.microsoft.com/office/powerpoint/2010/main" val="20389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rmas.salmu@ejs.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274CEEE6-B6BD-5F4C-BB44-44705581E4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59496" y="3141667"/>
            <a:ext cx="9073008" cy="1799501"/>
          </a:xfrm>
        </p:spPr>
        <p:txBody>
          <a:bodyPr>
            <a:normAutofit fontScale="55000" lnSpcReduction="20000"/>
          </a:bodyPr>
          <a:lstStyle/>
          <a:p>
            <a:r>
              <a:rPr lang="et-EE" altLang="x-none" sz="9600" b="1" dirty="0" smtClean="0"/>
              <a:t>Ulukid teel kokkuvõte 2023</a:t>
            </a:r>
            <a:endParaRPr lang="en-US" altLang="x-none" sz="9600" b="1" dirty="0"/>
          </a:p>
          <a:p>
            <a:r>
              <a:rPr lang="et-EE" altLang="x-none" sz="2900" b="1" dirty="0" smtClean="0"/>
              <a:t>Tegevjuhtide koosolek, veebis</a:t>
            </a:r>
            <a:r>
              <a:rPr lang="en-US" altLang="x-none" sz="2900" b="1" dirty="0" smtClean="0"/>
              <a:t> </a:t>
            </a:r>
            <a:r>
              <a:rPr lang="et-EE" altLang="x-none" sz="2900" b="1" dirty="0" smtClean="0"/>
              <a:t>1</a:t>
            </a:r>
            <a:r>
              <a:rPr lang="en-US" altLang="x-none" sz="2900" b="1" dirty="0" smtClean="0"/>
              <a:t>2.</a:t>
            </a:r>
            <a:r>
              <a:rPr lang="et-EE" altLang="x-none" sz="2900" b="1" dirty="0" smtClean="0"/>
              <a:t>0</a:t>
            </a:r>
            <a:r>
              <a:rPr lang="en-US" altLang="x-none" sz="2900" b="1" dirty="0" smtClean="0"/>
              <a:t>1.202</a:t>
            </a:r>
            <a:r>
              <a:rPr lang="et-EE" altLang="x-none" sz="2900" b="1" dirty="0" smtClean="0"/>
              <a:t>3</a:t>
            </a:r>
            <a:r>
              <a:rPr lang="en-US" altLang="x-none" sz="2900" b="1" dirty="0" smtClean="0"/>
              <a:t>.</a:t>
            </a:r>
            <a:r>
              <a:rPr lang="et-EE" altLang="x-none" sz="2900" b="1" dirty="0" smtClean="0"/>
              <a:t> </a:t>
            </a:r>
            <a:endParaRPr lang="et-EE" altLang="x-none" sz="2900" b="1" dirty="0"/>
          </a:p>
          <a:p>
            <a:r>
              <a:rPr lang="en-US" altLang="x-none" sz="4000" b="1" dirty="0" smtClean="0">
                <a:hlinkClick r:id="rId3"/>
              </a:rPr>
              <a:t>urmas.salmu@ejs.ee</a:t>
            </a:r>
            <a:r>
              <a:rPr lang="en-US" altLang="x-none" sz="4000" b="1" dirty="0" smtClean="0"/>
              <a:t>   </a:t>
            </a:r>
            <a:endParaRPr lang="et-EE" altLang="x-none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AA5714-48A9-3143-9CD4-188087E8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692696"/>
            <a:ext cx="1691796" cy="17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14" y="225736"/>
            <a:ext cx="7896158" cy="731170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/>
              <a:t>Ülevaade projektist „Ulukid teel“</a:t>
            </a:r>
            <a:endParaRPr lang="et-E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114" y="1052736"/>
            <a:ext cx="1027242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Murekohad</a:t>
            </a:r>
          </a:p>
          <a:p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Sündmuse markeerimine on puudulik</a:t>
            </a:r>
          </a:p>
          <a:p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Juhtunud kokkupõrgetest ei teatata</a:t>
            </a:r>
          </a:p>
          <a:p>
            <a:r>
              <a:rPr lang="et-EE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agasiside jahimeeste endi poolt võiks olla parem</a:t>
            </a:r>
            <a:endParaRPr lang="et-EE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Tulemustest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Projekt on iga aastaga laienenud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 Kindlustus toetab nii meediakanaleid (Kanal 2, pressiteated) kui reflektorite soetamist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Projekti laiendus 2023 aastaks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Ettepanekud Riigikogu Keskkonnakomisjonis 2022 lõpus</a:t>
            </a:r>
            <a:endParaRPr lang="et-EE" sz="2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60449"/>
            <a:ext cx="3767903" cy="2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4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14" y="225736"/>
            <a:ext cx="8256198" cy="731170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/>
              <a:t>„Ulukid teel“ ülevaade statistikast</a:t>
            </a:r>
            <a:endParaRPr lang="et-EE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918677"/>
              </p:ext>
            </p:extLst>
          </p:nvPr>
        </p:nvGraphicFramePr>
        <p:xfrm>
          <a:off x="551386" y="1700807"/>
          <a:ext cx="7992888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054"/>
                <a:gridCol w="743166"/>
                <a:gridCol w="776008"/>
                <a:gridCol w="776008"/>
                <a:gridCol w="776008"/>
                <a:gridCol w="853609"/>
                <a:gridCol w="853609"/>
                <a:gridCol w="2250426"/>
              </a:tblGrid>
              <a:tr h="296405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sng" strike="noStrike" dirty="0">
                          <a:effectLst/>
                        </a:rPr>
                        <a:t>112/1247</a:t>
                      </a:r>
                      <a:endParaRPr lang="et-EE" sz="1400" b="1" i="0" u="sng" strike="noStrike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2017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2018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2019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2020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2021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2022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sng" strike="noStrike" dirty="0">
                          <a:effectLst/>
                        </a:rPr>
                        <a:t>Jahis 2022</a:t>
                      </a:r>
                      <a:endParaRPr lang="et-EE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b="1" u="none" strike="noStrike" dirty="0">
                          <a:effectLst/>
                        </a:rPr>
                        <a:t>PÕDER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319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407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246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201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224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195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99</a:t>
                      </a:r>
                      <a:r>
                        <a:rPr lang="et-EE" sz="1400" u="none" strike="noStrike" dirty="0">
                          <a:effectLst/>
                        </a:rPr>
                        <a:t> (pull 33, lehm 46, vasikad 17)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METSKITS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2916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4408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4884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4300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5000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4500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u="none" strike="noStrike" dirty="0">
                          <a:effectLst/>
                        </a:rPr>
                        <a:t>1185</a:t>
                      </a:r>
                      <a:r>
                        <a:rPr lang="nb-NO" sz="1400" u="none" strike="noStrike" dirty="0">
                          <a:effectLst/>
                        </a:rPr>
                        <a:t> (Kits 563, Sokk 313, tall 228)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METSSIGA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173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134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116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161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151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150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b="1" u="none" strike="noStrike" dirty="0">
                          <a:effectLst/>
                        </a:rPr>
                        <a:t>13 </a:t>
                      </a:r>
                      <a:r>
                        <a:rPr lang="nn-NO" sz="1400" u="none" strike="noStrike" dirty="0">
                          <a:effectLst/>
                        </a:rPr>
                        <a:t>(Kult 24, Emis 14)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600" u="none" strike="noStrike" dirty="0">
                          <a:effectLst/>
                        </a:rPr>
                        <a:t>HIRV</a:t>
                      </a:r>
                      <a:endParaRPr lang="et-E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9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26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25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15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u="none" strike="noStrike" dirty="0">
                          <a:effectLst/>
                        </a:rPr>
                        <a:t>3</a:t>
                      </a:r>
                      <a:r>
                        <a:rPr lang="fi-FI" sz="1400" u="none" strike="noStrike" dirty="0">
                          <a:effectLst/>
                        </a:rPr>
                        <a:t> (lehm </a:t>
                      </a:r>
                      <a:r>
                        <a:rPr lang="fi-FI" sz="1400" u="none" strike="noStrike" dirty="0" smtClean="0">
                          <a:effectLst/>
                        </a:rPr>
                        <a:t>2,vasikas </a:t>
                      </a:r>
                      <a:r>
                        <a:rPr lang="fi-FI" sz="1400" u="none" strike="noStrike" dirty="0">
                          <a:effectLst/>
                        </a:rPr>
                        <a:t>1)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ILVES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2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11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8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21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12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u="none" strike="noStrike" dirty="0">
                          <a:effectLst/>
                        </a:rPr>
                        <a:t>5</a:t>
                      </a:r>
                      <a:r>
                        <a:rPr lang="fi-FI" sz="1400" u="none" strike="noStrike" dirty="0">
                          <a:effectLst/>
                        </a:rPr>
                        <a:t> (isa 1, ema 3 + määramatu 1)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accent3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KARU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2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8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14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9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u="none" strike="noStrike" dirty="0">
                          <a:effectLst/>
                        </a:rPr>
                        <a:t>10</a:t>
                      </a:r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4</a:t>
                      </a:r>
                      <a:r>
                        <a:rPr lang="pt-BR" sz="1400" u="none" strike="noStrike" dirty="0">
                          <a:effectLst/>
                        </a:rPr>
                        <a:t> (isa 3, ema 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4581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HUNT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 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 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6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5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5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3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400" b="1" u="none" strike="noStrike" dirty="0">
                          <a:effectLst/>
                        </a:rPr>
                        <a:t>4 (isased)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24000">
                          <a:schemeClr val="bg2">
                            <a:lumMod val="9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1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9264310" cy="731170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>
                <a:solidFill>
                  <a:schemeClr val="accent1">
                    <a:lumMod val="50000"/>
                  </a:schemeClr>
                </a:solidFill>
              </a:rPr>
              <a:t>Ülevaade reflektorite paiknemisest Eestis</a:t>
            </a:r>
            <a:endParaRPr lang="et-EE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405625"/>
              </p:ext>
            </p:extLst>
          </p:nvPr>
        </p:nvGraphicFramePr>
        <p:xfrm>
          <a:off x="839416" y="1268760"/>
          <a:ext cx="6912768" cy="4537523"/>
        </p:xfrm>
        <a:graphic>
          <a:graphicData uri="http://schemas.openxmlformats.org/drawingml/2006/table">
            <a:tbl>
              <a:tblPr/>
              <a:tblGrid>
                <a:gridCol w="2504207"/>
                <a:gridCol w="2048104"/>
                <a:gridCol w="1517437"/>
                <a:gridCol w="843020"/>
              </a:tblGrid>
              <a:tr h="612823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Piirkond</a:t>
                      </a:r>
                    </a:p>
                  </a:txBody>
                  <a:tcPr marL="7954" marR="7954" marT="79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Lõigu pikkus m</a:t>
                      </a:r>
                    </a:p>
                  </a:txBody>
                  <a:tcPr marL="7954" marR="7954" marT="79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Lõikude arv</a:t>
                      </a:r>
                    </a:p>
                  </a:txBody>
                  <a:tcPr marL="7954" marR="7954" marT="79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</a:p>
                  </a:txBody>
                  <a:tcPr marL="7954" marR="7954" marT="795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Läänemaa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Hiiumaa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Raplamaa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</a:t>
                      </a:r>
                    </a:p>
                  </a:txBody>
                  <a:tcPr marL="7954" marR="7954" marT="79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54" marR="7954" marT="79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954" marR="7954" marT="79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Pärnumaa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12 550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Viljandimaa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Põlvamaa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35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Põltsamaa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Tartumaa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5 455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82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Jõgevamaa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Ida-Virumaa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Lääne-Virumaa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7 800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68"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Maakonnad kokku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 km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2125</a:t>
                      </a:r>
                    </a:p>
                  </a:txBody>
                  <a:tcPr marL="7954" marR="7954" marT="79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35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14" y="225736"/>
            <a:ext cx="7896158" cy="1331056"/>
          </a:xfrm>
        </p:spPr>
        <p:txBody>
          <a:bodyPr>
            <a:normAutofit/>
          </a:bodyPr>
          <a:lstStyle/>
          <a:p>
            <a:r>
              <a:rPr lang="et-EE" sz="4000" b="1" dirty="0" smtClean="0">
                <a:solidFill>
                  <a:schemeClr val="accent2">
                    <a:lumMod val="50000"/>
                  </a:schemeClr>
                </a:solidFill>
              </a:rPr>
              <a:t>Projekti uued lõigud 2023 </a:t>
            </a:r>
            <a:br>
              <a:rPr lang="et-EE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t-EE" sz="4000" b="1" dirty="0" smtClean="0">
                <a:solidFill>
                  <a:schemeClr val="accent2">
                    <a:lumMod val="50000"/>
                  </a:schemeClr>
                </a:solidFill>
              </a:rPr>
              <a:t>IF Kindlustuse toel.</a:t>
            </a:r>
            <a:endParaRPr lang="et-EE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059387"/>
              </p:ext>
            </p:extLst>
          </p:nvPr>
        </p:nvGraphicFramePr>
        <p:xfrm>
          <a:off x="875692" y="1916832"/>
          <a:ext cx="6804484" cy="2952327"/>
        </p:xfrm>
        <a:graphic>
          <a:graphicData uri="http://schemas.openxmlformats.org/drawingml/2006/table">
            <a:tbl>
              <a:tblPr/>
              <a:tblGrid>
                <a:gridCol w="2859617"/>
                <a:gridCol w="2063215"/>
                <a:gridCol w="1881652"/>
              </a:tblGrid>
              <a:tr h="68718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Piirkond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Lõigu pikkus 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Lõikude arv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45394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Pärnumaa (2 seltsi)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94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Viljandimaa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94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Ida-Virumaa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20"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Harjumaa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845">
                <a:tc>
                  <a:txBody>
                    <a:bodyPr/>
                    <a:lstStyle/>
                    <a:p>
                      <a:pPr algn="r" fontAlgn="b"/>
                      <a:r>
                        <a:rPr lang="et-E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Kokku: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56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14" y="225736"/>
            <a:ext cx="6455998" cy="682984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>
                <a:solidFill>
                  <a:schemeClr val="accent2">
                    <a:lumMod val="50000"/>
                  </a:schemeClr>
                </a:solidFill>
              </a:rPr>
              <a:t>Projekti mõjuhinnang 2022 </a:t>
            </a:r>
            <a:endParaRPr lang="et-EE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099186" cy="3880773"/>
          </a:xfrm>
        </p:spPr>
        <p:txBody>
          <a:bodyPr>
            <a:normAutofit/>
          </a:bodyPr>
          <a:lstStyle/>
          <a:p>
            <a:r>
              <a:rPr lang="et-EE" sz="3600" dirty="0" smtClean="0"/>
              <a:t>Kõikidel lõikudel kokku: 42 kokkupõrget</a:t>
            </a:r>
          </a:p>
          <a:p>
            <a:r>
              <a:rPr lang="et-EE" sz="2800" dirty="0" smtClean="0"/>
              <a:t>Neist võrdluslõikudel - 16 kokkupõrget</a:t>
            </a:r>
            <a:endParaRPr lang="et-EE" sz="2800" dirty="0"/>
          </a:p>
          <a:p>
            <a:r>
              <a:rPr lang="et-EE" sz="2800" b="1" dirty="0">
                <a:solidFill>
                  <a:srgbClr val="0070C0"/>
                </a:solidFill>
              </a:rPr>
              <a:t>Reflektoritega </a:t>
            </a:r>
            <a:r>
              <a:rPr lang="et-EE" sz="2800" b="1" dirty="0" smtClean="0">
                <a:solidFill>
                  <a:srgbClr val="0070C0"/>
                </a:solidFill>
              </a:rPr>
              <a:t>lõikudel  26</a:t>
            </a:r>
          </a:p>
          <a:p>
            <a:r>
              <a:rPr lang="et-EE" sz="2800" kern="1400" dirty="0" smtClean="0"/>
              <a:t>sealjuures pimedal ajal (reflektori mõjuga) </a:t>
            </a:r>
            <a:r>
              <a:rPr lang="et-EE" sz="2800" b="1" kern="1400" dirty="0" smtClean="0"/>
              <a:t>5</a:t>
            </a:r>
            <a:r>
              <a:rPr lang="et-EE" sz="2800" b="1" kern="1400" dirty="0"/>
              <a:t>	</a:t>
            </a:r>
          </a:p>
          <a:p>
            <a:r>
              <a:rPr lang="et-EE" sz="2800" dirty="0" smtClean="0"/>
              <a:t>ja valgel ajal</a:t>
            </a:r>
            <a:r>
              <a:rPr lang="et-EE" sz="2800" dirty="0"/>
              <a:t>	</a:t>
            </a:r>
            <a:r>
              <a:rPr lang="et-EE" sz="2800" dirty="0" smtClean="0"/>
              <a:t>19</a:t>
            </a:r>
            <a:endParaRPr lang="et-EE" sz="2800" dirty="0"/>
          </a:p>
          <a:p>
            <a:r>
              <a:rPr lang="et-EE" sz="2800" dirty="0" smtClean="0"/>
              <a:t>Teadmata kellaajal on registreeritud 2 kokkupõrget</a:t>
            </a:r>
            <a:endParaRPr lang="et-EE" sz="2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9490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DB04A3-9DF8-EBA5-3CC7-86ED0361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5" y="144351"/>
            <a:ext cx="10873208" cy="846504"/>
          </a:xfrm>
        </p:spPr>
        <p:txBody>
          <a:bodyPr>
            <a:normAutofit fontScale="90000"/>
          </a:bodyPr>
          <a:lstStyle/>
          <a:p>
            <a:r>
              <a:rPr lang="et-EE" sz="4000" b="1" dirty="0">
                <a:solidFill>
                  <a:srgbClr val="FF0000"/>
                </a:solidFill>
              </a:rPr>
              <a:t>T</a:t>
            </a:r>
            <a:r>
              <a:rPr lang="x-none" sz="4000" b="1" dirty="0" smtClean="0">
                <a:solidFill>
                  <a:srgbClr val="FF0000"/>
                </a:solidFill>
              </a:rPr>
              <a:t>egutsemisjuhised</a:t>
            </a:r>
            <a:r>
              <a:rPr lang="et-EE" sz="4000" b="1" dirty="0" smtClean="0">
                <a:solidFill>
                  <a:srgbClr val="FF0000"/>
                </a:solidFill>
              </a:rPr>
              <a:t> – Metsloomal on alati peatee</a:t>
            </a:r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34" y="836712"/>
            <a:ext cx="2957166" cy="255294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ACBEFC7-5EEF-D0B9-20A7-6DA6AAA7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978" y="3389661"/>
            <a:ext cx="11928648" cy="3411760"/>
          </a:xfrm>
        </p:spPr>
        <p:txBody>
          <a:bodyPr>
            <a:normAutofit/>
          </a:bodyPr>
          <a:lstStyle/>
          <a:p>
            <a:pPr algn="l"/>
            <a:r>
              <a:rPr lang="en-GB" sz="2000" b="1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Peatu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lülita autol sisse ohutuled ja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tutvu lähiümbrusega, sh uluki seisundiga. Peatu loomast umbes 2 m kaugusel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t-E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Vali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GB" sz="2000" b="1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äirekeskus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tel nr</a:t>
            </a:r>
            <a:r>
              <a:rPr lang="et-E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-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112 </a:t>
            </a:r>
            <a:r>
              <a:rPr lang="en-GB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või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1247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Täpsusta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t-E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juhtumi detailid: seisund inimestega, ulukiga, </a:t>
            </a:r>
            <a:r>
              <a:rPr lang="en-GB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õ</a:t>
            </a:r>
            <a:r>
              <a:rPr lang="en-GB" sz="2000" b="1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nnetuspaiga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asukoht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ja kirjeldus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võimalusel</a:t>
            </a:r>
            <a:r>
              <a:rPr lang="en-GB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koordinaadid</a:t>
            </a:r>
            <a:endParaRPr lang="en-GB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GB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Tähista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õnnetuspaik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selgelt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märgatava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b="1" i="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tähisega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t-E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ulukiõnnetuse </a:t>
            </a:r>
            <a:r>
              <a:rPr lang="et-EE" sz="20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markeriga)</a:t>
            </a:r>
          </a:p>
          <a:p>
            <a:pPr algn="l"/>
            <a:r>
              <a:rPr lang="et-E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Liiklusvahendi sõidukõlbulikkuse korral võid sündmuskohast lahkuda</a:t>
            </a:r>
          </a:p>
          <a:p>
            <a:pPr algn="l"/>
            <a:r>
              <a:rPr lang="et-EE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Jahimehed hoolitsevad uluki ja liikluse turvalisuse eest</a:t>
            </a:r>
          </a:p>
          <a:p>
            <a:pPr algn="l"/>
            <a:endParaRPr lang="et-EE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GB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346304" y="863063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/>
              <a:t>Projektiga seonduv täiendav tegevus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400" dirty="0" smtClean="0"/>
              <a:t>Teavitustöö autojuhtidega (käitumisjuhised kokkupõrke korral)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400" dirty="0" smtClean="0"/>
              <a:t>Teavitustöö riigis – kommunikeerida vigastatud suurulukite kiire maanteedelt koristamise vajadust ja jahimeestele lisaõiguste saamist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04553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4FEFE-EAF9-14CF-A7B6-94EE6D1D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225136" cy="803176"/>
          </a:xfrm>
        </p:spPr>
        <p:txBody>
          <a:bodyPr>
            <a:normAutofit/>
          </a:bodyPr>
          <a:lstStyle/>
          <a:p>
            <a:r>
              <a:rPr lang="et-EE" sz="4400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t-EE" sz="4400" b="1" dirty="0" smtClean="0">
                <a:solidFill>
                  <a:schemeClr val="accent1">
                    <a:lumMod val="50000"/>
                  </a:schemeClr>
                </a:solidFill>
              </a:rPr>
              <a:t>eskkonnakomisjonis 2022 novembris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A24B8800-FBB4-5D6A-F261-4F927608F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2" y="1368686"/>
            <a:ext cx="4130747" cy="5533644"/>
          </a:xfr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E820F41A-0612-ED32-0FD0-FECA72ED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1340768"/>
            <a:ext cx="4138938" cy="5544616"/>
          </a:xfrm>
          <a:prstGeom prst="rect">
            <a:avLst/>
          </a:prstGeom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14CD46C4-1577-ED19-D34F-72185BECE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63" y="1268760"/>
            <a:ext cx="37825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611A6-1A97-2C12-58EC-98C1CC400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492896"/>
            <a:ext cx="9125437" cy="961850"/>
          </a:xfrm>
        </p:spPr>
        <p:txBody>
          <a:bodyPr/>
          <a:lstStyle/>
          <a:p>
            <a:pPr algn="ctr"/>
            <a:r>
              <a:rPr lang="et-EE" b="1" dirty="0" smtClean="0"/>
              <a:t>Tänan tähelepanu eest!</a:t>
            </a:r>
            <a:endParaRPr lang="x-non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596ADF-37F7-1C34-DD61-10C96FAD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04664"/>
            <a:ext cx="1331756" cy="1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029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1424</TotalTime>
  <Words>432</Words>
  <Application>Microsoft Office PowerPoint</Application>
  <PresentationFormat>Widescreen</PresentationFormat>
  <Paragraphs>173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Ülevaade projektist „Ulukid teel“</vt:lpstr>
      <vt:lpstr>„Ulukid teel“ ülevaade statistikast</vt:lpstr>
      <vt:lpstr>Ülevaade reflektorite paiknemisest Eestis</vt:lpstr>
      <vt:lpstr>Projekti uued lõigud 2023  IF Kindlustuse toel.</vt:lpstr>
      <vt:lpstr>Projekti mõjuhinnang 2022 </vt:lpstr>
      <vt:lpstr>Tegutsemisjuhised – Metsloomal on alati peatee</vt:lpstr>
      <vt:lpstr>Keskkonnakomisjonis 2022 novembris</vt:lpstr>
      <vt:lpstr>Tänan tähelepanu eest!</vt:lpstr>
    </vt:vector>
  </TitlesOfParts>
  <Company>RMK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Suurulukid</dc:title>
  <dc:creator>Urmas</dc:creator>
  <cp:lastModifiedBy>Urmas S</cp:lastModifiedBy>
  <cp:revision>78</cp:revision>
  <dcterms:created xsi:type="dcterms:W3CDTF">2009-02-25T16:26:27Z</dcterms:created>
  <dcterms:modified xsi:type="dcterms:W3CDTF">2023-01-12T08:55:08Z</dcterms:modified>
</cp:coreProperties>
</file>