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9" r:id="rId15"/>
    <p:sldId id="267" r:id="rId16"/>
    <p:sldId id="268" r:id="rId17"/>
    <p:sldId id="272" r:id="rId18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9820" autoAdjust="0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4EF0E-DAA1-4AB8-B587-E5EBC7A8FD41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9B679-290C-4B5B-9E8A-0D98B7E9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3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6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8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9B679-290C-4B5B-9E8A-0D98B7E99F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6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t-E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28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360" y="-8640"/>
            <a:ext cx="12191400" cy="6866640"/>
            <a:chOff x="360" y="-8640"/>
            <a:chExt cx="12191400" cy="6866640"/>
          </a:xfrm>
        </p:grpSpPr>
        <p:sp>
          <p:nvSpPr>
            <p:cNvPr id="12" name="Line 13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 rot="10800000">
              <a:off x="360" y="360"/>
              <a:ext cx="842400" cy="5665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5400" b="0" strike="noStrike" spc="-1">
                <a:solidFill>
                  <a:srgbClr val="90C226"/>
                </a:solidFill>
                <a:latin typeface="Trebuchet MS"/>
              </a:rPr>
              <a:t>Click to edit Master title style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9F9C658-6184-4302-8E5A-6AA66FDE9D58}" type="datetime">
              <a:rPr lang="et-EE" sz="900" b="0" strike="noStrike" spc="-1">
                <a:solidFill>
                  <a:srgbClr val="8B8B8B"/>
                </a:solidFill>
                <a:latin typeface="Trebuchet MS"/>
              </a:rPr>
              <a:t>20.04.22</a:t>
            </a:fld>
            <a:endParaRPr lang="et-EE" sz="900" b="0" strike="noStrike" spc="-1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t-EE" sz="2400" b="0" strike="noStrike" spc="-1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1CFFFBD-AC0F-4DE3-9B49-948F23BC07B6}" type="slidenum">
              <a:rPr lang="et-EE" sz="900" b="0" strike="noStrike" spc="-1">
                <a:solidFill>
                  <a:srgbClr val="90C226"/>
                </a:solidFill>
                <a:latin typeface="Trebuchet MS"/>
              </a:rPr>
              <a:t>‹#›</a:t>
            </a:fld>
            <a:endParaRPr lang="et-EE" sz="900" b="0" strike="noStrike" spc="-1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Klõpsa liigenduse tekstivormingu redigeerimiseks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Teine liigendustase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Kolmas liigendustase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Neljas liigendustase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Viies liigendustase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Kuues liigendustase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Seitsmes liigendustase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600" b="0" strike="noStrike" spc="-1">
                <a:solidFill>
                  <a:srgbClr val="90C226"/>
                </a:solidFill>
                <a:latin typeface="Trebuchet MS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sz="1800" b="0" strike="noStrike" spc="-1">
                <a:solidFill>
                  <a:srgbClr val="404040"/>
                </a:solidFill>
                <a:latin typeface="Trebuchet MS"/>
              </a:rPr>
              <a:t>Click to edit Master text styles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sz="1600" b="0" strike="noStrike" spc="-1">
                <a:solidFill>
                  <a:srgbClr val="404040"/>
                </a:solidFill>
                <a:latin typeface="Trebuchet MS"/>
              </a:rPr>
              <a:t>Second level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sz="1400" b="0" strike="noStrike" spc="-1">
                <a:solidFill>
                  <a:srgbClr val="404040"/>
                </a:solidFill>
                <a:latin typeface="Trebuchet MS"/>
              </a:rPr>
              <a:t>Third level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sz="1200" b="0" strike="noStrike" spc="-1">
                <a:solidFill>
                  <a:srgbClr val="404040"/>
                </a:solidFill>
                <a:latin typeface="Trebuchet MS"/>
              </a:rPr>
              <a:t>Fourth level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sz="1200" b="0" strike="noStrike" spc="-1">
                <a:solidFill>
                  <a:srgbClr val="404040"/>
                </a:solidFill>
                <a:latin typeface="Trebuchet MS"/>
              </a:rPr>
              <a:t>Fifth level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A1169AC-E889-4514-B31C-F0F8EB2F4FA8}" type="datetime">
              <a:rPr lang="et-EE" sz="900" b="0" strike="noStrike" spc="-1">
                <a:solidFill>
                  <a:srgbClr val="8B8B8B"/>
                </a:solidFill>
                <a:latin typeface="Trebuchet MS"/>
              </a:rPr>
              <a:t>20.04.22</a:t>
            </a:fld>
            <a:endParaRPr lang="et-EE" sz="900" b="0" strike="noStrike" spc="-1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t-EE" sz="2400" b="0" strike="noStrike" spc="-1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65FE32F-FFF3-488B-8B7D-395CA00150D4}" type="slidenum">
              <a:rPr lang="et-EE" sz="900" b="0" strike="noStrike" spc="-1">
                <a:solidFill>
                  <a:srgbClr val="90C226"/>
                </a:solidFill>
                <a:latin typeface="Trebuchet MS"/>
              </a:rPr>
              <a:t>‹#›</a:t>
            </a:fld>
            <a:endParaRPr lang="et-EE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5400" b="1" strike="noStrike" spc="-1">
                <a:solidFill>
                  <a:srgbClr val="90C226"/>
                </a:solidFill>
                <a:latin typeface="Trebuchet MS"/>
              </a:rPr>
              <a:t>INIMKONNA VANIM TEGEVUSALA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17" name="Picture 4"/>
          <p:cNvPicPr/>
          <p:nvPr/>
        </p:nvPicPr>
        <p:blipFill>
          <a:blip r:embed="rId2"/>
          <a:stretch/>
        </p:blipFill>
        <p:spPr>
          <a:xfrm>
            <a:off x="424080" y="4752000"/>
            <a:ext cx="1663920" cy="174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Ulukiliha toiduks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677160" y="2160720"/>
            <a:ext cx="369828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>
                <a:solidFill>
                  <a:srgbClr val="404040"/>
                </a:solidFill>
                <a:latin typeface="Trebuchet MS"/>
              </a:rPr>
              <a:t>Ulukiliha on suure väärtusega stressivaba ja ökoloogiliselt puhas toit.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44" name="Picture 4"/>
          <p:cNvPicPr/>
          <p:nvPr/>
        </p:nvPicPr>
        <p:blipFill>
          <a:blip r:embed="rId2"/>
          <a:stretch/>
        </p:blipFill>
        <p:spPr>
          <a:xfrm>
            <a:off x="4686300" y="1812432"/>
            <a:ext cx="6828540" cy="4461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69753" y="6273799"/>
            <a:ext cx="382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Foto</a:t>
            </a:r>
            <a:r>
              <a:rPr lang="en-GB" dirty="0"/>
              <a:t>: Kristi Värv</a:t>
            </a:r>
            <a:endParaRPr lang="et-E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Karusnahk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677160" y="2160720"/>
            <a:ext cx="308880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t-EE" sz="2400" b="0" strike="noStrike" spc="-1">
                <a:solidFill>
                  <a:srgbClr val="404040"/>
                </a:solidFill>
                <a:latin typeface="Trebuchet MS"/>
              </a:rPr>
              <a:t>Kütitud karusnahk väärib kasutamist.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47" name="Picture 3"/>
          <p:cNvPicPr/>
          <p:nvPr/>
        </p:nvPicPr>
        <p:blipFill>
          <a:blip r:embed="rId3"/>
          <a:stretch/>
        </p:blipFill>
        <p:spPr>
          <a:xfrm>
            <a:off x="4581524" y="1810140"/>
            <a:ext cx="6933315" cy="443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 dirty="0">
                <a:solidFill>
                  <a:srgbClr val="90C226"/>
                </a:solidFill>
                <a:latin typeface="Trebuchet MS"/>
              </a:rPr>
              <a:t>Järjepidevus</a:t>
            </a:r>
            <a:endParaRPr lang="en-US" sz="36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677160" y="2160720"/>
            <a:ext cx="308880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t-EE" sz="2400" b="0" strike="noStrike" spc="-1" dirty="0">
                <a:solidFill>
                  <a:srgbClr val="404040"/>
                </a:solidFill>
                <a:latin typeface="Trebuchet MS"/>
              </a:rPr>
              <a:t>Jahindus on põlvest põlve edasi antav oskus.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C7F40-E6CC-1543-A0DB-30550E256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88" y="1808163"/>
            <a:ext cx="7942455" cy="4465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72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 dirty="0">
                <a:solidFill>
                  <a:srgbClr val="90C226"/>
                </a:solidFill>
                <a:latin typeface="Trebuchet MS"/>
              </a:rPr>
              <a:t>Loodusharidus</a:t>
            </a:r>
            <a:endParaRPr lang="en-US" sz="36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326520" y="2160720"/>
            <a:ext cx="248148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>
                <a:solidFill>
                  <a:srgbClr val="404040"/>
                </a:solidFill>
                <a:latin typeface="Trebuchet MS"/>
              </a:rPr>
              <a:t>Jahitarkused on oluline osa loodus-haridusest.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56" name="Picture 4"/>
          <p:cNvPicPr/>
          <p:nvPr/>
        </p:nvPicPr>
        <p:blipFill>
          <a:blip r:embed="rId3"/>
          <a:srcRect l="4820" r="14001"/>
          <a:stretch/>
        </p:blipFill>
        <p:spPr>
          <a:xfrm>
            <a:off x="4505324" y="1819410"/>
            <a:ext cx="7009515" cy="44291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90C226"/>
                </a:solidFill>
                <a:latin typeface="Trebuchet MS"/>
              </a:rPr>
              <a:t>Aktiivne liikumine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677160" y="2160720"/>
            <a:ext cx="320868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t-EE" sz="2400" b="0" strike="noStrike" spc="-1">
                <a:solidFill>
                  <a:srgbClr val="404040"/>
                </a:solidFill>
                <a:latin typeface="Trebuchet MS"/>
              </a:rPr>
              <a:t>Jahipidamine annab aktiivse liikumise võimaluse looduses.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50" name="Picture 3"/>
          <p:cNvPicPr/>
          <p:nvPr/>
        </p:nvPicPr>
        <p:blipFill>
          <a:blip r:embed="rId3"/>
          <a:stretch/>
        </p:blipFill>
        <p:spPr>
          <a:xfrm>
            <a:off x="4533900" y="1820972"/>
            <a:ext cx="6999288" cy="4427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Emotsionaalne elamus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677160" y="2160720"/>
            <a:ext cx="283824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>
                <a:solidFill>
                  <a:srgbClr val="404040"/>
                </a:solidFill>
                <a:latin typeface="Trebuchet MS"/>
              </a:rPr>
              <a:t>Jahipidamine pakub palju emotsionaalseid elamusi looduses.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53" name="Picture 3"/>
          <p:cNvPicPr/>
          <p:nvPr/>
        </p:nvPicPr>
        <p:blipFill>
          <a:blip r:embed="rId3"/>
          <a:stretch/>
        </p:blipFill>
        <p:spPr>
          <a:xfrm>
            <a:off x="4562475" y="1818773"/>
            <a:ext cx="6970713" cy="4429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4166A1-9C6D-4F4D-9488-DCC42A7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17" y="1523880"/>
            <a:ext cx="8596440" cy="1905120"/>
          </a:xfrm>
        </p:spPr>
        <p:txBody>
          <a:bodyPr/>
          <a:lstStyle/>
          <a:p>
            <a:br>
              <a:rPr lang="en-EE" dirty="0"/>
            </a:br>
            <a:r>
              <a:rPr lang="en-EE" dirty="0"/>
              <a:t>SUUR TÄNU!</a:t>
            </a:r>
            <a:br>
              <a:rPr lang="en-EE" dirty="0"/>
            </a:br>
            <a:br>
              <a:rPr lang="en-EE" dirty="0"/>
            </a:br>
            <a:r>
              <a:rPr lang="et-EE" dirty="0" err="1"/>
              <a:t>www.ejs.ee</a:t>
            </a:r>
            <a:endParaRPr lang="en-E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FE9697-C7B9-A14B-A205-88DAB4D989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24080" y="4752000"/>
            <a:ext cx="1663920" cy="1749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80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Jahipidamine ajaloos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677160" y="1929960"/>
            <a:ext cx="329760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Küttimine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on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olnud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inimesele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aastatuhandeid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üheks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toidu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hankimise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viisiks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20" name="Picture 119"/>
          <p:cNvPicPr>
            <a:picLocks/>
          </p:cNvPicPr>
          <p:nvPr/>
        </p:nvPicPr>
        <p:blipFill>
          <a:blip r:embed="rId2"/>
          <a:stretch/>
        </p:blipFill>
        <p:spPr>
          <a:xfrm>
            <a:off x="4507380" y="1808163"/>
            <a:ext cx="7007460" cy="44403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Jahipidamine tänapäeval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677160" y="2149020"/>
            <a:ext cx="374184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Tänapäeva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jahimehe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ülesandeks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on olla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vahemeheks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br>
              <a:rPr dirty="0"/>
            </a:b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ulukite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ja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inimeste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vahel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23" name="Picture 122"/>
          <p:cNvPicPr/>
          <p:nvPr/>
        </p:nvPicPr>
        <p:blipFill>
          <a:blip r:embed="rId2"/>
          <a:srcRect r="4882"/>
          <a:stretch/>
        </p:blipFill>
        <p:spPr>
          <a:xfrm>
            <a:off x="4643919" y="1818526"/>
            <a:ext cx="6870921" cy="4429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532705" y="681480"/>
            <a:ext cx="3212280" cy="2149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 dirty="0">
                <a:solidFill>
                  <a:srgbClr val="90C226"/>
                </a:solidFill>
                <a:latin typeface="Trebuchet MS"/>
              </a:rPr>
              <a:t>Ulukihaigused</a:t>
            </a:r>
            <a:endParaRPr lang="en-US" sz="36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609480" y="1872360"/>
            <a:ext cx="3212280" cy="4304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Ulukite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kõrge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arvukus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on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ulukihaiguste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leviku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oluliseks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põhjuseks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808163"/>
            <a:ext cx="6056313" cy="4454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600" b="1" strike="noStrike" spc="-1">
                <a:solidFill>
                  <a:srgbClr val="90C226"/>
                </a:solidFill>
                <a:latin typeface="Trebuchet MS"/>
              </a:rPr>
              <a:t>Looduskaitse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677160" y="2149020"/>
            <a:ext cx="273600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Jahipidamine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on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praktilise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looduskaitse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osa.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29" name="Picture 3"/>
          <p:cNvPicPr/>
          <p:nvPr/>
        </p:nvPicPr>
        <p:blipFill>
          <a:blip r:embed="rId2"/>
          <a:srcRect r="6069"/>
          <a:stretch/>
        </p:blipFill>
        <p:spPr>
          <a:xfrm>
            <a:off x="3810000" y="1822012"/>
            <a:ext cx="7704840" cy="4426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98055" y="624852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Foto: Keskkonnaagentuuri rajakaamera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Metsakahjustused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489960" y="2160720"/>
            <a:ext cx="313488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>
                <a:solidFill>
                  <a:srgbClr val="404040"/>
                </a:solidFill>
                <a:latin typeface="Trebuchet MS"/>
              </a:rPr>
              <a:t>Hirvlaste kõrge arvukus soodustab metsakahjustuste teket.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807138"/>
            <a:ext cx="6742815" cy="44666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91538" y="6319692"/>
            <a:ext cx="393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Foto</a:t>
            </a:r>
            <a:r>
              <a:rPr lang="en-GB" dirty="0"/>
              <a:t>: Flickr</a:t>
            </a:r>
            <a:endParaRPr lang="et-E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Suurkiskjad ja inimene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677160" y="2160720"/>
            <a:ext cx="377460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Suurkiskjate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vähene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inimpelglikkus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ja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arvukuse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tõus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võib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 dirty="0" err="1">
                <a:solidFill>
                  <a:srgbClr val="404040"/>
                </a:solidFill>
                <a:latin typeface="Trebuchet MS"/>
              </a:rPr>
              <a:t>põhjustada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fi-FI" sz="2400" b="0" strike="noStrike" spc="-1">
                <a:solidFill>
                  <a:srgbClr val="404040"/>
                </a:solidFill>
                <a:latin typeface="Trebuchet MS"/>
              </a:rPr>
              <a:t>ohuolukordi</a:t>
            </a:r>
            <a:r>
              <a:rPr lang="fi-FI" sz="2400" b="0" strike="noStrike" spc="-1" dirty="0">
                <a:solidFill>
                  <a:srgbClr val="404040"/>
                </a:solidFill>
                <a:latin typeface="Trebuchet MS"/>
              </a:rPr>
              <a:t>.</a:t>
            </a:r>
            <a:endParaRPr lang="en-US" sz="2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B797A-29E6-4914-BA7F-01C914B1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811165"/>
            <a:ext cx="5922963" cy="4442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Põllukahjustused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677160" y="2160720"/>
            <a:ext cx="339372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t-EE" sz="2400" b="0" strike="noStrike" spc="-1">
                <a:solidFill>
                  <a:srgbClr val="404040"/>
                </a:solidFill>
                <a:latin typeface="Trebuchet MS"/>
              </a:rPr>
              <a:t>Kõrge arvukuse korral põhjustavad ulukid põllukahjustusi.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38" name="Picture 3"/>
          <p:cNvPicPr/>
          <p:nvPr/>
        </p:nvPicPr>
        <p:blipFill>
          <a:blip r:embed="rId3"/>
          <a:stretch/>
        </p:blipFill>
        <p:spPr>
          <a:xfrm>
            <a:off x="4695824" y="1813162"/>
            <a:ext cx="6837363" cy="44353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t-EE" sz="3600" b="1" strike="noStrike" spc="-1">
                <a:solidFill>
                  <a:srgbClr val="90C226"/>
                </a:solidFill>
                <a:latin typeface="Trebuchet MS"/>
              </a:rPr>
              <a:t>Ulukid ja liiklus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446400" y="2160720"/>
            <a:ext cx="2714760" cy="388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400" b="0" strike="noStrike" spc="-1">
                <a:solidFill>
                  <a:srgbClr val="404040"/>
                </a:solidFill>
                <a:latin typeface="Trebuchet MS"/>
              </a:rPr>
              <a:t>Ulukite kõrge arvukuse korral sageneb nende hukkumine liikluses.</a:t>
            </a:r>
          </a:p>
        </p:txBody>
      </p:sp>
      <p:pic>
        <p:nvPicPr>
          <p:cNvPr id="141" name="Picture 3"/>
          <p:cNvPicPr/>
          <p:nvPr/>
        </p:nvPicPr>
        <p:blipFill>
          <a:blip r:embed="rId2"/>
          <a:srcRect l="10818" r="16464" b="12203"/>
          <a:stretch/>
        </p:blipFill>
        <p:spPr>
          <a:xfrm>
            <a:off x="4371975" y="1821735"/>
            <a:ext cx="7142865" cy="4426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Keskkonnakaitse alused uus</Template>
  <TotalTime>479</TotalTime>
  <Words>168</Words>
  <Application>Microsoft Macintosh PowerPoint</Application>
  <PresentationFormat>Widescreen</PresentationFormat>
  <Paragraphs>40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SUUR TÄNU!  www.ejs.ee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account</dc:creator>
  <dc:description/>
  <cp:lastModifiedBy>Krista Keedus</cp:lastModifiedBy>
  <cp:revision>36</cp:revision>
  <dcterms:created xsi:type="dcterms:W3CDTF">2022-03-09T07:46:04Z</dcterms:created>
  <dcterms:modified xsi:type="dcterms:W3CDTF">2022-04-20T12:16:34Z</dcterms:modified>
  <dc:language>et-EE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