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88" d="100"/>
          <a:sy n="88" d="100"/>
        </p:scale>
        <p:origin x="6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524000" y="1122363"/>
            <a:ext cx="9144000" cy="2387600"/>
          </a:xfrm>
        </p:spPr>
        <p:txBody>
          <a:bodyPr anchor="b"/>
          <a:lstStyle>
            <a:lvl1pPr algn="ctr">
              <a:defRPr sz="6000"/>
            </a:lvl1pPr>
          </a:lstStyle>
          <a:p>
            <a:r>
              <a:rPr lang="et-EE" smtClean="0"/>
              <a:t>Muutke pealkirja laadi</a:t>
            </a:r>
            <a:endParaRPr lang="et-EE"/>
          </a:p>
        </p:txBody>
      </p:sp>
      <p:sp>
        <p:nvSpPr>
          <p:cNvPr id="3" name="Alapealkiri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smtClean="0"/>
              <a:t>Klõpsake laadi muutmiseks</a:t>
            </a:r>
            <a:endParaRPr lang="et-EE"/>
          </a:p>
        </p:txBody>
      </p:sp>
      <p:sp>
        <p:nvSpPr>
          <p:cNvPr id="4" name="Kuupäeva kohatäide 3"/>
          <p:cNvSpPr>
            <a:spLocks noGrp="1"/>
          </p:cNvSpPr>
          <p:nvPr>
            <p:ph type="dt" sz="half" idx="10"/>
          </p:nvPr>
        </p:nvSpPr>
        <p:spPr/>
        <p:txBody>
          <a:bodyPr/>
          <a:lstStyle/>
          <a:p>
            <a:fld id="{AF8F3CAE-FC03-421E-919B-9D8B38C0A558}" type="datetimeFigureOut">
              <a:rPr lang="et-EE" smtClean="0"/>
              <a:t>29.04.2021</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3871930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Vertikaalteksti kohatäide 2"/>
          <p:cNvSpPr>
            <a:spLocks noGrp="1"/>
          </p:cNvSpPr>
          <p:nvPr>
            <p:ph type="body" orient="vert" idx="1"/>
          </p:nvPr>
        </p:nvSpPr>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AF8F3CAE-FC03-421E-919B-9D8B38C0A558}" type="datetimeFigureOut">
              <a:rPr lang="et-EE" smtClean="0"/>
              <a:t>29.04.2021</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2552786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8724900" y="365125"/>
            <a:ext cx="2628900" cy="5811838"/>
          </a:xfrm>
        </p:spPr>
        <p:txBody>
          <a:bodyPr vert="eaVert"/>
          <a:lstStyle/>
          <a:p>
            <a:r>
              <a:rPr lang="et-EE" smtClean="0"/>
              <a:t>Muutke pealkirja laadi</a:t>
            </a:r>
            <a:endParaRPr lang="et-EE"/>
          </a:p>
        </p:txBody>
      </p:sp>
      <p:sp>
        <p:nvSpPr>
          <p:cNvPr id="3" name="Vertikaalteksti kohatäide 2"/>
          <p:cNvSpPr>
            <a:spLocks noGrp="1"/>
          </p:cNvSpPr>
          <p:nvPr>
            <p:ph type="body" orient="vert" idx="1"/>
          </p:nvPr>
        </p:nvSpPr>
        <p:spPr>
          <a:xfrm>
            <a:off x="838200" y="365125"/>
            <a:ext cx="7734300" cy="5811838"/>
          </a:xfrm>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AF8F3CAE-FC03-421E-919B-9D8B38C0A558}" type="datetimeFigureOut">
              <a:rPr lang="et-EE" smtClean="0"/>
              <a:t>29.04.2021</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65763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AF8F3CAE-FC03-421E-919B-9D8B38C0A558}" type="datetimeFigureOut">
              <a:rPr lang="et-EE" smtClean="0"/>
              <a:t>29.04.2021</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119407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831850" y="1709738"/>
            <a:ext cx="10515600" cy="2852737"/>
          </a:xfrm>
        </p:spPr>
        <p:txBody>
          <a:bodyPr anchor="b"/>
          <a:lstStyle>
            <a:lvl1pPr>
              <a:defRPr sz="6000"/>
            </a:lvl1pPr>
          </a:lstStyle>
          <a:p>
            <a:r>
              <a:rPr lang="et-EE" smtClean="0"/>
              <a:t>Muutke pealkirja laadi</a:t>
            </a:r>
            <a:endParaRPr lang="et-EE"/>
          </a:p>
        </p:txBody>
      </p:sp>
      <p:sp>
        <p:nvSpPr>
          <p:cNvPr id="3" name="Teksti kohatäid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smtClean="0"/>
              <a:t>Muutke teksti laade</a:t>
            </a:r>
          </a:p>
        </p:txBody>
      </p:sp>
      <p:sp>
        <p:nvSpPr>
          <p:cNvPr id="4" name="Kuupäeva kohatäide 3"/>
          <p:cNvSpPr>
            <a:spLocks noGrp="1"/>
          </p:cNvSpPr>
          <p:nvPr>
            <p:ph type="dt" sz="half" idx="10"/>
          </p:nvPr>
        </p:nvSpPr>
        <p:spPr/>
        <p:txBody>
          <a:bodyPr/>
          <a:lstStyle/>
          <a:p>
            <a:fld id="{AF8F3CAE-FC03-421E-919B-9D8B38C0A558}" type="datetimeFigureOut">
              <a:rPr lang="et-EE" smtClean="0"/>
              <a:t>29.04.2021</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1703461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sz="half" idx="1"/>
          </p:nvPr>
        </p:nvSpPr>
        <p:spPr>
          <a:xfrm>
            <a:off x="838200" y="1825625"/>
            <a:ext cx="5181600" cy="435133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6172200" y="1825625"/>
            <a:ext cx="5181600" cy="435133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AF8F3CAE-FC03-421E-919B-9D8B38C0A558}" type="datetimeFigureOut">
              <a:rPr lang="et-EE" smtClean="0"/>
              <a:t>29.04.2021</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2003973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839788" y="365125"/>
            <a:ext cx="10515600" cy="1325563"/>
          </a:xfrm>
        </p:spPr>
        <p:txBody>
          <a:bodyPr/>
          <a:lstStyle/>
          <a:p>
            <a:r>
              <a:rPr lang="et-EE" smtClean="0"/>
              <a:t>Muutke pealkirja laadi</a:t>
            </a:r>
            <a:endParaRPr lang="et-EE"/>
          </a:p>
        </p:txBody>
      </p:sp>
      <p:sp>
        <p:nvSpPr>
          <p:cNvPr id="3" name="Teksti kohatäid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4" name="Sisu kohatäide 3"/>
          <p:cNvSpPr>
            <a:spLocks noGrp="1"/>
          </p:cNvSpPr>
          <p:nvPr>
            <p:ph sz="half" idx="2"/>
          </p:nvPr>
        </p:nvSpPr>
        <p:spPr>
          <a:xfrm>
            <a:off x="839788" y="2505075"/>
            <a:ext cx="5157787" cy="368458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6" name="Sisu kohatäide 5"/>
          <p:cNvSpPr>
            <a:spLocks noGrp="1"/>
          </p:cNvSpPr>
          <p:nvPr>
            <p:ph sz="quarter" idx="4"/>
          </p:nvPr>
        </p:nvSpPr>
        <p:spPr>
          <a:xfrm>
            <a:off x="6172200" y="2505075"/>
            <a:ext cx="5183188" cy="3684588"/>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AF8F3CAE-FC03-421E-919B-9D8B38C0A558}" type="datetimeFigureOut">
              <a:rPr lang="et-EE" smtClean="0"/>
              <a:t>29.04.2021</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3593180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p:txBody>
          <a:bodyPr/>
          <a:lstStyle/>
          <a:p>
            <a:fld id="{AF8F3CAE-FC03-421E-919B-9D8B38C0A558}" type="datetimeFigureOut">
              <a:rPr lang="et-EE" smtClean="0"/>
              <a:t>29.04.2021</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418157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AF8F3CAE-FC03-421E-919B-9D8B38C0A558}" type="datetimeFigureOut">
              <a:rPr lang="et-EE" smtClean="0"/>
              <a:t>29.04.2021</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2401845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Sisu kohatäid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Kuupäeva kohatäide 4"/>
          <p:cNvSpPr>
            <a:spLocks noGrp="1"/>
          </p:cNvSpPr>
          <p:nvPr>
            <p:ph type="dt" sz="half" idx="10"/>
          </p:nvPr>
        </p:nvSpPr>
        <p:spPr/>
        <p:txBody>
          <a:bodyPr/>
          <a:lstStyle/>
          <a:p>
            <a:fld id="{AF8F3CAE-FC03-421E-919B-9D8B38C0A558}" type="datetimeFigureOut">
              <a:rPr lang="et-EE" smtClean="0"/>
              <a:t>29.04.2021</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302258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Pildi kohatäi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Muutke teksti laade</a:t>
            </a:r>
          </a:p>
        </p:txBody>
      </p:sp>
      <p:sp>
        <p:nvSpPr>
          <p:cNvPr id="5" name="Kuupäeva kohatäide 4"/>
          <p:cNvSpPr>
            <a:spLocks noGrp="1"/>
          </p:cNvSpPr>
          <p:nvPr>
            <p:ph type="dt" sz="half" idx="10"/>
          </p:nvPr>
        </p:nvSpPr>
        <p:spPr/>
        <p:txBody>
          <a:bodyPr/>
          <a:lstStyle/>
          <a:p>
            <a:fld id="{AF8F3CAE-FC03-421E-919B-9D8B38C0A558}" type="datetimeFigureOut">
              <a:rPr lang="et-EE" smtClean="0"/>
              <a:t>29.04.2021</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62F2C9EC-D18F-46B9-8863-96B0D370BD4B}" type="slidenum">
              <a:rPr lang="et-EE" smtClean="0"/>
              <a:t>‹#›</a:t>
            </a:fld>
            <a:endParaRPr lang="et-EE"/>
          </a:p>
        </p:txBody>
      </p:sp>
    </p:spTree>
    <p:extLst>
      <p:ext uri="{BB962C8B-B14F-4D97-AF65-F5344CB8AC3E}">
        <p14:creationId xmlns:p14="http://schemas.microsoft.com/office/powerpoint/2010/main" val="102245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ksti kohatäid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F3CAE-FC03-421E-919B-9D8B38C0A558}" type="datetimeFigureOut">
              <a:rPr lang="et-EE" smtClean="0"/>
              <a:t>29.04.2021</a:t>
            </a:fld>
            <a:endParaRPr lang="et-EE"/>
          </a:p>
        </p:txBody>
      </p:sp>
      <p:sp>
        <p:nvSpPr>
          <p:cNvPr id="5" name="Jaluse kohatäid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2C9EC-D18F-46B9-8863-96B0D370BD4B}" type="slidenum">
              <a:rPr lang="et-EE" smtClean="0"/>
              <a:t>‹#›</a:t>
            </a:fld>
            <a:endParaRPr lang="et-EE"/>
          </a:p>
        </p:txBody>
      </p:sp>
    </p:spTree>
    <p:extLst>
      <p:ext uri="{BB962C8B-B14F-4D97-AF65-F5344CB8AC3E}">
        <p14:creationId xmlns:p14="http://schemas.microsoft.com/office/powerpoint/2010/main" val="657832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gus.puust@ejs.e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margus.puust@ejs.e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normAutofit/>
          </a:bodyPr>
          <a:lstStyle/>
          <a:p>
            <a:r>
              <a:rPr lang="et-EE" b="1" dirty="0"/>
              <a:t>Jahipiirkonna kasutusõiguse loa </a:t>
            </a:r>
            <a:r>
              <a:rPr lang="et-EE" b="1" dirty="0" smtClean="0"/>
              <a:t>pikendamine</a:t>
            </a:r>
            <a:endParaRPr lang="et-EE" dirty="0"/>
          </a:p>
        </p:txBody>
      </p:sp>
      <p:sp>
        <p:nvSpPr>
          <p:cNvPr id="3" name="Alapealkiri 2"/>
          <p:cNvSpPr>
            <a:spLocks noGrp="1"/>
          </p:cNvSpPr>
          <p:nvPr>
            <p:ph type="subTitle" idx="1"/>
          </p:nvPr>
        </p:nvSpPr>
        <p:spPr/>
        <p:txBody>
          <a:bodyPr/>
          <a:lstStyle/>
          <a:p>
            <a:r>
              <a:rPr lang="et-EE" dirty="0" smtClean="0">
                <a:hlinkClick r:id="rId2"/>
              </a:rPr>
              <a:t>margus.puust@ejs.ee</a:t>
            </a:r>
            <a:r>
              <a:rPr lang="et-EE" dirty="0" smtClean="0"/>
              <a:t> </a:t>
            </a:r>
          </a:p>
          <a:p>
            <a:r>
              <a:rPr lang="et-EE" dirty="0" err="1" smtClean="0"/>
              <a:t>EJS-i</a:t>
            </a:r>
            <a:r>
              <a:rPr lang="et-EE" dirty="0" smtClean="0"/>
              <a:t> liikmesorganisatsioonide juhtide nõupidamine 11. märts 2021.a.</a:t>
            </a:r>
          </a:p>
          <a:p>
            <a:endParaRPr lang="et-EE" dirty="0"/>
          </a:p>
        </p:txBody>
      </p:sp>
    </p:spTree>
    <p:extLst>
      <p:ext uri="{BB962C8B-B14F-4D97-AF65-F5344CB8AC3E}">
        <p14:creationId xmlns:p14="http://schemas.microsoft.com/office/powerpoint/2010/main" val="1572419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Teiseks aluseks </a:t>
            </a:r>
            <a:r>
              <a:rPr lang="et-EE" dirty="0" smtClean="0"/>
              <a:t>mitte anda nõusolek jahindusnõukogus on </a:t>
            </a:r>
            <a:r>
              <a:rPr lang="et-EE" dirty="0"/>
              <a:t>kasutusloa nõuete rikkumine. </a:t>
            </a:r>
          </a:p>
        </p:txBody>
      </p:sp>
      <p:sp>
        <p:nvSpPr>
          <p:cNvPr id="3" name="Sisu kohatäide 2"/>
          <p:cNvSpPr>
            <a:spLocks noGrp="1"/>
          </p:cNvSpPr>
          <p:nvPr>
            <p:ph idx="1"/>
          </p:nvPr>
        </p:nvSpPr>
        <p:spPr/>
        <p:txBody>
          <a:bodyPr/>
          <a:lstStyle/>
          <a:p>
            <a:r>
              <a:rPr lang="et-EE" dirty="0"/>
              <a:t>Jahipiirkonna kasutusõiguse luba sisaldab endas</a:t>
            </a:r>
          </a:p>
          <a:p>
            <a:r>
              <a:rPr lang="et-EE" dirty="0"/>
              <a:t>1) jahipiirkonna kasutaja nimi, registrikood, asukoha- ja kontaktandmed;</a:t>
            </a:r>
          </a:p>
          <a:p>
            <a:r>
              <a:rPr lang="et-EE" dirty="0"/>
              <a:t>2) loa kehtivuse algus- ja lõpptähtaeg;</a:t>
            </a:r>
          </a:p>
          <a:p>
            <a:r>
              <a:rPr lang="et-EE" dirty="0"/>
              <a:t>3) seadusest või kaitstava loodusobjekti kaitse-eeskirjast tulenevad piirangud ja tingimused;</a:t>
            </a:r>
          </a:p>
          <a:p>
            <a:r>
              <a:rPr lang="et-EE" dirty="0"/>
              <a:t>4) jahiulukite seire korraldamise kohustus;</a:t>
            </a:r>
          </a:p>
          <a:p>
            <a:r>
              <a:rPr lang="et-EE" dirty="0"/>
              <a:t>5) jahiulukite teadusuuringute korraldamisega seotud piirangud ja tingimused.</a:t>
            </a:r>
          </a:p>
          <a:p>
            <a:endParaRPr lang="et-EE" dirty="0"/>
          </a:p>
        </p:txBody>
      </p:sp>
    </p:spTree>
    <p:extLst>
      <p:ext uri="{BB962C8B-B14F-4D97-AF65-F5344CB8AC3E}">
        <p14:creationId xmlns:p14="http://schemas.microsoft.com/office/powerpoint/2010/main" val="2746045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Kolmandaks aluseks </a:t>
            </a:r>
            <a:r>
              <a:rPr lang="et-EE" dirty="0" smtClean="0"/>
              <a:t>jahindusnõukogus mitte anda nõusolek</a:t>
            </a:r>
            <a:endParaRPr lang="et-EE" dirty="0"/>
          </a:p>
        </p:txBody>
      </p:sp>
      <p:sp>
        <p:nvSpPr>
          <p:cNvPr id="3" name="Sisu kohatäide 2"/>
          <p:cNvSpPr>
            <a:spLocks noGrp="1"/>
          </p:cNvSpPr>
          <p:nvPr>
            <p:ph idx="1"/>
          </p:nvPr>
        </p:nvSpPr>
        <p:spPr/>
        <p:txBody>
          <a:bodyPr/>
          <a:lstStyle/>
          <a:p>
            <a:r>
              <a:rPr lang="et-EE" dirty="0"/>
              <a:t>võivad olla muud jahiseaduse, aga ka mittetulundusühingu seaduses, sihtasutuse seaduses jt seaduses toodud või maksunõuete rikkumised, mille osas on algatatud rikkumis- või süüteomenetlus ning vastav otsus on jõustunud (ehk rikkumine on viidatav ja tõendatav). </a:t>
            </a:r>
          </a:p>
        </p:txBody>
      </p:sp>
    </p:spTree>
    <p:extLst>
      <p:ext uri="{BB962C8B-B14F-4D97-AF65-F5344CB8AC3E}">
        <p14:creationId xmlns:p14="http://schemas.microsoft.com/office/powerpoint/2010/main" val="2562600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smtClean="0"/>
              <a:t>3. Jahiseaduse § 18 lg 2 järgi jahipiirkonna kasutusõiguse loa kehtivust ei pikendata, kui:</a:t>
            </a:r>
            <a:r>
              <a:rPr lang="et-EE" b="1" dirty="0" smtClean="0"/>
              <a:t/>
            </a:r>
            <a:br>
              <a:rPr lang="et-EE" b="1" dirty="0" smtClean="0"/>
            </a:br>
            <a:endParaRPr lang="et-EE" dirty="0"/>
          </a:p>
        </p:txBody>
      </p:sp>
      <p:sp>
        <p:nvSpPr>
          <p:cNvPr id="3" name="Sisu kohatäide 2"/>
          <p:cNvSpPr>
            <a:spLocks noGrp="1"/>
          </p:cNvSpPr>
          <p:nvPr>
            <p:ph idx="1"/>
          </p:nvPr>
        </p:nvSpPr>
        <p:spPr/>
        <p:txBody>
          <a:bodyPr>
            <a:normAutofit fontScale="85000" lnSpcReduction="20000"/>
          </a:bodyPr>
          <a:lstStyle/>
          <a:p>
            <a:r>
              <a:rPr lang="et-EE" b="1" dirty="0" smtClean="0"/>
              <a:t>jahipiirkonna kasutaja </a:t>
            </a:r>
            <a:r>
              <a:rPr lang="et-EE" b="1" u="sng" dirty="0" smtClean="0"/>
              <a:t>ei ole täitnud</a:t>
            </a:r>
            <a:r>
              <a:rPr lang="et-EE" b="1" dirty="0" smtClean="0"/>
              <a:t> jahipiirkonna kasutusõiguse </a:t>
            </a:r>
            <a:r>
              <a:rPr lang="et-EE" b="1" u="sng" dirty="0" smtClean="0"/>
              <a:t>loas sätestatud kohustusi</a:t>
            </a:r>
            <a:r>
              <a:rPr lang="et-EE" b="1" dirty="0" smtClean="0"/>
              <a:t>.</a:t>
            </a:r>
          </a:p>
          <a:p>
            <a:endParaRPr lang="et-EE" dirty="0" smtClean="0"/>
          </a:p>
          <a:p>
            <a:r>
              <a:rPr lang="et-EE" dirty="0" smtClean="0"/>
              <a:t>Alused </a:t>
            </a:r>
            <a:r>
              <a:rPr lang="et-EE" dirty="0"/>
              <a:t>on </a:t>
            </a:r>
            <a:r>
              <a:rPr lang="et-EE" dirty="0" smtClean="0"/>
              <a:t>eelmises kolmes slaidis </a:t>
            </a:r>
            <a:r>
              <a:rPr lang="et-EE" dirty="0"/>
              <a:t>tooduga klappivad. Erisus on see, et kui jahindusnõukogu saab oma seisukohas viidata pigem talle teadaolevatele rikkumistele, siis Keskkonnaametil on täielik ülevaade võimalike nõuete täitmisest või mittetäitmisest. Eelkõige peetakse silmas Jahiseaduse § 14 lõike 7 punkte 3 kuni 5 täitmist:</a:t>
            </a:r>
          </a:p>
          <a:p>
            <a:pPr marL="0" indent="0">
              <a:buNone/>
            </a:pPr>
            <a:r>
              <a:rPr lang="et-EE" dirty="0"/>
              <a:t> </a:t>
            </a:r>
          </a:p>
          <a:p>
            <a:r>
              <a:rPr lang="et-EE" dirty="0"/>
              <a:t>3) seadusest või kaitstava loodusobjekti kaitse-eeskirjast tulenevad piirangud ja tingimused;</a:t>
            </a:r>
          </a:p>
          <a:p>
            <a:r>
              <a:rPr lang="et-EE" dirty="0"/>
              <a:t>4) jahiulukite seire korraldamise kohustus;</a:t>
            </a:r>
          </a:p>
          <a:p>
            <a:r>
              <a:rPr lang="et-EE" dirty="0"/>
              <a:t>5) jahiulukite teadusuuringute korraldamisega seotud piirangud ja tingimused.</a:t>
            </a:r>
          </a:p>
          <a:p>
            <a:endParaRPr lang="et-EE" dirty="0"/>
          </a:p>
        </p:txBody>
      </p:sp>
    </p:spTree>
    <p:extLst>
      <p:ext uri="{BB962C8B-B14F-4D97-AF65-F5344CB8AC3E}">
        <p14:creationId xmlns:p14="http://schemas.microsoft.com/office/powerpoint/2010/main" val="95722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Keskkonnaametipoolsed KÕL pikendamise keeldumise alused</a:t>
            </a:r>
            <a:endParaRPr lang="et-EE" dirty="0"/>
          </a:p>
        </p:txBody>
      </p:sp>
      <p:sp>
        <p:nvSpPr>
          <p:cNvPr id="3" name="Sisu kohatäide 2"/>
          <p:cNvSpPr>
            <a:spLocks noGrp="1"/>
          </p:cNvSpPr>
          <p:nvPr>
            <p:ph idx="1"/>
          </p:nvPr>
        </p:nvSpPr>
        <p:spPr/>
        <p:txBody>
          <a:bodyPr/>
          <a:lstStyle/>
          <a:p>
            <a:r>
              <a:rPr lang="et-EE" dirty="0"/>
              <a:t>Taaskord saab ka Keskkonnaamet tugineda ainult tõendatud ja jõustunud rikkumismenetluse otsustele. Kokkuvõttes saab Keskkonnaamet keelduda jahipiirkonna kasutusõiguse loa pikendamisest samadel alustel, kui saaks keeldud loa andmisest, ehk:</a:t>
            </a:r>
          </a:p>
          <a:p>
            <a:r>
              <a:rPr lang="et-EE" dirty="0"/>
              <a:t>1) jahipiirkonna kasutusõiguse loa taotlejal on karistatus jahindusalase õigusakti nõude rikkumise eest;</a:t>
            </a:r>
          </a:p>
          <a:p>
            <a:r>
              <a:rPr lang="et-EE" dirty="0"/>
              <a:t>2) loa taotleja ei vasta käesoleva seaduse § 14 lõigetes 2 ja 5 sätestatud nõuetele;</a:t>
            </a:r>
          </a:p>
          <a:p>
            <a:r>
              <a:rPr lang="et-EE" dirty="0"/>
              <a:t>3) loa taotleja on teadlikult esitanud valeandmeid;</a:t>
            </a:r>
          </a:p>
          <a:p>
            <a:endParaRPr lang="et-EE" dirty="0"/>
          </a:p>
        </p:txBody>
      </p:sp>
    </p:spTree>
    <p:extLst>
      <p:ext uri="{BB962C8B-B14F-4D97-AF65-F5344CB8AC3E}">
        <p14:creationId xmlns:p14="http://schemas.microsoft.com/office/powerpoint/2010/main" val="176119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a:t>Kokkuvõtvalt meelespea, et loa kehtivuse pikendamine õnnestuks:</a:t>
            </a:r>
            <a:r>
              <a:rPr lang="et-EE" dirty="0"/>
              <a:t/>
            </a:r>
            <a:br>
              <a:rPr lang="et-EE" dirty="0"/>
            </a:br>
            <a:endParaRPr lang="et-EE" dirty="0"/>
          </a:p>
        </p:txBody>
      </p:sp>
      <p:sp>
        <p:nvSpPr>
          <p:cNvPr id="3" name="Sisu kohatäide 2"/>
          <p:cNvSpPr>
            <a:spLocks noGrp="1"/>
          </p:cNvSpPr>
          <p:nvPr>
            <p:ph idx="1"/>
          </p:nvPr>
        </p:nvSpPr>
        <p:spPr/>
        <p:txBody>
          <a:bodyPr>
            <a:normAutofit fontScale="77500" lnSpcReduction="20000"/>
          </a:bodyPr>
          <a:lstStyle/>
          <a:p>
            <a:r>
              <a:rPr lang="et-EE" b="1" dirty="0">
                <a:solidFill>
                  <a:srgbClr val="FF0000"/>
                </a:solidFill>
                <a:sym typeface="Wingdings" panose="05000000000000000000" pitchFamily="2" charset="2"/>
              </a:rPr>
              <a:t></a:t>
            </a:r>
            <a:r>
              <a:rPr lang="et-EE" b="1" dirty="0">
                <a:solidFill>
                  <a:srgbClr val="FF0000"/>
                </a:solidFill>
              </a:rPr>
              <a:t>   Alusta juba täna läbirääkimisi maaomanikega ja esita esimesel võimalusel taotlus piirkonna jahindusnõukogule. Seejärel hiljemalt 6. kuud ennem loa lõppu Keskkonnaametile.</a:t>
            </a:r>
            <a:endParaRPr lang="et-EE" dirty="0">
              <a:solidFill>
                <a:srgbClr val="FF0000"/>
              </a:solidFill>
            </a:endParaRPr>
          </a:p>
          <a:p>
            <a:pPr marL="0" indent="0">
              <a:buNone/>
            </a:pPr>
            <a:r>
              <a:rPr lang="et-EE" b="1" dirty="0">
                <a:solidFill>
                  <a:srgbClr val="FF0000"/>
                </a:solidFill>
              </a:rPr>
              <a:t> </a:t>
            </a:r>
            <a:endParaRPr lang="et-EE" dirty="0">
              <a:solidFill>
                <a:srgbClr val="FF0000"/>
              </a:solidFill>
            </a:endParaRPr>
          </a:p>
          <a:p>
            <a:r>
              <a:rPr lang="et-EE" b="1" dirty="0">
                <a:solidFill>
                  <a:srgbClr val="FF0000"/>
                </a:solidFill>
                <a:sym typeface="Wingdings" panose="05000000000000000000" pitchFamily="2" charset="2"/>
              </a:rPr>
              <a:t></a:t>
            </a:r>
            <a:r>
              <a:rPr lang="et-EE" b="1" dirty="0">
                <a:solidFill>
                  <a:srgbClr val="FF0000"/>
                </a:solidFill>
              </a:rPr>
              <a:t>   Taga maaomanikega lepingute olemasolu ja soovitatavalt 51%-</a:t>
            </a:r>
            <a:r>
              <a:rPr lang="et-EE" b="1" dirty="0" err="1">
                <a:solidFill>
                  <a:srgbClr val="FF0000"/>
                </a:solidFill>
              </a:rPr>
              <a:t>line</a:t>
            </a:r>
            <a:r>
              <a:rPr lang="et-EE" b="1" dirty="0">
                <a:solidFill>
                  <a:srgbClr val="FF0000"/>
                </a:solidFill>
              </a:rPr>
              <a:t> kaetus.</a:t>
            </a:r>
            <a:endParaRPr lang="et-EE" dirty="0">
              <a:solidFill>
                <a:srgbClr val="FF0000"/>
              </a:solidFill>
            </a:endParaRPr>
          </a:p>
          <a:p>
            <a:endParaRPr lang="et-EE" dirty="0">
              <a:solidFill>
                <a:srgbClr val="FF0000"/>
              </a:solidFill>
            </a:endParaRPr>
          </a:p>
          <a:p>
            <a:r>
              <a:rPr lang="et-EE" b="1" dirty="0">
                <a:solidFill>
                  <a:srgbClr val="FF0000"/>
                </a:solidFill>
                <a:sym typeface="Wingdings" panose="05000000000000000000" pitchFamily="2" charset="2"/>
              </a:rPr>
              <a:t></a:t>
            </a:r>
            <a:r>
              <a:rPr lang="et-EE" b="1" dirty="0">
                <a:solidFill>
                  <a:srgbClr val="FF0000"/>
                </a:solidFill>
              </a:rPr>
              <a:t> 	Jäta meelde, et jahindusnõukogu peab taotluse heaks kiitma. Mitteheakskiitev otsus ei saa olla suvaline, vaid peab olema põhjendatud ja viitama faktidele. Meelevaldse otsuse korral vaidlusta!</a:t>
            </a:r>
            <a:endParaRPr lang="et-EE" dirty="0">
              <a:solidFill>
                <a:srgbClr val="FF0000"/>
              </a:solidFill>
            </a:endParaRPr>
          </a:p>
          <a:p>
            <a:endParaRPr lang="et-EE" dirty="0">
              <a:solidFill>
                <a:srgbClr val="FF0000"/>
              </a:solidFill>
            </a:endParaRPr>
          </a:p>
          <a:p>
            <a:r>
              <a:rPr lang="et-EE" b="1" dirty="0">
                <a:solidFill>
                  <a:srgbClr val="FF0000"/>
                </a:solidFill>
                <a:sym typeface="Wingdings" panose="05000000000000000000" pitchFamily="2" charset="2"/>
              </a:rPr>
              <a:t></a:t>
            </a:r>
            <a:r>
              <a:rPr lang="et-EE" b="1" dirty="0">
                <a:solidFill>
                  <a:srgbClr val="FF0000"/>
                </a:solidFill>
              </a:rPr>
              <a:t>   Väldi rikkumismenetlusi ja karistusi liikmete suhtes;</a:t>
            </a:r>
            <a:endParaRPr lang="et-EE" dirty="0">
              <a:solidFill>
                <a:srgbClr val="FF0000"/>
              </a:solidFill>
            </a:endParaRPr>
          </a:p>
          <a:p>
            <a:pPr marL="0" indent="0">
              <a:buNone/>
            </a:pPr>
            <a:endParaRPr lang="et-EE" dirty="0"/>
          </a:p>
          <a:p>
            <a:r>
              <a:rPr lang="et-EE" b="1" dirty="0">
                <a:solidFill>
                  <a:srgbClr val="FF0000"/>
                </a:solidFill>
                <a:sym typeface="Wingdings" panose="05000000000000000000" pitchFamily="2" charset="2"/>
              </a:rPr>
              <a:t></a:t>
            </a:r>
            <a:r>
              <a:rPr lang="et-EE" b="1" dirty="0">
                <a:solidFill>
                  <a:srgbClr val="FF0000"/>
                </a:solidFill>
              </a:rPr>
              <a:t>  Täida kasutusõiguse loas pandud muud kohustused.</a:t>
            </a:r>
            <a:endParaRPr lang="et-EE" dirty="0">
              <a:solidFill>
                <a:srgbClr val="FF0000"/>
              </a:solidFill>
            </a:endParaRPr>
          </a:p>
          <a:p>
            <a:endParaRPr lang="et-EE" dirty="0"/>
          </a:p>
        </p:txBody>
      </p:sp>
    </p:spTree>
    <p:extLst>
      <p:ext uri="{BB962C8B-B14F-4D97-AF65-F5344CB8AC3E}">
        <p14:creationId xmlns:p14="http://schemas.microsoft.com/office/powerpoint/2010/main" val="1031207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smtClean="0"/>
              <a:t>Tänan Tähelepanu eest!</a:t>
            </a:r>
            <a:endParaRPr lang="et-EE" dirty="0"/>
          </a:p>
        </p:txBody>
      </p:sp>
      <p:sp>
        <p:nvSpPr>
          <p:cNvPr id="3" name="Alapealkiri 2"/>
          <p:cNvSpPr>
            <a:spLocks noGrp="1"/>
          </p:cNvSpPr>
          <p:nvPr>
            <p:ph type="subTitle" idx="1"/>
          </p:nvPr>
        </p:nvSpPr>
        <p:spPr/>
        <p:txBody>
          <a:bodyPr/>
          <a:lstStyle/>
          <a:p>
            <a:r>
              <a:rPr lang="et-EE" dirty="0" smtClean="0">
                <a:hlinkClick r:id="rId2"/>
              </a:rPr>
              <a:t>margus.puust@ejs.ee</a:t>
            </a:r>
            <a:r>
              <a:rPr lang="et-EE" dirty="0" smtClean="0"/>
              <a:t> </a:t>
            </a:r>
            <a:endParaRPr lang="et-EE" dirty="0"/>
          </a:p>
        </p:txBody>
      </p:sp>
    </p:spTree>
    <p:extLst>
      <p:ext uri="{BB962C8B-B14F-4D97-AF65-F5344CB8AC3E}">
        <p14:creationId xmlns:p14="http://schemas.microsoft.com/office/powerpoint/2010/main" val="338623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a:t>Jahipiirkonna kasutusõiguse loa </a:t>
            </a:r>
            <a:r>
              <a:rPr lang="et-EE" b="1" dirty="0" smtClean="0"/>
              <a:t>(KÕL) kehtivuse </a:t>
            </a:r>
            <a:r>
              <a:rPr lang="et-EE" b="1" dirty="0"/>
              <a:t>pikendamine</a:t>
            </a:r>
            <a:r>
              <a:rPr lang="et-EE" dirty="0"/>
              <a:t/>
            </a:r>
            <a:br>
              <a:rPr lang="et-EE" dirty="0"/>
            </a:br>
            <a:endParaRPr lang="et-EE" dirty="0"/>
          </a:p>
        </p:txBody>
      </p:sp>
      <p:sp>
        <p:nvSpPr>
          <p:cNvPr id="3" name="Sisu kohatäide 2"/>
          <p:cNvSpPr>
            <a:spLocks noGrp="1"/>
          </p:cNvSpPr>
          <p:nvPr>
            <p:ph idx="1"/>
          </p:nvPr>
        </p:nvSpPr>
        <p:spPr/>
        <p:txBody>
          <a:bodyPr/>
          <a:lstStyle/>
          <a:p>
            <a:r>
              <a:rPr lang="et-EE" dirty="0"/>
              <a:t>Valdavalt on täna aktuaalne kehtivate kasutusõiguse lubade pikendamine, st </a:t>
            </a:r>
            <a:r>
              <a:rPr lang="et-EE" b="1" dirty="0"/>
              <a:t>praegused jahindusorganisatsioonid, kellel luba juba on, ei pea jahiseaduse § 18 lõike 1 järgi esitama taotlust uueks loaks, vaid seadus võimaldab loa pikendamist.</a:t>
            </a:r>
            <a:r>
              <a:rPr lang="et-EE" b="1" u="sng" dirty="0"/>
              <a:t> </a:t>
            </a:r>
            <a:endParaRPr lang="et-EE" b="1" u="sng" dirty="0" smtClean="0"/>
          </a:p>
          <a:p>
            <a:r>
              <a:rPr lang="et-EE" b="1" dirty="0" smtClean="0"/>
              <a:t>Enamikel jahipiirkondadel saavad KÕL läbi 31. mail 2023. a. see tuleneb jahiseadusest, mis pikendas neid 10-ks aastaks.</a:t>
            </a:r>
            <a:endParaRPr lang="et-EE" dirty="0"/>
          </a:p>
          <a:p>
            <a:r>
              <a:rPr lang="et-EE" b="1" dirty="0"/>
              <a:t>Jahiseaduse kohaselt pikendatakse </a:t>
            </a:r>
            <a:r>
              <a:rPr lang="et-EE" b="1" dirty="0" smtClean="0"/>
              <a:t>jahipiirkonna KÕL </a:t>
            </a:r>
            <a:r>
              <a:rPr lang="et-EE" b="1" dirty="0"/>
              <a:t>kehtivust järgmiseks kümneks aastaks, kui jahipiirkonna senine kasutaja täidab </a:t>
            </a:r>
            <a:r>
              <a:rPr lang="et-EE" b="1" dirty="0" smtClean="0"/>
              <a:t>vajalikud eeldused.</a:t>
            </a:r>
          </a:p>
          <a:p>
            <a:r>
              <a:rPr lang="et-EE" b="1" dirty="0" smtClean="0"/>
              <a:t>Eeldusi on 6. Kolm vormilist eeldust ja 3 sisulist.</a:t>
            </a:r>
            <a:endParaRPr lang="et-EE" dirty="0"/>
          </a:p>
        </p:txBody>
      </p:sp>
    </p:spTree>
    <p:extLst>
      <p:ext uri="{BB962C8B-B14F-4D97-AF65-F5344CB8AC3E}">
        <p14:creationId xmlns:p14="http://schemas.microsoft.com/office/powerpoint/2010/main" val="270356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kolm </a:t>
            </a:r>
            <a:r>
              <a:rPr lang="et-EE" dirty="0"/>
              <a:t>vormilist </a:t>
            </a:r>
            <a:r>
              <a:rPr lang="et-EE" dirty="0" smtClean="0"/>
              <a:t>eeldust senisele kasutajale </a:t>
            </a:r>
            <a:endParaRPr lang="et-EE" dirty="0"/>
          </a:p>
        </p:txBody>
      </p:sp>
      <p:sp>
        <p:nvSpPr>
          <p:cNvPr id="3" name="Sisu kohatäide 2"/>
          <p:cNvSpPr>
            <a:spLocks noGrp="1"/>
          </p:cNvSpPr>
          <p:nvPr>
            <p:ph idx="1"/>
          </p:nvPr>
        </p:nvSpPr>
        <p:spPr/>
        <p:txBody>
          <a:bodyPr/>
          <a:lstStyle/>
          <a:p>
            <a:pPr lvl="0"/>
            <a:r>
              <a:rPr lang="et-EE" dirty="0"/>
              <a:t>esitab jahipiirkonna kasutusõiguse </a:t>
            </a:r>
            <a:r>
              <a:rPr lang="et-EE" u="sng" dirty="0"/>
              <a:t>loa andjale (Keskkonnaamet) taotluse</a:t>
            </a:r>
            <a:r>
              <a:rPr lang="et-EE" dirty="0"/>
              <a:t> kasutusõiguse pikendamiseks (</a:t>
            </a:r>
            <a:r>
              <a:rPr lang="et-EE" dirty="0" err="1"/>
              <a:t>JahiS</a:t>
            </a:r>
            <a:r>
              <a:rPr lang="et-EE" dirty="0"/>
              <a:t> § 18 lg 1);</a:t>
            </a:r>
          </a:p>
          <a:p>
            <a:pPr lvl="0"/>
            <a:r>
              <a:rPr lang="et-EE" dirty="0"/>
              <a:t>esitab taotluse</a:t>
            </a:r>
            <a:r>
              <a:rPr lang="et-EE" u="sng" dirty="0"/>
              <a:t> kuus kuud enne jahipiirkonna kasutusõiguse loa kehtivuse lõppemist </a:t>
            </a:r>
            <a:r>
              <a:rPr lang="et-EE" dirty="0"/>
              <a:t>(Jahis § 18 lg 1);</a:t>
            </a:r>
          </a:p>
          <a:p>
            <a:pPr lvl="0"/>
            <a:r>
              <a:rPr lang="et-EE" dirty="0"/>
              <a:t>saab ja lisab taotlusele tööpiirkonna </a:t>
            </a:r>
            <a:r>
              <a:rPr lang="et-EE" u="sng" dirty="0"/>
              <a:t>jahindusnõukogu seisukoha koos heakskiiduga</a:t>
            </a:r>
            <a:r>
              <a:rPr lang="et-EE" dirty="0"/>
              <a:t> (</a:t>
            </a:r>
            <a:r>
              <a:rPr lang="et-EE" dirty="0" err="1"/>
              <a:t>JahiS</a:t>
            </a:r>
            <a:r>
              <a:rPr lang="et-EE" dirty="0"/>
              <a:t> § 18 lg 1 ja 2 p 2), jahindusnõukokku tasub </a:t>
            </a:r>
            <a:r>
              <a:rPr lang="et-EE" dirty="0" smtClean="0"/>
              <a:t>taotlus esitada piisavalt vara. Keskkonnaamet on andnud nõusoleku hakata pikendama juba selle aasta (2021) alguses. Esimene taotlus on ka jahindusnõukokku esitatud. </a:t>
            </a:r>
            <a:endParaRPr lang="et-EE" dirty="0"/>
          </a:p>
          <a:p>
            <a:pPr marL="0" indent="0">
              <a:buNone/>
            </a:pPr>
            <a:endParaRPr lang="et-EE" dirty="0"/>
          </a:p>
        </p:txBody>
      </p:sp>
    </p:spTree>
    <p:extLst>
      <p:ext uri="{BB962C8B-B14F-4D97-AF65-F5344CB8AC3E}">
        <p14:creationId xmlns:p14="http://schemas.microsoft.com/office/powerpoint/2010/main" val="3447716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kolm sisulist </a:t>
            </a:r>
            <a:r>
              <a:rPr lang="et-EE" dirty="0" smtClean="0"/>
              <a:t>alaeeldust senisele kasutajale</a:t>
            </a:r>
            <a:endParaRPr lang="et-EE" dirty="0"/>
          </a:p>
        </p:txBody>
      </p:sp>
      <p:sp>
        <p:nvSpPr>
          <p:cNvPr id="3" name="Sisu kohatäide 2"/>
          <p:cNvSpPr>
            <a:spLocks noGrp="1"/>
          </p:cNvSpPr>
          <p:nvPr>
            <p:ph idx="1"/>
          </p:nvPr>
        </p:nvSpPr>
        <p:spPr/>
        <p:txBody>
          <a:bodyPr/>
          <a:lstStyle/>
          <a:p>
            <a:pPr lvl="0"/>
            <a:r>
              <a:rPr lang="et-EE" dirty="0"/>
              <a:t>on </a:t>
            </a:r>
            <a:r>
              <a:rPr lang="et-EE" u="sng" dirty="0"/>
              <a:t>täitnud</a:t>
            </a:r>
            <a:r>
              <a:rPr lang="et-EE" dirty="0"/>
              <a:t> jahipiirkonna </a:t>
            </a:r>
            <a:r>
              <a:rPr lang="et-EE" u="sng" dirty="0"/>
              <a:t>kasutusõiguse loas sätestatud nõuded</a:t>
            </a:r>
            <a:r>
              <a:rPr lang="et-EE" dirty="0"/>
              <a:t> (seire, jahiseaduse nõuded, teadusuuringute nõuded) (</a:t>
            </a:r>
            <a:r>
              <a:rPr lang="et-EE" dirty="0" err="1"/>
              <a:t>JahiS</a:t>
            </a:r>
            <a:r>
              <a:rPr lang="et-EE" dirty="0"/>
              <a:t> § 18 lg 2 p 3);</a:t>
            </a:r>
          </a:p>
          <a:p>
            <a:pPr lvl="0"/>
            <a:r>
              <a:rPr lang="et-EE" dirty="0"/>
              <a:t>on </a:t>
            </a:r>
            <a:r>
              <a:rPr lang="et-EE" u="sng" dirty="0"/>
              <a:t>kinnistu omanik või omab vähemalt ühe kinnisasja maaomanikuga lepingut</a:t>
            </a:r>
            <a:r>
              <a:rPr lang="et-EE" dirty="0"/>
              <a:t> samas jahipiirkonnas jahindustegevuse korraldamiseks tema kinnisasjal (kontrolliõiguse tagab 51% </a:t>
            </a:r>
            <a:r>
              <a:rPr lang="et-EE" dirty="0" smtClean="0"/>
              <a:t>-</a:t>
            </a:r>
            <a:r>
              <a:rPr lang="et-EE" dirty="0" err="1" smtClean="0"/>
              <a:t>line</a:t>
            </a:r>
            <a:r>
              <a:rPr lang="et-EE" dirty="0" smtClean="0"/>
              <a:t> </a:t>
            </a:r>
            <a:r>
              <a:rPr lang="et-EE" smtClean="0"/>
              <a:t>lepingutega kaetus jahipiirkonna </a:t>
            </a:r>
            <a:r>
              <a:rPr lang="et-EE" dirty="0"/>
              <a:t>jahimaa kinnisasjadest) (</a:t>
            </a:r>
            <a:r>
              <a:rPr lang="et-EE" dirty="0" err="1"/>
              <a:t>JahiS</a:t>
            </a:r>
            <a:r>
              <a:rPr lang="et-EE" dirty="0"/>
              <a:t> § 14 lg 5);</a:t>
            </a:r>
          </a:p>
          <a:p>
            <a:pPr lvl="0"/>
            <a:r>
              <a:rPr lang="et-EE" dirty="0"/>
              <a:t>ei oma </a:t>
            </a:r>
            <a:r>
              <a:rPr lang="et-EE" u="sng" dirty="0"/>
              <a:t>karistust</a:t>
            </a:r>
            <a:r>
              <a:rPr lang="et-EE" dirty="0"/>
              <a:t> jahiseaduse või selle alusel kehtestatud õigusakti nõuete rikkumise eest (</a:t>
            </a:r>
            <a:r>
              <a:rPr lang="et-EE" dirty="0" err="1"/>
              <a:t>JahiS</a:t>
            </a:r>
            <a:r>
              <a:rPr lang="et-EE" dirty="0"/>
              <a:t> § 20 lg 2 p 7).</a:t>
            </a:r>
          </a:p>
          <a:p>
            <a:endParaRPr lang="et-EE" dirty="0"/>
          </a:p>
        </p:txBody>
      </p:sp>
    </p:spTree>
    <p:extLst>
      <p:ext uri="{BB962C8B-B14F-4D97-AF65-F5344CB8AC3E}">
        <p14:creationId xmlns:p14="http://schemas.microsoft.com/office/powerpoint/2010/main" val="3441586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Jahindusnõukogu otsus = haldusotsus</a:t>
            </a:r>
            <a:endParaRPr lang="et-EE" dirty="0"/>
          </a:p>
        </p:txBody>
      </p:sp>
      <p:sp>
        <p:nvSpPr>
          <p:cNvPr id="3" name="Sisu kohatäide 2"/>
          <p:cNvSpPr>
            <a:spLocks noGrp="1"/>
          </p:cNvSpPr>
          <p:nvPr>
            <p:ph idx="1"/>
          </p:nvPr>
        </p:nvSpPr>
        <p:spPr/>
        <p:txBody>
          <a:bodyPr/>
          <a:lstStyle/>
          <a:p>
            <a:r>
              <a:rPr lang="et-EE" dirty="0"/>
              <a:t>Kuna tööpiirkonna jahindusnõukogu heakskiit on seaduse järgi loa saamise üks eeldusi, siis sisuliselt on seadus jahindusnõukogule andnud õiguse öelda „EI!“, mis välistab taotleja edasised võimalused Keskkonnaametis loa pikendamiseks. Seega teeb jahindusnõukogu esmase haldusotsuse, ehk jahindusnõukogu ei saa anda arvamust suvaliselt, vaid see peab tuginema faktidele ja olema põhjendatud! Jahindusnõukogu kannab oma otsuse eest vastutust, kuivõrd heakskiidu mittesaamine on vaidlustatav! </a:t>
            </a:r>
            <a:endParaRPr lang="et-EE" dirty="0" smtClean="0"/>
          </a:p>
          <a:p>
            <a:r>
              <a:rPr lang="et-EE" dirty="0" smtClean="0"/>
              <a:t>Vt</a:t>
            </a:r>
            <a:r>
              <a:rPr lang="et-EE" dirty="0"/>
              <a:t>. HMS § 52 lg 1 p 2 ja nt. Riigikohtu lahendid nr. 3-18-1273/27 ja 3-3-1-52-11.</a:t>
            </a:r>
          </a:p>
          <a:p>
            <a:endParaRPr lang="et-EE" dirty="0"/>
          </a:p>
        </p:txBody>
      </p:sp>
    </p:spTree>
    <p:extLst>
      <p:ext uri="{BB962C8B-B14F-4D97-AF65-F5344CB8AC3E}">
        <p14:creationId xmlns:p14="http://schemas.microsoft.com/office/powerpoint/2010/main" val="247274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Kasutusõiguse loa pikendamise etapid</a:t>
            </a:r>
            <a:br>
              <a:rPr lang="et-EE" dirty="0"/>
            </a:br>
            <a:endParaRPr lang="et-EE" dirty="0"/>
          </a:p>
        </p:txBody>
      </p:sp>
      <p:pic>
        <p:nvPicPr>
          <p:cNvPr id="6" name="Sisu kohatäide 5"/>
          <p:cNvPicPr>
            <a:picLocks noGrp="1" noChangeAspect="1"/>
          </p:cNvPicPr>
          <p:nvPr>
            <p:ph idx="1"/>
          </p:nvPr>
        </p:nvPicPr>
        <p:blipFill>
          <a:blip r:embed="rId2"/>
          <a:stretch>
            <a:fillRect/>
          </a:stretch>
        </p:blipFill>
        <p:spPr>
          <a:xfrm>
            <a:off x="2566555" y="945574"/>
            <a:ext cx="7346371" cy="6075712"/>
          </a:xfrm>
          <a:prstGeom prst="rect">
            <a:avLst/>
          </a:prstGeom>
        </p:spPr>
      </p:pic>
    </p:spTree>
    <p:extLst>
      <p:ext uri="{BB962C8B-B14F-4D97-AF65-F5344CB8AC3E}">
        <p14:creationId xmlns:p14="http://schemas.microsoft.com/office/powerpoint/2010/main" val="580562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smtClean="0"/>
              <a:t>1. Jahiseaduse § 18 lg 2 järgi jahipiirkonna kasutusõiguse loa kehtivust ei pikendata, kui:</a:t>
            </a:r>
            <a:br>
              <a:rPr lang="et-EE" b="1" dirty="0" smtClean="0"/>
            </a:br>
            <a:endParaRPr lang="et-EE" dirty="0"/>
          </a:p>
        </p:txBody>
      </p:sp>
      <p:sp>
        <p:nvSpPr>
          <p:cNvPr id="3" name="Sisu kohatäide 2"/>
          <p:cNvSpPr>
            <a:spLocks noGrp="1"/>
          </p:cNvSpPr>
          <p:nvPr>
            <p:ph idx="1"/>
          </p:nvPr>
        </p:nvSpPr>
        <p:spPr/>
        <p:txBody>
          <a:bodyPr>
            <a:normAutofit/>
          </a:bodyPr>
          <a:lstStyle/>
          <a:p>
            <a:pPr marL="0" indent="0">
              <a:buNone/>
            </a:pPr>
            <a:endParaRPr lang="et-EE" dirty="0"/>
          </a:p>
          <a:p>
            <a:r>
              <a:rPr lang="et-EE" b="1" dirty="0" smtClean="0"/>
              <a:t>loa </a:t>
            </a:r>
            <a:r>
              <a:rPr lang="et-EE" b="1" dirty="0"/>
              <a:t>taotleja on </a:t>
            </a:r>
            <a:r>
              <a:rPr lang="et-EE" b="1" u="sng" dirty="0"/>
              <a:t>teadlikult</a:t>
            </a:r>
            <a:r>
              <a:rPr lang="et-EE" b="1" dirty="0"/>
              <a:t> </a:t>
            </a:r>
            <a:r>
              <a:rPr lang="et-EE" b="1" u="sng" dirty="0"/>
              <a:t>esitanud valeandmeid</a:t>
            </a:r>
            <a:r>
              <a:rPr lang="et-EE" b="1" dirty="0"/>
              <a:t>;</a:t>
            </a:r>
            <a:endParaRPr lang="et-EE" dirty="0"/>
          </a:p>
          <a:p>
            <a:pPr marL="0" indent="0">
              <a:buNone/>
            </a:pPr>
            <a:endParaRPr lang="et-EE" dirty="0"/>
          </a:p>
          <a:p>
            <a:r>
              <a:rPr lang="et-EE" dirty="0"/>
              <a:t>Peetakse silmas tahtlikku andmetega manipuleerimist või võltsimist, mitte kogemata vormilistes andmetes eksimist. Kui Taotluse menetlemisel loa andja poolt (Keskkonnaamet) selgub, et osa andmeid on puudu, või on nendega muu probleem, peab loa anda andma aja puuduste kõrvaldamiseks. Selline kohustus tuleneb haldusmenetluse seadusest (lühend HMS).</a:t>
            </a:r>
          </a:p>
        </p:txBody>
      </p:sp>
    </p:spTree>
    <p:extLst>
      <p:ext uri="{BB962C8B-B14F-4D97-AF65-F5344CB8AC3E}">
        <p14:creationId xmlns:p14="http://schemas.microsoft.com/office/powerpoint/2010/main" val="2508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b="1" dirty="0" smtClean="0"/>
              <a:t>2. Jahiseaduse § 18 lg 2 järgi jahipiirkonna kasutusõiguse loa kehtivust ei pikendata, kui:</a:t>
            </a:r>
            <a:br>
              <a:rPr lang="et-EE" b="1" dirty="0" smtClean="0"/>
            </a:br>
            <a:endParaRPr lang="et-EE" dirty="0"/>
          </a:p>
        </p:txBody>
      </p:sp>
      <p:sp>
        <p:nvSpPr>
          <p:cNvPr id="3" name="Sisu kohatäide 2"/>
          <p:cNvSpPr>
            <a:spLocks noGrp="1"/>
          </p:cNvSpPr>
          <p:nvPr>
            <p:ph idx="1"/>
          </p:nvPr>
        </p:nvSpPr>
        <p:spPr/>
        <p:txBody>
          <a:bodyPr>
            <a:normAutofit lnSpcReduction="10000"/>
          </a:bodyPr>
          <a:lstStyle/>
          <a:p>
            <a:r>
              <a:rPr lang="et-EE" b="1" u="sng" dirty="0" smtClean="0"/>
              <a:t>jahindusnõukogu </a:t>
            </a:r>
            <a:r>
              <a:rPr lang="et-EE" b="1" u="sng" dirty="0"/>
              <a:t>ei ole toetanud</a:t>
            </a:r>
            <a:r>
              <a:rPr lang="et-EE" b="1" dirty="0"/>
              <a:t> loa kehtivuse pikendamist;</a:t>
            </a:r>
            <a:endParaRPr lang="et-EE" dirty="0"/>
          </a:p>
          <a:p>
            <a:r>
              <a:rPr lang="et-EE" dirty="0"/>
              <a:t>Kuna jahindusnõukogu toetus on seaduse järgi loa saamise üks eeldusi, siis sisuliselt teeb jahindusnõukogu haldusotsuse, millel on mittetoetamise korral taotleja jaoks haldusõiguslikud tagajärjed (ei saa kasutusõiguse luba pikendada). See tähendab, et jahindusnõukogu peab otsust tehes arvestama haldusmenetluse nõuetega. Eelkõige HMS § 56 nõudega teha (anda) proportsionaalne, </a:t>
            </a:r>
            <a:r>
              <a:rPr lang="et-EE" u="sng" dirty="0"/>
              <a:t>kaalutletud ja</a:t>
            </a:r>
            <a:r>
              <a:rPr lang="et-EE" dirty="0"/>
              <a:t> </a:t>
            </a:r>
            <a:r>
              <a:rPr lang="et-EE" u="sng" dirty="0"/>
              <a:t>põhjendatud</a:t>
            </a:r>
            <a:r>
              <a:rPr lang="et-EE" dirty="0"/>
              <a:t> loogiliselt järgitav otsus (heakskiit), aga täitma ka </a:t>
            </a:r>
            <a:r>
              <a:rPr lang="et-EE" dirty="0" err="1"/>
              <a:t>ärakuulamise</a:t>
            </a:r>
            <a:r>
              <a:rPr lang="et-EE" dirty="0"/>
              <a:t> nõudeid. Näiteks ei saa jahindusnõukogu jätta kasutusõiguse pikendamise taotlust toetamata ilma objektiivse tõendatava põhjuseta (jahipiirkonna kasutajad ei meeldi, ei tunne neid hästi vms ebasobiv põhjus). </a:t>
            </a:r>
          </a:p>
          <a:p>
            <a:endParaRPr lang="et-EE" dirty="0"/>
          </a:p>
        </p:txBody>
      </p:sp>
    </p:spTree>
    <p:extLst>
      <p:ext uri="{BB962C8B-B14F-4D97-AF65-F5344CB8AC3E}">
        <p14:creationId xmlns:p14="http://schemas.microsoft.com/office/powerpoint/2010/main" val="2218756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Üks võimalik alus </a:t>
            </a:r>
            <a:r>
              <a:rPr lang="et-EE" dirty="0" err="1" smtClean="0"/>
              <a:t>JN-s</a:t>
            </a:r>
            <a:r>
              <a:rPr lang="et-EE" dirty="0" smtClean="0"/>
              <a:t> anda mittenõusolek- lepingute puudumine</a:t>
            </a:r>
            <a:endParaRPr lang="et-EE" dirty="0"/>
          </a:p>
        </p:txBody>
      </p:sp>
      <p:sp>
        <p:nvSpPr>
          <p:cNvPr id="3" name="Sisu kohatäide 2"/>
          <p:cNvSpPr>
            <a:spLocks noGrp="1"/>
          </p:cNvSpPr>
          <p:nvPr>
            <p:ph idx="1"/>
          </p:nvPr>
        </p:nvSpPr>
        <p:spPr/>
        <p:txBody>
          <a:bodyPr/>
          <a:lstStyle/>
          <a:p>
            <a:r>
              <a:rPr lang="et-EE" dirty="0"/>
              <a:t>mille tõttu saab jahindusnõukogu jätta loa kehtivuse pikendamata, on piisavate lepingute puudumine kinnisasja omanikega kinnisasjal jahipidamiseks. EJS soovitab jälgida, et kinnisasjal jahipidamiseks oleks kinnisasja omanikuga sõlmitud leping. Jahipiirkonna kasutusõiguse luba antakse tingimusel, et loa taotlejal on samas jahipiirkonnas kinnisasi või vähemalt ühe samas jahipiirkonnas kinnisasja omava maaomanikuga kirjalik kokkulepe jahindustegevuse korraldamiseks tema kinnisasjal. Riigimaa jahindusliku kasutamise leping sõlmitakse riigimaa valitseja määratud isikuga. </a:t>
            </a:r>
            <a:r>
              <a:rPr lang="et-EE" dirty="0" smtClean="0"/>
              <a:t> </a:t>
            </a:r>
            <a:endParaRPr lang="et-EE" dirty="0"/>
          </a:p>
        </p:txBody>
      </p:sp>
    </p:spTree>
    <p:extLst>
      <p:ext uri="{BB962C8B-B14F-4D97-AF65-F5344CB8AC3E}">
        <p14:creationId xmlns:p14="http://schemas.microsoft.com/office/powerpoint/2010/main" val="2660378734"/>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959</Words>
  <Application>Microsoft Office PowerPoint</Application>
  <PresentationFormat>Laiekraan</PresentationFormat>
  <Paragraphs>64</Paragraphs>
  <Slides>15</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15</vt:i4>
      </vt:variant>
    </vt:vector>
  </HeadingPairs>
  <TitlesOfParts>
    <vt:vector size="20" baseType="lpstr">
      <vt:lpstr>Arial</vt:lpstr>
      <vt:lpstr>Calibri</vt:lpstr>
      <vt:lpstr>Calibri Light</vt:lpstr>
      <vt:lpstr>Wingdings</vt:lpstr>
      <vt:lpstr>Office'i kujundus</vt:lpstr>
      <vt:lpstr>Jahipiirkonna kasutusõiguse loa pikendamine</vt:lpstr>
      <vt:lpstr>Jahipiirkonna kasutusõiguse loa (KÕL) kehtivuse pikendamine </vt:lpstr>
      <vt:lpstr>kolm vormilist eeldust senisele kasutajale </vt:lpstr>
      <vt:lpstr>kolm sisulist alaeeldust senisele kasutajale</vt:lpstr>
      <vt:lpstr>Jahindusnõukogu otsus = haldusotsus</vt:lpstr>
      <vt:lpstr>Kasutusõiguse loa pikendamise etapid </vt:lpstr>
      <vt:lpstr>1. Jahiseaduse § 18 lg 2 järgi jahipiirkonna kasutusõiguse loa kehtivust ei pikendata, kui: </vt:lpstr>
      <vt:lpstr>2. Jahiseaduse § 18 lg 2 järgi jahipiirkonna kasutusõiguse loa kehtivust ei pikendata, kui: </vt:lpstr>
      <vt:lpstr>Üks võimalik alus JN-s anda mittenõusolek- lepingute puudumine</vt:lpstr>
      <vt:lpstr>Teiseks aluseks mitte anda nõusolek jahindusnõukogus on kasutusloa nõuete rikkumine. </vt:lpstr>
      <vt:lpstr>Kolmandaks aluseks jahindusnõukogus mitte anda nõusolek</vt:lpstr>
      <vt:lpstr>3. Jahiseaduse § 18 lg 2 järgi jahipiirkonna kasutusõiguse loa kehtivust ei pikendata, kui: </vt:lpstr>
      <vt:lpstr>Keskkonnaametipoolsed KÕL pikendamise keeldumise alused</vt:lpstr>
      <vt:lpstr>Kokkuvõtvalt meelespea, et loa kehtivuse pikendamine õnnestuks: </vt:lpstr>
      <vt:lpstr>Tänan Tähelepanu eest!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Jahipiirkonna kasutusõiguse loa pikendamine</dc:title>
  <dc:creator>tonis</dc:creator>
  <cp:lastModifiedBy>tonis</cp:lastModifiedBy>
  <cp:revision>9</cp:revision>
  <dcterms:created xsi:type="dcterms:W3CDTF">2021-03-07T20:08:41Z</dcterms:created>
  <dcterms:modified xsi:type="dcterms:W3CDTF">2021-04-29T05:48:31Z</dcterms:modified>
</cp:coreProperties>
</file>