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notesMasterIdLst>
    <p:notesMasterId r:id="rId25"/>
  </p:notesMasterIdLst>
  <p:sldIdLst>
    <p:sldId id="256" r:id="rId2"/>
    <p:sldId id="293" r:id="rId3"/>
    <p:sldId id="275" r:id="rId4"/>
    <p:sldId id="258" r:id="rId5"/>
    <p:sldId id="280" r:id="rId6"/>
    <p:sldId id="260" r:id="rId7"/>
    <p:sldId id="291" r:id="rId8"/>
    <p:sldId id="294" r:id="rId9"/>
    <p:sldId id="264" r:id="rId10"/>
    <p:sldId id="289" r:id="rId11"/>
    <p:sldId id="281" r:id="rId12"/>
    <p:sldId id="287" r:id="rId13"/>
    <p:sldId id="290" r:id="rId14"/>
    <p:sldId id="284" r:id="rId15"/>
    <p:sldId id="285" r:id="rId16"/>
    <p:sldId id="261" r:id="rId17"/>
    <p:sldId id="282" r:id="rId18"/>
    <p:sldId id="266" r:id="rId19"/>
    <p:sldId id="271" r:id="rId20"/>
    <p:sldId id="292" r:id="rId21"/>
    <p:sldId id="274" r:id="rId22"/>
    <p:sldId id="276"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5631" autoAdjust="0"/>
  </p:normalViewPr>
  <p:slideViewPr>
    <p:cSldViewPr snapToGrid="0">
      <p:cViewPr varScale="1">
        <p:scale>
          <a:sx n="49" d="100"/>
          <a:sy n="49" d="100"/>
        </p:scale>
        <p:origin x="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D1067-EFA3-4B97-AC55-DA8D4BD98360}" type="datetimeFigureOut">
              <a:rPr lang="et-EE" smtClean="0"/>
              <a:t>22.04.2019</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5A22-9621-44E8-A2ED-D49BAD52F70E}" type="slidenum">
              <a:rPr lang="et-EE" smtClean="0"/>
              <a:t>‹#›</a:t>
            </a:fld>
            <a:endParaRPr lang="et-EE"/>
          </a:p>
        </p:txBody>
      </p:sp>
    </p:spTree>
    <p:extLst>
      <p:ext uri="{BB962C8B-B14F-4D97-AF65-F5344CB8AC3E}">
        <p14:creationId xmlns:p14="http://schemas.microsoft.com/office/powerpoint/2010/main" val="214174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3D4C5A22-9621-44E8-A2ED-D49BAD52F70E}" type="slidenum">
              <a:rPr lang="et-EE" smtClean="0"/>
              <a:t>1</a:t>
            </a:fld>
            <a:endParaRPr lang="et-EE"/>
          </a:p>
        </p:txBody>
      </p:sp>
    </p:spTree>
    <p:extLst>
      <p:ext uri="{BB962C8B-B14F-4D97-AF65-F5344CB8AC3E}">
        <p14:creationId xmlns:p14="http://schemas.microsoft.com/office/powerpoint/2010/main" val="341995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3D4C5A22-9621-44E8-A2ED-D49BAD52F70E}" type="slidenum">
              <a:rPr lang="et-EE" smtClean="0"/>
              <a:t>15</a:t>
            </a:fld>
            <a:endParaRPr lang="et-EE"/>
          </a:p>
        </p:txBody>
      </p:sp>
    </p:spTree>
    <p:extLst>
      <p:ext uri="{BB962C8B-B14F-4D97-AF65-F5344CB8AC3E}">
        <p14:creationId xmlns:p14="http://schemas.microsoft.com/office/powerpoint/2010/main" val="283815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t-EE" smtClean="0"/>
              <a:t>Muutke pealkirja laadi</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smtClean="0"/>
              <a:t>Klõpsake laadi muutmiseks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8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97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37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37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t-EE" smtClean="0"/>
              <a:t>Muutke pealkirja laadi</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02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63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1097280" y="2582334"/>
            <a:ext cx="4937760" cy="3378200"/>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6217920" y="2582334"/>
            <a:ext cx="4937760" cy="3378200"/>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96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7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11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t-EE" smtClean="0"/>
              <a:t>Muutke pealkirja laadi</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4/22/2019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t-EE" smtClean="0"/>
              <a:t>Muutke pealkirja laadi</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27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t-EE" smtClean="0"/>
              <a:t>Muutke pealkirja laadi</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63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ejs.e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ion.e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argus.Puust@ejs.e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smtClean="0"/>
              <a:t>Ülevaade juhatuse tööst 2018</a:t>
            </a:r>
            <a:endParaRPr lang="et-EE" dirty="0"/>
          </a:p>
        </p:txBody>
      </p:sp>
      <p:sp>
        <p:nvSpPr>
          <p:cNvPr id="3" name="Alapealkiri 2"/>
          <p:cNvSpPr>
            <a:spLocks noGrp="1"/>
          </p:cNvSpPr>
          <p:nvPr>
            <p:ph type="subTitle" idx="1"/>
          </p:nvPr>
        </p:nvSpPr>
        <p:spPr>
          <a:xfrm>
            <a:off x="1069848" y="4931228"/>
            <a:ext cx="7891272" cy="1164771"/>
          </a:xfrm>
        </p:spPr>
        <p:txBody>
          <a:bodyPr/>
          <a:lstStyle/>
          <a:p>
            <a:r>
              <a:rPr lang="et-EE" dirty="0" smtClean="0"/>
              <a:t>Margus Puust</a:t>
            </a:r>
          </a:p>
          <a:p>
            <a:r>
              <a:rPr lang="et-EE" dirty="0" smtClean="0"/>
              <a:t>EJS President</a:t>
            </a:r>
            <a:endParaRPr lang="et-EE" dirty="0"/>
          </a:p>
        </p:txBody>
      </p:sp>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39" y="319664"/>
            <a:ext cx="2253837" cy="1472560"/>
          </a:xfrm>
          <a:prstGeom prst="rect">
            <a:avLst/>
          </a:prstGeom>
        </p:spPr>
      </p:pic>
      <p:pic>
        <p:nvPicPr>
          <p:cNvPr id="4" name="Pilt 3"/>
          <p:cNvPicPr>
            <a:picLocks noChangeAspect="1"/>
          </p:cNvPicPr>
          <p:nvPr/>
        </p:nvPicPr>
        <p:blipFill>
          <a:blip r:embed="rId4"/>
          <a:stretch>
            <a:fillRect/>
          </a:stretch>
        </p:blipFill>
        <p:spPr>
          <a:xfrm>
            <a:off x="5201031" y="56449"/>
            <a:ext cx="2048256" cy="1624897"/>
          </a:xfrm>
          <a:prstGeom prst="rect">
            <a:avLst/>
          </a:prstGeom>
        </p:spPr>
      </p:pic>
      <p:pic>
        <p:nvPicPr>
          <p:cNvPr id="7" name="Pilt 6"/>
          <p:cNvPicPr>
            <a:picLocks noChangeAspect="1"/>
          </p:cNvPicPr>
          <p:nvPr/>
        </p:nvPicPr>
        <p:blipFill>
          <a:blip r:embed="rId5"/>
          <a:stretch>
            <a:fillRect/>
          </a:stretch>
        </p:blipFill>
        <p:spPr>
          <a:xfrm>
            <a:off x="7656576" y="152836"/>
            <a:ext cx="1628774" cy="1432124"/>
          </a:xfrm>
          <a:prstGeom prst="rect">
            <a:avLst/>
          </a:prstGeom>
        </p:spPr>
      </p:pic>
    </p:spTree>
    <p:extLst>
      <p:ext uri="{BB962C8B-B14F-4D97-AF65-F5344CB8AC3E}">
        <p14:creationId xmlns:p14="http://schemas.microsoft.com/office/powerpoint/2010/main" val="76617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EJS koduleht </a:t>
            </a:r>
            <a:r>
              <a:rPr lang="et-EE" dirty="0" smtClean="0">
                <a:hlinkClick r:id="rId2"/>
              </a:rPr>
              <a:t>www.ejs.ee</a:t>
            </a:r>
            <a:r>
              <a:rPr lang="et-EE" dirty="0" smtClean="0"/>
              <a:t> </a:t>
            </a:r>
            <a:endParaRPr lang="et-EE" dirty="0"/>
          </a:p>
        </p:txBody>
      </p:sp>
      <p:sp>
        <p:nvSpPr>
          <p:cNvPr id="3" name="Sisu kohatäide 2"/>
          <p:cNvSpPr>
            <a:spLocks noGrp="1"/>
          </p:cNvSpPr>
          <p:nvPr>
            <p:ph idx="1"/>
          </p:nvPr>
        </p:nvSpPr>
        <p:spPr/>
        <p:txBody>
          <a:bodyPr/>
          <a:lstStyle/>
          <a:p>
            <a:r>
              <a:rPr lang="et-EE" dirty="0"/>
              <a:t>EJS kodulehekülg </a:t>
            </a:r>
            <a:r>
              <a:rPr lang="et-EE" u="sng" dirty="0">
                <a:hlinkClick r:id="rId2"/>
              </a:rPr>
              <a:t>www.ejs.ee</a:t>
            </a:r>
            <a:r>
              <a:rPr lang="et-EE" dirty="0"/>
              <a:t> on pidevas arengus ja hõlmab kogu Eesti jahindusalast operatiivset teavet, sh infot koolitustest ja sündmustest. Toimus kodulehe edasine arendamine</a:t>
            </a:r>
            <a:r>
              <a:rPr lang="et-EE" dirty="0" smtClean="0"/>
              <a:t>.</a:t>
            </a:r>
            <a:r>
              <a:rPr lang="et-EE" dirty="0"/>
              <a:t> </a:t>
            </a:r>
          </a:p>
          <a:p>
            <a:r>
              <a:rPr lang="et-EE" dirty="0" smtClean="0"/>
              <a:t>2018. </a:t>
            </a:r>
            <a:r>
              <a:rPr lang="et-EE" dirty="0"/>
              <a:t>aastal postitati </a:t>
            </a:r>
            <a:r>
              <a:rPr lang="et-EE" dirty="0" smtClean="0"/>
              <a:t>kokku 949 uudist.</a:t>
            </a:r>
          </a:p>
          <a:p>
            <a:r>
              <a:rPr lang="et-EE" dirty="0" smtClean="0"/>
              <a:t>Enim </a:t>
            </a:r>
            <a:r>
              <a:rPr lang="et-EE" dirty="0"/>
              <a:t>loetud lood olid: „</a:t>
            </a:r>
            <a:r>
              <a:rPr lang="et-EE" b="1" dirty="0"/>
              <a:t>Jahimehed otsivad Eesti rahvuslooma</a:t>
            </a:r>
            <a:r>
              <a:rPr lang="et-EE" dirty="0"/>
              <a:t>“ ‒ 41 256 vaatamist, „Jahimehed paluvad abi salaküttide leidmisel“ ‒ 37 223 vaatamist, „Põdralihast leiti silmatorkav parasiit“ ‒ 21 461 vaatamist). Kõige enam aga vaadati kodulehel uudiseid taas kokkutuleku ajal, 8. juulil </a:t>
            </a:r>
            <a:r>
              <a:rPr lang="et-EE" dirty="0" smtClean="0"/>
              <a:t>nt oli </a:t>
            </a:r>
            <a:r>
              <a:rPr lang="et-EE" dirty="0"/>
              <a:t>10 863 lehevaatamist.</a:t>
            </a:r>
            <a:endParaRPr lang="et-EE" dirty="0" smtClean="0"/>
          </a:p>
          <a:p>
            <a:r>
              <a:rPr lang="et-EE" dirty="0"/>
              <a:t>Uusi külastusi oli ligi 78% </a:t>
            </a:r>
            <a:r>
              <a:rPr lang="et-EE" dirty="0" smtClean="0"/>
              <a:t>(kahel eelmisel aastal 22%) ning </a:t>
            </a:r>
            <a:r>
              <a:rPr lang="et-EE" dirty="0"/>
              <a:t>keskmine külastuse aeg oli 2 minutit</a:t>
            </a:r>
            <a:r>
              <a:rPr lang="et-EE" dirty="0" smtClean="0"/>
              <a:t>.</a:t>
            </a:r>
          </a:p>
        </p:txBody>
      </p:sp>
    </p:spTree>
    <p:extLst>
      <p:ext uri="{BB962C8B-B14F-4D97-AF65-F5344CB8AC3E}">
        <p14:creationId xmlns:p14="http://schemas.microsoft.com/office/powerpoint/2010/main" val="119970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Facebook</a:t>
            </a:r>
          </a:p>
        </p:txBody>
      </p:sp>
      <p:sp>
        <p:nvSpPr>
          <p:cNvPr id="3" name="Sisu kohatäide 2"/>
          <p:cNvSpPr>
            <a:spLocks noGrp="1"/>
          </p:cNvSpPr>
          <p:nvPr>
            <p:ph idx="1"/>
          </p:nvPr>
        </p:nvSpPr>
        <p:spPr/>
        <p:txBody>
          <a:bodyPr>
            <a:normAutofit/>
          </a:bodyPr>
          <a:lstStyle/>
          <a:p>
            <a:r>
              <a:rPr lang="et-EE" dirty="0" smtClean="0"/>
              <a:t>2018. </a:t>
            </a:r>
            <a:r>
              <a:rPr lang="et-EE" dirty="0"/>
              <a:t>aastal pöörasime rohkem tähelepanu sotsiaalmeediale, täpsemalt Facebookile. </a:t>
            </a:r>
            <a:endParaRPr lang="et-EE" dirty="0" smtClean="0"/>
          </a:p>
          <a:p>
            <a:r>
              <a:rPr lang="et-EE" dirty="0" smtClean="0"/>
              <a:t>Facebook </a:t>
            </a:r>
            <a:r>
              <a:rPr lang="et-EE" dirty="0"/>
              <a:t>on hea kanal, kus kujundada noorte ja mitte-jahimeeste seas positiivset kuvandit jahimeestest. </a:t>
            </a:r>
            <a:endParaRPr lang="et-EE" dirty="0" smtClean="0"/>
          </a:p>
          <a:p>
            <a:r>
              <a:rPr lang="et-EE" dirty="0" err="1"/>
              <a:t>EJSi</a:t>
            </a:r>
            <a:r>
              <a:rPr lang="et-EE" dirty="0"/>
              <a:t> Facebooki kasutajate arv tõusis taaskord ning jõudis </a:t>
            </a:r>
            <a:r>
              <a:rPr lang="et-EE" b="1" dirty="0"/>
              <a:t>6 087</a:t>
            </a:r>
            <a:r>
              <a:rPr lang="et-EE" dirty="0"/>
              <a:t> jälgijani (2017. a </a:t>
            </a:r>
            <a:r>
              <a:rPr lang="et-EE" dirty="0" smtClean="0"/>
              <a:t>5 330 </a:t>
            </a:r>
            <a:r>
              <a:rPr lang="et-EE" dirty="0"/>
              <a:t>jälgijat, 2016. a 4 155 jälgijat). </a:t>
            </a:r>
            <a:endParaRPr lang="et-EE" dirty="0" smtClean="0"/>
          </a:p>
          <a:p>
            <a:r>
              <a:rPr lang="et-EE" dirty="0" err="1" smtClean="0"/>
              <a:t>EJSi</a:t>
            </a:r>
            <a:r>
              <a:rPr lang="et-EE" dirty="0" smtClean="0"/>
              <a:t> </a:t>
            </a:r>
            <a:r>
              <a:rPr lang="et-EE" dirty="0"/>
              <a:t>Facebooki tegemisi jälgivad enim 25‒34-aastased eestlased </a:t>
            </a:r>
            <a:r>
              <a:rPr lang="et-EE" dirty="0" smtClean="0"/>
              <a:t>nii mehed kui naised (33%). </a:t>
            </a:r>
          </a:p>
          <a:p>
            <a:r>
              <a:rPr lang="et-EE" dirty="0" smtClean="0"/>
              <a:t>Samuti </a:t>
            </a:r>
            <a:r>
              <a:rPr lang="et-EE" dirty="0"/>
              <a:t>on meil välismaalastest jälgijaid: 316 Soomest, 32 Lätist, 25 Leedust, 20 Austraaliast, 17 Suurbritanniast, 16 Norrast jm. Enamik jälgijaid asub Tallinnas (</a:t>
            </a:r>
            <a:r>
              <a:rPr lang="et-EE" dirty="0" smtClean="0"/>
              <a:t>2 134 </a:t>
            </a:r>
            <a:r>
              <a:rPr lang="et-EE" dirty="0"/>
              <a:t>inimest) ja Tartus (948). Kõige sagedamini külastatakse Facebooki kella 20‒21 vahel ning nädalavahetusel (laupäeviti ja pühapäeviti võrdselt). </a:t>
            </a:r>
          </a:p>
          <a:p>
            <a:endParaRPr lang="et-EE" dirty="0" smtClean="0"/>
          </a:p>
        </p:txBody>
      </p:sp>
    </p:spTree>
    <p:extLst>
      <p:ext uri="{BB962C8B-B14F-4D97-AF65-F5344CB8AC3E}">
        <p14:creationId xmlns:p14="http://schemas.microsoft.com/office/powerpoint/2010/main" val="376834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Facebook&amp; </a:t>
            </a:r>
            <a:r>
              <a:rPr lang="et-EE" dirty="0" err="1" smtClean="0"/>
              <a:t>instagramm</a:t>
            </a:r>
            <a:r>
              <a:rPr lang="et-EE" dirty="0" smtClean="0"/>
              <a:t> </a:t>
            </a:r>
            <a:endParaRPr lang="et-EE" dirty="0"/>
          </a:p>
        </p:txBody>
      </p:sp>
      <p:sp>
        <p:nvSpPr>
          <p:cNvPr id="3" name="Sisu kohatäide 2"/>
          <p:cNvSpPr>
            <a:spLocks noGrp="1"/>
          </p:cNvSpPr>
          <p:nvPr>
            <p:ph idx="1"/>
          </p:nvPr>
        </p:nvSpPr>
        <p:spPr/>
        <p:txBody>
          <a:bodyPr>
            <a:normAutofit/>
          </a:bodyPr>
          <a:lstStyle/>
          <a:p>
            <a:r>
              <a:rPr lang="et-EE" dirty="0"/>
              <a:t>Kõige enam külastusi toimus 10. märtsil, mil meie Facebooki lehe postitus(</a:t>
            </a:r>
            <a:r>
              <a:rPr lang="et-EE" dirty="0" err="1"/>
              <a:t>ed</a:t>
            </a:r>
            <a:r>
              <a:rPr lang="et-EE" dirty="0"/>
              <a:t>) jõudis(</a:t>
            </a:r>
            <a:r>
              <a:rPr lang="et-EE" dirty="0" err="1"/>
              <a:t>sid</a:t>
            </a:r>
            <a:r>
              <a:rPr lang="et-EE" dirty="0"/>
              <a:t>) </a:t>
            </a:r>
            <a:r>
              <a:rPr lang="et-EE" b="1" dirty="0"/>
              <a:t>16 579</a:t>
            </a:r>
            <a:r>
              <a:rPr lang="et-EE" dirty="0"/>
              <a:t> inimeseni. </a:t>
            </a:r>
            <a:endParaRPr lang="et-EE" dirty="0" smtClean="0"/>
          </a:p>
          <a:p>
            <a:r>
              <a:rPr lang="et-EE" dirty="0" smtClean="0"/>
              <a:t>Kõige </a:t>
            </a:r>
            <a:r>
              <a:rPr lang="et-EE" dirty="0"/>
              <a:t>rohkem vaatamisi (</a:t>
            </a:r>
            <a:r>
              <a:rPr lang="et-EE" b="1" dirty="0"/>
              <a:t>28 450</a:t>
            </a:r>
            <a:r>
              <a:rPr lang="et-EE" dirty="0"/>
              <a:t> vaatamist) kogus Lääne-Virumaal aset leidnud põdra salaküttimise uudis, kus jahimehed palusid abi väärteo toimepanija tuvastamisel. </a:t>
            </a:r>
            <a:endParaRPr lang="et-EE" dirty="0" smtClean="0"/>
          </a:p>
          <a:p>
            <a:r>
              <a:rPr lang="et-EE" dirty="0" smtClean="0"/>
              <a:t>Rohkelt </a:t>
            </a:r>
            <a:r>
              <a:rPr lang="et-EE" dirty="0"/>
              <a:t>vaatamisi kodus ka rahvuslooma valimise üleskutse (</a:t>
            </a:r>
            <a:r>
              <a:rPr lang="et-EE" b="1" dirty="0"/>
              <a:t>24 240</a:t>
            </a:r>
            <a:r>
              <a:rPr lang="et-EE" dirty="0"/>
              <a:t> vaatamist), ulukite pildid rajakaameratest jm, ebatavalised metsloomadega seotud juhtumid jt jahiuudised</a:t>
            </a:r>
            <a:r>
              <a:rPr lang="et-EE" dirty="0" smtClean="0"/>
              <a:t>.</a:t>
            </a:r>
          </a:p>
          <a:p>
            <a:r>
              <a:rPr lang="et-EE" dirty="0"/>
              <a:t>EJS kasutab ka teist aastat </a:t>
            </a:r>
            <a:r>
              <a:rPr lang="et-EE" dirty="0" err="1"/>
              <a:t>Instagrammi</a:t>
            </a:r>
            <a:r>
              <a:rPr lang="et-EE" dirty="0"/>
              <a:t>, kus kajastame rajakaamera fotosid, jm aktuaalset pildis. Aasta lõpuks jälgis </a:t>
            </a:r>
            <a:r>
              <a:rPr lang="et-EE" dirty="0" err="1"/>
              <a:t>EJSi</a:t>
            </a:r>
            <a:r>
              <a:rPr lang="et-EE" dirty="0"/>
              <a:t> </a:t>
            </a:r>
            <a:r>
              <a:rPr lang="et-EE" dirty="0" err="1"/>
              <a:t>Instagrami</a:t>
            </a:r>
            <a:r>
              <a:rPr lang="et-EE" dirty="0"/>
              <a:t> kontot pea 700 inimest. </a:t>
            </a:r>
          </a:p>
          <a:p>
            <a:endParaRPr lang="et-EE" dirty="0"/>
          </a:p>
          <a:p>
            <a:endParaRPr lang="et-EE" dirty="0"/>
          </a:p>
        </p:txBody>
      </p:sp>
    </p:spTree>
    <p:extLst>
      <p:ext uri="{BB962C8B-B14F-4D97-AF65-F5344CB8AC3E}">
        <p14:creationId xmlns:p14="http://schemas.microsoft.com/office/powerpoint/2010/main" val="2690756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EJS ja meedia 2018</a:t>
            </a:r>
            <a:endParaRPr lang="et-EE" dirty="0"/>
          </a:p>
        </p:txBody>
      </p:sp>
      <p:sp>
        <p:nvSpPr>
          <p:cNvPr id="3" name="Sisu kohatäide 2"/>
          <p:cNvSpPr>
            <a:spLocks noGrp="1"/>
          </p:cNvSpPr>
          <p:nvPr>
            <p:ph idx="1"/>
          </p:nvPr>
        </p:nvSpPr>
        <p:spPr>
          <a:xfrm>
            <a:off x="1069848" y="1597152"/>
            <a:ext cx="10058400" cy="5169408"/>
          </a:xfrm>
        </p:spPr>
        <p:txBody>
          <a:bodyPr>
            <a:normAutofit fontScale="25000" lnSpcReduction="20000"/>
          </a:bodyPr>
          <a:lstStyle/>
          <a:p>
            <a:endParaRPr lang="et-EE" sz="4300" dirty="0" smtClean="0"/>
          </a:p>
          <a:p>
            <a:r>
              <a:rPr lang="et-EE" sz="7200" dirty="0" smtClean="0"/>
              <a:t>Olime kogu aasta jooksul meedias nähtavad.</a:t>
            </a:r>
            <a:endParaRPr lang="et-EE" sz="7200" dirty="0"/>
          </a:p>
          <a:p>
            <a:r>
              <a:rPr lang="et-EE" sz="7200" dirty="0" smtClean="0"/>
              <a:t>Teist aastat järjest koostati terviklik EJS meediaplaan</a:t>
            </a:r>
          </a:p>
          <a:p>
            <a:r>
              <a:rPr lang="et-EE" sz="7200" dirty="0"/>
              <a:t>2018. aastal avaldasime regulaarselt pressiteateid, kokku 25 korral, mis teeb kuus keskmiselt kaks teadet. </a:t>
            </a:r>
            <a:endParaRPr lang="et-EE" sz="7200" dirty="0" smtClean="0"/>
          </a:p>
          <a:p>
            <a:r>
              <a:rPr lang="et-EE" sz="7200" dirty="0" smtClean="0"/>
              <a:t>jätkati koostööd meediaettevõttega, kes haldab meediaanalüüsi keskkonda </a:t>
            </a:r>
            <a:r>
              <a:rPr lang="et-EE" sz="7200" dirty="0" smtClean="0">
                <a:hlinkClick r:id="rId2"/>
              </a:rPr>
              <a:t>www.station.ee</a:t>
            </a:r>
            <a:r>
              <a:rPr lang="et-EE" sz="7200" dirty="0" smtClean="0"/>
              <a:t>  Tänu sellele jälgiti ja analüüsiti igapäevaselt meediaväljaannetes ilmuvat. Jälgijate hulka lisandus hulga uusi </a:t>
            </a:r>
            <a:r>
              <a:rPr lang="et-EE" sz="7200" dirty="0" err="1" smtClean="0"/>
              <a:t>EJSi</a:t>
            </a:r>
            <a:r>
              <a:rPr lang="et-EE" sz="7200" dirty="0" smtClean="0"/>
              <a:t> liikmeid. </a:t>
            </a:r>
          </a:p>
          <a:p>
            <a:r>
              <a:rPr lang="et-EE" sz="7200" dirty="0" err="1" smtClean="0"/>
              <a:t>EJSi</a:t>
            </a:r>
            <a:r>
              <a:rPr lang="et-EE" sz="7200" dirty="0" smtClean="0"/>
              <a:t> esindajad esinesime hulgaliselt televisioonis</a:t>
            </a:r>
            <a:r>
              <a:rPr lang="et-EE" sz="7200" dirty="0"/>
              <a:t> </a:t>
            </a:r>
            <a:r>
              <a:rPr lang="et-EE" sz="7200" dirty="0" smtClean="0"/>
              <a:t>ja raadios. </a:t>
            </a:r>
            <a:r>
              <a:rPr lang="et-EE" sz="7200" dirty="0"/>
              <a:t>Andres Lillemäe ja Tõnis Korts esinesid  telesaadetes Ringvaade, Hommikutelevisioon, Vene kanalis,  ETV 2s, Raadios Elmar, Raadio 4s</a:t>
            </a:r>
            <a:endParaRPr lang="et-EE" sz="7200" dirty="0" smtClean="0"/>
          </a:p>
          <a:p>
            <a:r>
              <a:rPr lang="et-EE" sz="7200" dirty="0"/>
              <a:t>Lisaks tegime koostöös Keskkonnaministeeriumi ja Veterinaar- ja toiduametiga Maalehes ja Maaelus sisuturundust, et jahindust ühiskonnale teadustada ja teadlikkust suurendada.</a:t>
            </a:r>
          </a:p>
          <a:p>
            <a:r>
              <a:rPr lang="et-EE" sz="7200" dirty="0"/>
              <a:t>EJS võttis 2018. aastal aktiivsemalt ette videote tegemise. Videokanalisse </a:t>
            </a:r>
            <a:r>
              <a:rPr lang="et-EE" sz="7200" dirty="0" err="1"/>
              <a:t>Youtube</a:t>
            </a:r>
            <a:r>
              <a:rPr lang="et-EE" sz="7200" dirty="0"/>
              <a:t> kogunes aasta peale 88 videot, mida kuvati automaatselt kodulehele. Videod sisaldasid intervjuusid nii kodu- kui välismaiste jahindusekspertide ja partneritega, mille teemaks seakatk, jahitrofeed, jahikultuur, jahirahu jmt. Samuti võis videotes näha aasta jooksul toimunud sündmusi ja metsaelu jäädvustusi.</a:t>
            </a:r>
          </a:p>
          <a:p>
            <a:endParaRPr lang="et-EE" dirty="0" smtClean="0"/>
          </a:p>
          <a:p>
            <a:endParaRPr lang="et-EE" dirty="0" smtClean="0"/>
          </a:p>
          <a:p>
            <a:pPr marL="0" indent="0">
              <a:buNone/>
            </a:pPr>
            <a:r>
              <a:rPr lang="et-EE" dirty="0" smtClean="0"/>
              <a:t>  </a:t>
            </a:r>
            <a:endParaRPr lang="et-EE" dirty="0"/>
          </a:p>
        </p:txBody>
      </p:sp>
    </p:spTree>
    <p:extLst>
      <p:ext uri="{BB962C8B-B14F-4D97-AF65-F5344CB8AC3E}">
        <p14:creationId xmlns:p14="http://schemas.microsoft.com/office/powerpoint/2010/main" val="181156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haldusleping</a:t>
            </a:r>
            <a:endParaRPr lang="et-EE" dirty="0"/>
          </a:p>
        </p:txBody>
      </p:sp>
      <p:sp>
        <p:nvSpPr>
          <p:cNvPr id="3" name="Sisu kohatäide 2"/>
          <p:cNvSpPr>
            <a:spLocks noGrp="1"/>
          </p:cNvSpPr>
          <p:nvPr>
            <p:ph idx="1"/>
          </p:nvPr>
        </p:nvSpPr>
        <p:spPr/>
        <p:txBody>
          <a:bodyPr/>
          <a:lstStyle/>
          <a:p>
            <a:r>
              <a:rPr lang="et-EE" dirty="0"/>
              <a:t>EJS on kõiki riigi jahimehi ja välisriikide jahimehi teenindav organisatsioon. </a:t>
            </a:r>
            <a:endParaRPr lang="et-EE" dirty="0" smtClean="0"/>
          </a:p>
          <a:p>
            <a:r>
              <a:rPr lang="et-EE" dirty="0"/>
              <a:t>Osutatavate teenuste nimekiri ning õigused ja kohustused on antud  22.07.2013.a. (nr. 4-1.1/13/151) sõlmitud EJS ja Keskkonnaministeeriumi vahelise halduslepinguga. </a:t>
            </a:r>
            <a:endParaRPr lang="et-EE" dirty="0" smtClean="0"/>
          </a:p>
          <a:p>
            <a:r>
              <a:rPr lang="et-EE" dirty="0"/>
              <a:t>Avalikud teenused on kättesaadavad kõikidele jahimeestele koostöölepinguga seotud organisatsioonide kaudu. </a:t>
            </a:r>
            <a:endParaRPr lang="et-EE" dirty="0" smtClean="0"/>
          </a:p>
          <a:p>
            <a:r>
              <a:rPr lang="et-EE" dirty="0"/>
              <a:t>Halduslepinguga on </a:t>
            </a:r>
            <a:r>
              <a:rPr lang="et-EE" dirty="0" err="1"/>
              <a:t>EJS-il</a:t>
            </a:r>
            <a:r>
              <a:rPr lang="et-EE" dirty="0"/>
              <a:t> õigus välja anda ning pikendada jahitunnistusi, välisriigi kodaniku jahitunnistusi, laskekatse tunnistusi, samuti tunnistada neid kehtetuks ja pidada nende üle arvestust. Samuti korraldab EJS jahindusalaseid koolitusi, jahiteooriaeksameid ja laskekatseid.</a:t>
            </a:r>
          </a:p>
        </p:txBody>
      </p:sp>
    </p:spTree>
    <p:extLst>
      <p:ext uri="{BB962C8B-B14F-4D97-AF65-F5344CB8AC3E}">
        <p14:creationId xmlns:p14="http://schemas.microsoft.com/office/powerpoint/2010/main" val="270553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haldusleping</a:t>
            </a:r>
          </a:p>
        </p:txBody>
      </p:sp>
      <p:sp>
        <p:nvSpPr>
          <p:cNvPr id="3" name="Sisu kohatäide 2"/>
          <p:cNvSpPr>
            <a:spLocks noGrp="1"/>
          </p:cNvSpPr>
          <p:nvPr>
            <p:ph idx="1"/>
          </p:nvPr>
        </p:nvSpPr>
        <p:spPr/>
        <p:txBody>
          <a:bodyPr>
            <a:normAutofit lnSpcReduction="10000"/>
          </a:bodyPr>
          <a:lstStyle/>
          <a:p>
            <a:r>
              <a:rPr lang="et-EE" dirty="0"/>
              <a:t>Ajavahemikul 01.01. - </a:t>
            </a:r>
            <a:r>
              <a:rPr lang="et-EE" dirty="0" smtClean="0"/>
              <a:t>31.12.2018. </a:t>
            </a:r>
            <a:r>
              <a:rPr lang="et-EE" dirty="0"/>
              <a:t>a. oli välja antud jahitunnistuste arv </a:t>
            </a:r>
            <a:r>
              <a:rPr lang="et-EE" dirty="0" smtClean="0"/>
              <a:t>311   (2017- 288)</a:t>
            </a:r>
          </a:p>
          <a:p>
            <a:r>
              <a:rPr lang="et-EE" dirty="0" smtClean="0"/>
              <a:t> </a:t>
            </a:r>
            <a:r>
              <a:rPr lang="et-EE" dirty="0"/>
              <a:t>välisriigi kodanikele välja antud jahitunnistuste arv </a:t>
            </a:r>
            <a:r>
              <a:rPr lang="et-EE" dirty="0" smtClean="0"/>
              <a:t>3102 (2017- 3 670)</a:t>
            </a:r>
          </a:p>
          <a:p>
            <a:r>
              <a:rPr lang="et-EE" dirty="0" smtClean="0"/>
              <a:t> </a:t>
            </a:r>
            <a:r>
              <a:rPr lang="et-EE" dirty="0"/>
              <a:t>vahetatud paber jahitunnistuste arv </a:t>
            </a:r>
            <a:r>
              <a:rPr lang="et-EE" dirty="0" smtClean="0"/>
              <a:t>13</a:t>
            </a:r>
          </a:p>
          <a:p>
            <a:r>
              <a:rPr lang="et-EE" dirty="0" smtClean="0"/>
              <a:t> </a:t>
            </a:r>
            <a:r>
              <a:rPr lang="et-EE" dirty="0"/>
              <a:t>vahetatud plastik jahitunnistuste arv </a:t>
            </a:r>
            <a:r>
              <a:rPr lang="et-EE" dirty="0" smtClean="0"/>
              <a:t>507</a:t>
            </a:r>
          </a:p>
          <a:p>
            <a:r>
              <a:rPr lang="et-EE" dirty="0" smtClean="0"/>
              <a:t> </a:t>
            </a:r>
            <a:r>
              <a:rPr lang="et-EE" dirty="0"/>
              <a:t>pikendatud jahitunnistuste arv </a:t>
            </a:r>
            <a:r>
              <a:rPr lang="et-EE" dirty="0" smtClean="0"/>
              <a:t>1 473</a:t>
            </a:r>
          </a:p>
          <a:p>
            <a:r>
              <a:rPr lang="et-EE" dirty="0" smtClean="0"/>
              <a:t> </a:t>
            </a:r>
            <a:r>
              <a:rPr lang="et-EE" dirty="0"/>
              <a:t>jahiteooriaeksami ja laskekatse sooritanud isikute arv </a:t>
            </a:r>
            <a:r>
              <a:rPr lang="et-EE" dirty="0" smtClean="0"/>
              <a:t>311</a:t>
            </a:r>
          </a:p>
          <a:p>
            <a:r>
              <a:rPr lang="et-EE" dirty="0" smtClean="0"/>
              <a:t> </a:t>
            </a:r>
            <a:r>
              <a:rPr lang="et-EE" dirty="0"/>
              <a:t>kehtivat jahitunnistust omavate jahimeeste arv 14 </a:t>
            </a:r>
            <a:r>
              <a:rPr lang="et-EE" dirty="0" smtClean="0"/>
              <a:t>504. </a:t>
            </a:r>
            <a:r>
              <a:rPr lang="et-EE" dirty="0"/>
              <a:t>Välja antud suuruluki laskekatse tunnistusi </a:t>
            </a:r>
            <a:r>
              <a:rPr lang="et-EE" dirty="0" smtClean="0"/>
              <a:t>5 838 ning </a:t>
            </a:r>
            <a:r>
              <a:rPr lang="et-EE" dirty="0"/>
              <a:t>vastuvõetud suuruluki laskekatseid </a:t>
            </a:r>
            <a:r>
              <a:rPr lang="et-EE" dirty="0" smtClean="0"/>
              <a:t>8580. </a:t>
            </a:r>
            <a:r>
              <a:rPr lang="et-EE" dirty="0"/>
              <a:t>Kehtivat suuruluki laskekatse tunnistust omavate jahimeeste arv on </a:t>
            </a:r>
            <a:r>
              <a:rPr lang="et-EE" dirty="0" smtClean="0"/>
              <a:t>9 042 </a:t>
            </a:r>
            <a:r>
              <a:rPr lang="et-EE" dirty="0"/>
              <a:t>ja kehtivat vibujahi laskekatse tunnistust omavate jahimeeste arv </a:t>
            </a:r>
            <a:r>
              <a:rPr lang="et-EE" dirty="0" smtClean="0"/>
              <a:t>35. </a:t>
            </a:r>
            <a:r>
              <a:rPr lang="et-EE" dirty="0"/>
              <a:t>Laskekatse sooritamist nõudmata antud suuruluki laskekatse tunnistuste arv 1 </a:t>
            </a:r>
            <a:r>
              <a:rPr lang="et-EE" dirty="0" smtClean="0"/>
              <a:t>434.</a:t>
            </a:r>
            <a:endParaRPr lang="et-EE" dirty="0"/>
          </a:p>
          <a:p>
            <a:endParaRPr lang="et-EE" dirty="0"/>
          </a:p>
        </p:txBody>
      </p:sp>
    </p:spTree>
    <p:extLst>
      <p:ext uri="{BB962C8B-B14F-4D97-AF65-F5344CB8AC3E}">
        <p14:creationId xmlns:p14="http://schemas.microsoft.com/office/powerpoint/2010/main" val="3058151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smtClean="0"/>
              <a:t>2018 oli “jahindus on looduskaitse!“ aasta. </a:t>
            </a:r>
            <a:endParaRPr lang="et-EE" dirty="0"/>
          </a:p>
        </p:txBody>
      </p:sp>
      <p:sp>
        <p:nvSpPr>
          <p:cNvPr id="3" name="Sisu kohatäide 2"/>
          <p:cNvSpPr>
            <a:spLocks noGrp="1"/>
          </p:cNvSpPr>
          <p:nvPr>
            <p:ph idx="1"/>
          </p:nvPr>
        </p:nvSpPr>
        <p:spPr/>
        <p:txBody>
          <a:bodyPr>
            <a:normAutofit fontScale="92500" lnSpcReduction="10000"/>
          </a:bodyPr>
          <a:lstStyle/>
          <a:p>
            <a:endParaRPr lang="et-EE" dirty="0" smtClean="0"/>
          </a:p>
          <a:p>
            <a:r>
              <a:rPr lang="et-EE" dirty="0"/>
              <a:t>See oli </a:t>
            </a:r>
            <a:r>
              <a:rPr lang="et-EE" dirty="0" smtClean="0"/>
              <a:t>kuues </a:t>
            </a:r>
            <a:r>
              <a:rPr lang="et-EE" dirty="0"/>
              <a:t>kord, mil teema- aasta välja kuulutati. </a:t>
            </a:r>
            <a:r>
              <a:rPr lang="et-EE" dirty="0" smtClean="0"/>
              <a:t>Aasta </a:t>
            </a:r>
            <a:r>
              <a:rPr lang="et-EE" dirty="0"/>
              <a:t>eesmärk oli selgitada kaasaegse jahinduse tegelikku olemust. </a:t>
            </a:r>
            <a:endParaRPr lang="et-EE" dirty="0" smtClean="0"/>
          </a:p>
          <a:p>
            <a:r>
              <a:rPr lang="et-EE" dirty="0" smtClean="0"/>
              <a:t>Korraldati koolitusi</a:t>
            </a:r>
            <a:r>
              <a:rPr lang="et-EE" dirty="0"/>
              <a:t>, koosolekuid, õppepäevi, </a:t>
            </a:r>
            <a:r>
              <a:rPr lang="et-EE" dirty="0" smtClean="0"/>
              <a:t>näituseid. </a:t>
            </a:r>
          </a:p>
          <a:p>
            <a:r>
              <a:rPr lang="et-EE" dirty="0"/>
              <a:t>Noorjahimehe koolitusi oli  kogu organisatsioonis  </a:t>
            </a:r>
            <a:r>
              <a:rPr lang="et-EE" dirty="0" smtClean="0"/>
              <a:t>14 . Noorjahimehe </a:t>
            </a:r>
            <a:r>
              <a:rPr lang="et-EE" dirty="0"/>
              <a:t>algkursused toimusid  Harjumaa  </a:t>
            </a:r>
            <a:r>
              <a:rPr lang="et-EE" dirty="0" smtClean="0"/>
              <a:t>4 (1 vene k), </a:t>
            </a:r>
            <a:r>
              <a:rPr lang="et-EE" dirty="0"/>
              <a:t>Ida-Viru </a:t>
            </a:r>
            <a:r>
              <a:rPr lang="et-EE" dirty="0" smtClean="0"/>
              <a:t>2 (1 vene k), </a:t>
            </a:r>
            <a:r>
              <a:rPr lang="et-EE" dirty="0"/>
              <a:t>Järvamaa 1, Läänemaa 1, Rakvere 1, Pärnu 1, </a:t>
            </a:r>
            <a:r>
              <a:rPr lang="et-EE" dirty="0" err="1"/>
              <a:t>Valtu</a:t>
            </a:r>
            <a:r>
              <a:rPr lang="et-EE" dirty="0"/>
              <a:t> 1,  Saaremaa 1, Tartu </a:t>
            </a:r>
            <a:r>
              <a:rPr lang="et-EE" dirty="0" smtClean="0"/>
              <a:t>1, </a:t>
            </a:r>
            <a:r>
              <a:rPr lang="et-EE" dirty="0"/>
              <a:t>Viljandi </a:t>
            </a:r>
            <a:r>
              <a:rPr lang="et-EE" dirty="0" smtClean="0"/>
              <a:t>1.</a:t>
            </a:r>
            <a:endParaRPr lang="et-EE" dirty="0"/>
          </a:p>
          <a:p>
            <a:r>
              <a:rPr lang="et-EE" dirty="0"/>
              <a:t>Eksamite vastuvõtmine toimus  elektroonilises infosüsteemis Metsis</a:t>
            </a:r>
            <a:r>
              <a:rPr lang="et-EE" dirty="0" smtClean="0"/>
              <a:t>. </a:t>
            </a:r>
          </a:p>
          <a:p>
            <a:r>
              <a:rPr lang="et-EE" dirty="0"/>
              <a:t>2018 aastal korraldas EJS keskus  koostöös Pärnumaa Jahimeeste Liiduga 38. Eesti jahimeeste kokkutuleku Pärnumaal. </a:t>
            </a:r>
          </a:p>
          <a:p>
            <a:r>
              <a:rPr lang="et-EE" dirty="0"/>
              <a:t> </a:t>
            </a:r>
            <a:r>
              <a:rPr lang="et-EE" dirty="0" smtClean="0"/>
              <a:t>Jahirahu </a:t>
            </a:r>
            <a:r>
              <a:rPr lang="et-EE" dirty="0"/>
              <a:t>väljakuulutamine toimus koostöös Võrumaa jahimeeste seltsiga Võru linnas. </a:t>
            </a:r>
            <a:r>
              <a:rPr lang="et-EE" dirty="0" smtClean="0"/>
              <a:t> </a:t>
            </a:r>
            <a:endParaRPr lang="et-EE" dirty="0"/>
          </a:p>
          <a:p>
            <a:endParaRPr lang="et-EE" dirty="0"/>
          </a:p>
          <a:p>
            <a:endParaRPr lang="et-EE" dirty="0"/>
          </a:p>
          <a:p>
            <a:endParaRPr lang="et-EE" dirty="0"/>
          </a:p>
        </p:txBody>
      </p:sp>
    </p:spTree>
    <p:extLst>
      <p:ext uri="{BB962C8B-B14F-4D97-AF65-F5344CB8AC3E}">
        <p14:creationId xmlns:p14="http://schemas.microsoft.com/office/powerpoint/2010/main" val="44919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koolitused</a:t>
            </a:r>
            <a:endParaRPr lang="et-EE" dirty="0"/>
          </a:p>
        </p:txBody>
      </p:sp>
      <p:sp>
        <p:nvSpPr>
          <p:cNvPr id="3" name="Sisu kohatäide 2"/>
          <p:cNvSpPr>
            <a:spLocks noGrp="1"/>
          </p:cNvSpPr>
          <p:nvPr>
            <p:ph idx="1"/>
          </p:nvPr>
        </p:nvSpPr>
        <p:spPr/>
        <p:txBody>
          <a:bodyPr>
            <a:normAutofit fontScale="92500" lnSpcReduction="10000"/>
          </a:bodyPr>
          <a:lstStyle/>
          <a:p>
            <a:r>
              <a:rPr lang="et-EE" dirty="0" err="1"/>
              <a:t>Jahinduslikke</a:t>
            </a:r>
            <a:r>
              <a:rPr lang="et-EE" dirty="0"/>
              <a:t> koolitusi korraldati paljudes maakondades  ja väga erinevatele teemadel ning enamasti koostöös või kohalike jahimeeste eestvedamisel</a:t>
            </a:r>
            <a:r>
              <a:rPr lang="et-EE" dirty="0" smtClean="0"/>
              <a:t>.</a:t>
            </a:r>
          </a:p>
          <a:p>
            <a:r>
              <a:rPr lang="et-EE" dirty="0" smtClean="0"/>
              <a:t> korraldati </a:t>
            </a:r>
            <a:r>
              <a:rPr lang="et-EE" dirty="0"/>
              <a:t>viis   valiklaskmise koolitust Hargla 30.05., Räpina 6.06., Põlgaste 16.06., Rakvere 29.06., Rulli 18.08. </a:t>
            </a:r>
            <a:endParaRPr lang="et-EE" dirty="0" smtClean="0"/>
          </a:p>
          <a:p>
            <a:r>
              <a:rPr lang="et-EE" dirty="0" smtClean="0"/>
              <a:t>Sellist </a:t>
            </a:r>
            <a:r>
              <a:rPr lang="et-EE" dirty="0"/>
              <a:t>trendi, mis lähtub tegelikust huvist ja praktilisest vajadusest pakutava koolituse vastu loodame ka edaspidi jätkata.</a:t>
            </a:r>
          </a:p>
          <a:p>
            <a:r>
              <a:rPr lang="et-EE" dirty="0"/>
              <a:t>EJS majas korraldati 7 ja Saaremaal 1 linnujahi koolitust linnujahi instruktoritele. Lisaks viidi läbi EJS majas kolm koolitust  välismaa jahimeestele  (kaks Soome ja üks inglise keelne</a:t>
            </a:r>
            <a:r>
              <a:rPr lang="et-EE" dirty="0" smtClean="0"/>
              <a:t>).</a:t>
            </a:r>
          </a:p>
          <a:p>
            <a:r>
              <a:rPr lang="et-EE" dirty="0"/>
              <a:t>Septembris toimusid EJS </a:t>
            </a:r>
            <a:r>
              <a:rPr lang="et-EE" dirty="0" err="1"/>
              <a:t>naistöötajate</a:t>
            </a:r>
            <a:r>
              <a:rPr lang="et-EE" dirty="0"/>
              <a:t> koolitus- ja motivatsioonipäevad Pranglil. </a:t>
            </a:r>
            <a:endParaRPr lang="et-EE" dirty="0" smtClean="0"/>
          </a:p>
          <a:p>
            <a:r>
              <a:rPr lang="et-EE" dirty="0" smtClean="0"/>
              <a:t>Kolmapäeviti </a:t>
            </a:r>
            <a:r>
              <a:rPr lang="et-EE" dirty="0"/>
              <a:t>jätkub jahipasuna puhumise koolitus. Harjutamas käib aasta lõpu seisuga 5 huvilist. Meie koolitusel õppivad jahisarve mängijad on iga </a:t>
            </a:r>
            <a:r>
              <a:rPr lang="et-EE" dirty="0" err="1"/>
              <a:t>EJSi</a:t>
            </a:r>
            <a:r>
              <a:rPr lang="et-EE" dirty="0"/>
              <a:t> suurema sündmuse avajad, lisades pidulikkust, hoides ning propageerides jahitraditsioone.</a:t>
            </a:r>
          </a:p>
          <a:p>
            <a:pPr marL="0" indent="0">
              <a:buNone/>
            </a:pPr>
            <a:endParaRPr lang="et-EE" dirty="0"/>
          </a:p>
        </p:txBody>
      </p:sp>
    </p:spTree>
    <p:extLst>
      <p:ext uri="{BB962C8B-B14F-4D97-AF65-F5344CB8AC3E}">
        <p14:creationId xmlns:p14="http://schemas.microsoft.com/office/powerpoint/2010/main" val="236066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Jahindusalane </a:t>
            </a:r>
            <a:r>
              <a:rPr lang="et-EE" dirty="0" smtClean="0"/>
              <a:t>kirjandus 2018.</a:t>
            </a:r>
            <a:endParaRPr lang="et-EE" dirty="0"/>
          </a:p>
        </p:txBody>
      </p:sp>
      <p:sp>
        <p:nvSpPr>
          <p:cNvPr id="3" name="Sisu kohatäide 2"/>
          <p:cNvSpPr>
            <a:spLocks noGrp="1"/>
          </p:cNvSpPr>
          <p:nvPr>
            <p:ph idx="1"/>
          </p:nvPr>
        </p:nvSpPr>
        <p:spPr/>
        <p:txBody>
          <a:bodyPr/>
          <a:lstStyle/>
          <a:p>
            <a:r>
              <a:rPr lang="et-EE" dirty="0" smtClean="0"/>
              <a:t>2018. </a:t>
            </a:r>
            <a:r>
              <a:rPr lang="et-EE" dirty="0"/>
              <a:t>aastal andsime välja </a:t>
            </a:r>
            <a:r>
              <a:rPr lang="et-EE" dirty="0" smtClean="0"/>
              <a:t>IV </a:t>
            </a:r>
            <a:r>
              <a:rPr lang="et-EE" dirty="0"/>
              <a:t>EJS </a:t>
            </a:r>
            <a:r>
              <a:rPr lang="et-EE" dirty="0" smtClean="0"/>
              <a:t>aastaraamatu.</a:t>
            </a:r>
          </a:p>
          <a:p>
            <a:r>
              <a:rPr lang="et-EE" dirty="0" smtClean="0"/>
              <a:t>Traditsioonilise </a:t>
            </a:r>
            <a:r>
              <a:rPr lang="et-EE" dirty="0"/>
              <a:t>Eesti jahimeeste </a:t>
            </a:r>
            <a:r>
              <a:rPr lang="et-EE" dirty="0" smtClean="0"/>
              <a:t>kalendri</a:t>
            </a:r>
            <a:r>
              <a:rPr lang="en-GB" dirty="0"/>
              <a:t> </a:t>
            </a:r>
            <a:r>
              <a:rPr lang="en-GB" dirty="0" err="1" smtClean="0"/>
              <a:t>ning</a:t>
            </a:r>
            <a:r>
              <a:rPr lang="en-GB" dirty="0" smtClean="0"/>
              <a:t> </a:t>
            </a:r>
            <a:r>
              <a:rPr lang="en-GB" dirty="0" err="1" smtClean="0"/>
              <a:t>jahindust</a:t>
            </a:r>
            <a:r>
              <a:rPr lang="en-GB" dirty="0" smtClean="0"/>
              <a:t> </a:t>
            </a:r>
            <a:r>
              <a:rPr lang="en-GB" dirty="0" err="1" smtClean="0"/>
              <a:t>tutvustava</a:t>
            </a:r>
            <a:r>
              <a:rPr lang="en-GB" dirty="0" smtClean="0"/>
              <a:t> </a:t>
            </a:r>
            <a:r>
              <a:rPr lang="en-GB" dirty="0" err="1" smtClean="0"/>
              <a:t>infovoldiku</a:t>
            </a:r>
            <a:r>
              <a:rPr lang="en-GB" dirty="0" smtClean="0"/>
              <a:t> (</a:t>
            </a:r>
            <a:r>
              <a:rPr lang="en-GB" dirty="0" err="1" smtClean="0"/>
              <a:t>inglise</a:t>
            </a:r>
            <a:r>
              <a:rPr lang="en-GB" dirty="0" smtClean="0"/>
              <a:t> </a:t>
            </a:r>
            <a:r>
              <a:rPr lang="en-GB" dirty="0" err="1" smtClean="0"/>
              <a:t>ja</a:t>
            </a:r>
            <a:r>
              <a:rPr lang="en-GB" dirty="0" smtClean="0"/>
              <a:t> </a:t>
            </a:r>
            <a:r>
              <a:rPr lang="en-GB" dirty="0" err="1" smtClean="0"/>
              <a:t>eesti</a:t>
            </a:r>
            <a:r>
              <a:rPr lang="en-GB" dirty="0" smtClean="0"/>
              <a:t> </a:t>
            </a:r>
            <a:r>
              <a:rPr lang="en-GB" dirty="0" err="1" smtClean="0"/>
              <a:t>keeles</a:t>
            </a:r>
            <a:r>
              <a:rPr lang="en-GB" dirty="0" smtClean="0"/>
              <a:t>).</a:t>
            </a:r>
            <a:endParaRPr lang="et-EE" dirty="0" smtClean="0"/>
          </a:p>
          <a:p>
            <a:endParaRPr lang="et-EE" dirty="0"/>
          </a:p>
          <a:p>
            <a:pPr marL="0" indent="0">
              <a:buNone/>
            </a:pPr>
            <a:endParaRPr lang="et-EE" dirty="0" smtClean="0"/>
          </a:p>
        </p:txBody>
      </p:sp>
    </p:spTree>
    <p:extLst>
      <p:ext uri="{BB962C8B-B14F-4D97-AF65-F5344CB8AC3E}">
        <p14:creationId xmlns:p14="http://schemas.microsoft.com/office/powerpoint/2010/main" val="58936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848" y="484632"/>
            <a:ext cx="10058400" cy="582168"/>
          </a:xfrm>
        </p:spPr>
        <p:txBody>
          <a:bodyPr>
            <a:normAutofit fontScale="90000"/>
          </a:bodyPr>
          <a:lstStyle/>
          <a:p>
            <a:r>
              <a:rPr lang="et-EE" dirty="0" smtClean="0"/>
              <a:t>EJS ja rahvusvaheline koostöö.</a:t>
            </a:r>
            <a:endParaRPr lang="et-EE" dirty="0"/>
          </a:p>
        </p:txBody>
      </p:sp>
      <p:sp>
        <p:nvSpPr>
          <p:cNvPr id="3" name="Sisu kohatäide 2"/>
          <p:cNvSpPr>
            <a:spLocks noGrp="1"/>
          </p:cNvSpPr>
          <p:nvPr>
            <p:ph idx="1"/>
          </p:nvPr>
        </p:nvSpPr>
        <p:spPr>
          <a:xfrm>
            <a:off x="810491" y="1319645"/>
            <a:ext cx="10442725" cy="5434445"/>
          </a:xfrm>
        </p:spPr>
        <p:txBody>
          <a:bodyPr>
            <a:normAutofit/>
          </a:bodyPr>
          <a:lstStyle/>
          <a:p>
            <a:r>
              <a:rPr lang="et-EE" dirty="0" smtClean="0"/>
              <a:t>Vastavalt volikogu poolt kinnitatud EJS arengusuundadele 2014-2020 on rahvusvahelise </a:t>
            </a:r>
            <a:r>
              <a:rPr lang="et-EE" dirty="0"/>
              <a:t>suhtekorralduse </a:t>
            </a:r>
            <a:r>
              <a:rPr lang="et-EE" dirty="0" smtClean="0"/>
              <a:t>üks peamistest eesmärkidest seltsi </a:t>
            </a:r>
            <a:r>
              <a:rPr lang="et-EE" dirty="0"/>
              <a:t>liikmete huvide </a:t>
            </a:r>
            <a:r>
              <a:rPr lang="et-EE" dirty="0" smtClean="0"/>
              <a:t>esindamise tagamine rahvusvahelistes </a:t>
            </a:r>
            <a:r>
              <a:rPr lang="et-EE" dirty="0"/>
              <a:t>organisatsioonides ja foorumitel, milles osalemine mõjutab otseselt või kaudselt Eesti jahimeeste õigusi ja huve ning Eestis ja teistes riikides väljatöötatavat jahindust mõjutavat regulatsiooni</a:t>
            </a:r>
            <a:r>
              <a:rPr lang="et-EE" dirty="0" smtClean="0"/>
              <a:t>;</a:t>
            </a:r>
          </a:p>
          <a:p>
            <a:r>
              <a:rPr lang="et-EE" dirty="0" smtClean="0"/>
              <a:t>2018. a. jätkus </a:t>
            </a:r>
            <a:r>
              <a:rPr lang="et-EE" dirty="0"/>
              <a:t>koostöö rahvusvaheliste jahindusorganisatsioonidega FACE ja </a:t>
            </a:r>
            <a:r>
              <a:rPr lang="et-EE" dirty="0" smtClean="0"/>
              <a:t>CIC. </a:t>
            </a:r>
          </a:p>
          <a:p>
            <a:r>
              <a:rPr lang="et-EE" dirty="0"/>
              <a:t>31. jaanuaril osalesid </a:t>
            </a:r>
            <a:r>
              <a:rPr lang="et-EE" dirty="0" err="1"/>
              <a:t>EJSi</a:t>
            </a:r>
            <a:r>
              <a:rPr lang="et-EE" dirty="0"/>
              <a:t> tegevjuht Tõnis Korts ja pressiesindaja-toimetaja Andra Hamburg Saksamaal </a:t>
            </a:r>
            <a:r>
              <a:rPr lang="et-EE" dirty="0" err="1"/>
              <a:t>Dortmundis</a:t>
            </a:r>
            <a:r>
              <a:rPr lang="et-EE" dirty="0"/>
              <a:t> </a:t>
            </a:r>
            <a:r>
              <a:rPr lang="et-EE" dirty="0" smtClean="0"/>
              <a:t>FACE </a:t>
            </a:r>
            <a:r>
              <a:rPr lang="et-EE" dirty="0"/>
              <a:t>meedia töögrupi </a:t>
            </a:r>
            <a:r>
              <a:rPr lang="et-EE" dirty="0" smtClean="0"/>
              <a:t>koosolekul</a:t>
            </a:r>
          </a:p>
          <a:p>
            <a:r>
              <a:rPr lang="et-EE" dirty="0"/>
              <a:t>8.‒9.märtsini toimus Bulgaarias Sofias konverents „Eluslooduse roll loomatervise haldamisel“, mida korraldas Euroopa Komisjon koostöös ELi eesistujariigi Bulgaariaga. Konverentsi põhiteemaks on ulukihaiguste haldamine ja sigade Aafrika katku tõrje ning selle roll jahinduses. Konverentsil </a:t>
            </a:r>
            <a:r>
              <a:rPr lang="et-EE" dirty="0" smtClean="0"/>
              <a:t>osalesid Andres Lillemäe ja Andra </a:t>
            </a:r>
            <a:r>
              <a:rPr lang="et-EE" dirty="0"/>
              <a:t>Hamburg. </a:t>
            </a:r>
            <a:endParaRPr lang="et-EE" dirty="0" smtClean="0"/>
          </a:p>
          <a:p>
            <a:pPr marL="0" indent="0">
              <a:buNone/>
            </a:pPr>
            <a:r>
              <a:rPr lang="et-EE" dirty="0" smtClean="0"/>
              <a:t> </a:t>
            </a:r>
            <a:endParaRPr lang="et-EE" dirty="0"/>
          </a:p>
          <a:p>
            <a:pPr marL="0" indent="0">
              <a:buNone/>
            </a:pPr>
            <a:endParaRPr lang="et-EE" dirty="0"/>
          </a:p>
          <a:p>
            <a:endParaRPr lang="et-EE" dirty="0"/>
          </a:p>
        </p:txBody>
      </p:sp>
      <p:pic>
        <p:nvPicPr>
          <p:cNvPr id="5" name="Pilt 4"/>
          <p:cNvPicPr>
            <a:picLocks noChangeAspect="1"/>
          </p:cNvPicPr>
          <p:nvPr/>
        </p:nvPicPr>
        <p:blipFill>
          <a:blip r:embed="rId2"/>
          <a:stretch>
            <a:fillRect/>
          </a:stretch>
        </p:blipFill>
        <p:spPr>
          <a:xfrm>
            <a:off x="9639033" y="138545"/>
            <a:ext cx="952500" cy="1181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8080" y="138545"/>
            <a:ext cx="1117051" cy="1117051"/>
          </a:xfrm>
          <a:prstGeom prst="rect">
            <a:avLst/>
          </a:prstGeom>
        </p:spPr>
      </p:pic>
    </p:spTree>
    <p:extLst>
      <p:ext uri="{BB962C8B-B14F-4D97-AF65-F5344CB8AC3E}">
        <p14:creationId xmlns:p14="http://schemas.microsoft.com/office/powerpoint/2010/main" val="190392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EJS liikmeskond ja meeskond</a:t>
            </a:r>
          </a:p>
        </p:txBody>
      </p:sp>
      <p:sp>
        <p:nvSpPr>
          <p:cNvPr id="3" name="Sisu kohatäide 2"/>
          <p:cNvSpPr>
            <a:spLocks noGrp="1"/>
          </p:cNvSpPr>
          <p:nvPr>
            <p:ph idx="1"/>
          </p:nvPr>
        </p:nvSpPr>
        <p:spPr/>
        <p:txBody>
          <a:bodyPr/>
          <a:lstStyle/>
          <a:p>
            <a:r>
              <a:rPr lang="et-EE" dirty="0"/>
              <a:t>Seisuga 31.12.2018.a. kuulus </a:t>
            </a:r>
            <a:r>
              <a:rPr lang="et-EE" dirty="0" err="1"/>
              <a:t>EJS-i</a:t>
            </a:r>
            <a:r>
              <a:rPr lang="et-EE" dirty="0"/>
              <a:t> 94 (2017-92) liikmesorganisatsiooni, kes ühendavad kokku 11 318 jahimeest. </a:t>
            </a:r>
            <a:endParaRPr lang="et-EE" dirty="0" smtClean="0"/>
          </a:p>
          <a:p>
            <a:r>
              <a:rPr lang="et-EE" dirty="0"/>
              <a:t>EJS üks põhikirjaline eesmärk on koondada kõiki Eesti jahimehi ühistegevusse. Oleme Eesti mõistes suur ja võimas MTÜ, kes on esindatud tugevalt kõigis maakondades ja kelle arvamusega arvestatakse.</a:t>
            </a:r>
          </a:p>
          <a:p>
            <a:r>
              <a:rPr lang="et-EE" dirty="0"/>
              <a:t>EJS oli 2018 majanduslikus mõttes efektiivne organisatsioon. Igale liikmemaksu eurole lisandus töö </a:t>
            </a:r>
            <a:r>
              <a:rPr lang="et-EE" dirty="0" smtClean="0"/>
              <a:t>tulemusena ca </a:t>
            </a:r>
            <a:r>
              <a:rPr lang="et-EE" dirty="0"/>
              <a:t>4 eurot. Suur tänu Teile liikmemaksu korrektse tasumise eest!</a:t>
            </a:r>
          </a:p>
          <a:p>
            <a:r>
              <a:rPr lang="et-EE" dirty="0"/>
              <a:t>EJS-s oli 2018 palgal 7 töötajat, üks neist osalise tööajaga, 6 inimest büroos ja 1 koristaja-majahoidja. Haldusspetsialisti ja ajakirja peatoimetamise teenus osteti sisse.</a:t>
            </a:r>
          </a:p>
          <a:p>
            <a:endParaRPr lang="et-EE" dirty="0"/>
          </a:p>
          <a:p>
            <a:endParaRPr lang="et-EE" dirty="0"/>
          </a:p>
        </p:txBody>
      </p:sp>
    </p:spTree>
    <p:extLst>
      <p:ext uri="{BB962C8B-B14F-4D97-AF65-F5344CB8AC3E}">
        <p14:creationId xmlns:p14="http://schemas.microsoft.com/office/powerpoint/2010/main" val="429182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EJS ja rahvusvaheline koostöö.</a:t>
            </a:r>
          </a:p>
        </p:txBody>
      </p:sp>
      <p:sp>
        <p:nvSpPr>
          <p:cNvPr id="3" name="Sisu kohatäide 2"/>
          <p:cNvSpPr>
            <a:spLocks noGrp="1"/>
          </p:cNvSpPr>
          <p:nvPr>
            <p:ph idx="1"/>
          </p:nvPr>
        </p:nvSpPr>
        <p:spPr/>
        <p:txBody>
          <a:bodyPr>
            <a:normAutofit lnSpcReduction="10000"/>
          </a:bodyPr>
          <a:lstStyle/>
          <a:p>
            <a:r>
              <a:rPr lang="et-EE" dirty="0"/>
              <a:t>FACE aastakoosolek toimus 17.-18. aprill Bulgaarias </a:t>
            </a:r>
            <a:r>
              <a:rPr lang="et-EE" dirty="0" err="1"/>
              <a:t>Pravetsi</a:t>
            </a:r>
            <a:r>
              <a:rPr lang="et-EE" dirty="0"/>
              <a:t> linnas, seal osales tegevjuht.  </a:t>
            </a:r>
          </a:p>
          <a:p>
            <a:r>
              <a:rPr lang="et-EE" dirty="0"/>
              <a:t>4.-5. aprillil osalesid president Margus Puust tegevjuht  CIC 65. peaassambleel </a:t>
            </a:r>
            <a:r>
              <a:rPr lang="et-EE" dirty="0" err="1"/>
              <a:t>Madriidis</a:t>
            </a:r>
            <a:r>
              <a:rPr lang="et-EE" dirty="0"/>
              <a:t>.</a:t>
            </a:r>
          </a:p>
          <a:p>
            <a:r>
              <a:rPr lang="et-EE" dirty="0"/>
              <a:t>25. ja 26.08. viibis EJS tegevjuhi asetäitja Andres Lillemäe Poola  jahimeeste kutsel </a:t>
            </a:r>
            <a:r>
              <a:rPr lang="et-EE" dirty="0" err="1"/>
              <a:t>SAKi</a:t>
            </a:r>
            <a:r>
              <a:rPr lang="et-EE" dirty="0"/>
              <a:t> nõupidamisel Varssavis</a:t>
            </a:r>
          </a:p>
          <a:p>
            <a:r>
              <a:rPr lang="et-EE" dirty="0"/>
              <a:t>Eesti võistkond võttis osa hirve peibutamise Euroopa meistrivõistlustest Slovakkias 31.08 kuni 2.09. Esimest korda pääseti finaali</a:t>
            </a:r>
          </a:p>
          <a:p>
            <a:r>
              <a:rPr lang="et-EE" dirty="0"/>
              <a:t>Meie eksperdid  Andres Lillemäe ja Kaarel Roht võtsid osa trofeede  hindamisest ja  CIC ekspertide koolitusest nii Lätis kui Leedus. Andres Lillemäe  osales  Läti jahimeeste kokkutulekul </a:t>
            </a:r>
            <a:r>
              <a:rPr lang="et-EE" dirty="0" err="1"/>
              <a:t>Münhauzen</a:t>
            </a:r>
            <a:endParaRPr lang="et-EE" dirty="0"/>
          </a:p>
          <a:p>
            <a:endParaRPr lang="et-EE" dirty="0"/>
          </a:p>
          <a:p>
            <a:r>
              <a:rPr lang="et-EE" dirty="0"/>
              <a:t>Aruanded ja informatsioon väliskomandeeringute kohta on avaldatud seltsi kodulehel.</a:t>
            </a:r>
          </a:p>
          <a:p>
            <a:endParaRPr lang="et-EE" dirty="0"/>
          </a:p>
        </p:txBody>
      </p:sp>
    </p:spTree>
    <p:extLst>
      <p:ext uri="{BB962C8B-B14F-4D97-AF65-F5344CB8AC3E}">
        <p14:creationId xmlns:p14="http://schemas.microsoft.com/office/powerpoint/2010/main" val="130403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EJS ja KIK 2018.</a:t>
            </a:r>
            <a:endParaRPr lang="et-EE" dirty="0"/>
          </a:p>
        </p:txBody>
      </p:sp>
      <p:sp>
        <p:nvSpPr>
          <p:cNvPr id="3" name="Sisu kohatäide 2"/>
          <p:cNvSpPr>
            <a:spLocks noGrp="1"/>
          </p:cNvSpPr>
          <p:nvPr>
            <p:ph idx="1"/>
          </p:nvPr>
        </p:nvSpPr>
        <p:spPr>
          <a:xfrm>
            <a:off x="353568" y="2133599"/>
            <a:ext cx="10960607" cy="4443845"/>
          </a:xfrm>
        </p:spPr>
        <p:txBody>
          <a:bodyPr>
            <a:normAutofit/>
          </a:bodyPr>
          <a:lstStyle/>
          <a:p>
            <a:r>
              <a:rPr lang="et-EE" dirty="0"/>
              <a:t>Organisatsiooni tegevus on seotud SA KIK rahalise toetusega. </a:t>
            </a:r>
            <a:r>
              <a:rPr lang="et-EE" dirty="0" smtClean="0"/>
              <a:t>2018. </a:t>
            </a:r>
            <a:r>
              <a:rPr lang="et-EE" dirty="0"/>
              <a:t>a. tegevuste toetamiseks eraldati </a:t>
            </a:r>
            <a:r>
              <a:rPr lang="et-EE" dirty="0" err="1"/>
              <a:t>KIK-ist</a:t>
            </a:r>
            <a:r>
              <a:rPr lang="et-EE" dirty="0"/>
              <a:t> toetust järgmistele projektidele</a:t>
            </a:r>
            <a:r>
              <a:rPr lang="et-EE" dirty="0" smtClean="0"/>
              <a:t>:</a:t>
            </a:r>
          </a:p>
          <a:p>
            <a:r>
              <a:rPr lang="et-EE" dirty="0"/>
              <a:t>Jahindusajakirja Eesti Jahimees väljaandmise toetamine kokku 51 252 eurot, Eesti esindamine rahvusvaheliste jahindusorganisatsioonide CIC ja FACE töös 9 000 eurot, Veebikeskkonnas kommunikatsiooni ja teavitussüsteem Jahis ja Metsis arendus 40 848 eurot, välismaalastest kodanikest linnujahimeeste teavitus- ja kommunikatsiooni korraldamine 8 700 eurot.</a:t>
            </a:r>
          </a:p>
          <a:p>
            <a:endParaRPr lang="et-EE" dirty="0"/>
          </a:p>
          <a:p>
            <a:endParaRPr lang="et-EE" dirty="0"/>
          </a:p>
        </p:txBody>
      </p:sp>
      <p:pic>
        <p:nvPicPr>
          <p:cNvPr id="4" name="Pilt 3"/>
          <p:cNvPicPr>
            <a:picLocks noChangeAspect="1"/>
          </p:cNvPicPr>
          <p:nvPr/>
        </p:nvPicPr>
        <p:blipFill>
          <a:blip r:embed="rId2"/>
          <a:stretch>
            <a:fillRect/>
          </a:stretch>
        </p:blipFill>
        <p:spPr>
          <a:xfrm>
            <a:off x="10020300" y="107267"/>
            <a:ext cx="1981200" cy="1538653"/>
          </a:xfrm>
          <a:prstGeom prst="rect">
            <a:avLst/>
          </a:prstGeom>
        </p:spPr>
      </p:pic>
    </p:spTree>
    <p:extLst>
      <p:ext uri="{BB962C8B-B14F-4D97-AF65-F5344CB8AC3E}">
        <p14:creationId xmlns:p14="http://schemas.microsoft.com/office/powerpoint/2010/main" val="1314031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err="1" smtClean="0"/>
              <a:t>Volikogu.Juhatus.liikmesorganisatsioonide</a:t>
            </a:r>
            <a:r>
              <a:rPr lang="et-EE" dirty="0" smtClean="0"/>
              <a:t> juhid.</a:t>
            </a:r>
            <a:endParaRPr lang="et-EE" dirty="0"/>
          </a:p>
        </p:txBody>
      </p:sp>
      <p:sp>
        <p:nvSpPr>
          <p:cNvPr id="3" name="Sisu kohatäide 2"/>
          <p:cNvSpPr>
            <a:spLocks noGrp="1"/>
          </p:cNvSpPr>
          <p:nvPr>
            <p:ph idx="1"/>
          </p:nvPr>
        </p:nvSpPr>
        <p:spPr>
          <a:xfrm>
            <a:off x="677334" y="2394857"/>
            <a:ext cx="8596668" cy="3646505"/>
          </a:xfrm>
        </p:spPr>
        <p:txBody>
          <a:bodyPr>
            <a:normAutofit/>
          </a:bodyPr>
          <a:lstStyle/>
          <a:p>
            <a:r>
              <a:rPr lang="et-EE" dirty="0"/>
              <a:t>Aprillis toimus korraline volinike koosolek, kus kinnitati eelmise majandusaasta aruanne, anti üle EJS </a:t>
            </a:r>
            <a:r>
              <a:rPr lang="et-EE" dirty="0" smtClean="0"/>
              <a:t>autasud, EJS 2017. </a:t>
            </a:r>
            <a:r>
              <a:rPr lang="et-EE" dirty="0"/>
              <a:t>a. majandusaasta aruanne, </a:t>
            </a:r>
            <a:r>
              <a:rPr lang="et-EE" dirty="0" smtClean="0"/>
              <a:t>2018. </a:t>
            </a:r>
            <a:r>
              <a:rPr lang="et-EE" dirty="0"/>
              <a:t>a. eelarve, valiti audiitor.</a:t>
            </a:r>
          </a:p>
          <a:p>
            <a:r>
              <a:rPr lang="et-EE" dirty="0"/>
              <a:t> </a:t>
            </a:r>
            <a:r>
              <a:rPr lang="et-EE" dirty="0" smtClean="0"/>
              <a:t>Korraldati </a:t>
            </a:r>
            <a:r>
              <a:rPr lang="et-EE" dirty="0"/>
              <a:t>2 liikmesorganisatsiooni juhtide koosolekut, kevadel ja sügisel</a:t>
            </a:r>
            <a:r>
              <a:rPr lang="et-EE" dirty="0" smtClean="0"/>
              <a:t>.</a:t>
            </a:r>
            <a:endParaRPr lang="et-EE" dirty="0"/>
          </a:p>
          <a:p>
            <a:r>
              <a:rPr lang="et-EE" dirty="0"/>
              <a:t>Juhatus on pidanud aasta jooksul kokku </a:t>
            </a:r>
            <a:r>
              <a:rPr lang="et-EE" dirty="0" smtClean="0"/>
              <a:t>7  </a:t>
            </a:r>
            <a:r>
              <a:rPr lang="et-EE" dirty="0"/>
              <a:t>korralist koosolekut, millede protokollid on avalikustatud EJS kodulehel. Kvoorumi puudumise tõttu ei ole ära jäänud ühtegi juhatuse koosolekut.</a:t>
            </a:r>
          </a:p>
          <a:p>
            <a:r>
              <a:rPr lang="et-EE" dirty="0" smtClean="0"/>
              <a:t>Tänan südamest kõiki  liikmeid aktiivse osalemise eest koosolekutel.</a:t>
            </a:r>
          </a:p>
          <a:p>
            <a:endParaRPr lang="et-EE" dirty="0"/>
          </a:p>
          <a:p>
            <a:endParaRPr lang="et-EE" dirty="0"/>
          </a:p>
        </p:txBody>
      </p:sp>
    </p:spTree>
    <p:extLst>
      <p:ext uri="{BB962C8B-B14F-4D97-AF65-F5344CB8AC3E}">
        <p14:creationId xmlns:p14="http://schemas.microsoft.com/office/powerpoint/2010/main" val="867147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051560" y="1432223"/>
            <a:ext cx="9966960" cy="2160063"/>
          </a:xfrm>
        </p:spPr>
        <p:txBody>
          <a:bodyPr>
            <a:noAutofit/>
          </a:bodyPr>
          <a:lstStyle/>
          <a:p>
            <a:r>
              <a:rPr lang="et-EE" sz="5400" dirty="0" smtClean="0"/>
              <a:t>Tänan tähelepanu eest ja panuse eest EJS hüvanguks!</a:t>
            </a:r>
            <a:endParaRPr lang="et-EE" sz="5400" dirty="0"/>
          </a:p>
        </p:txBody>
      </p:sp>
      <p:sp>
        <p:nvSpPr>
          <p:cNvPr id="3" name="Alapealkiri 2"/>
          <p:cNvSpPr>
            <a:spLocks noGrp="1"/>
          </p:cNvSpPr>
          <p:nvPr>
            <p:ph type="subTitle" idx="1"/>
          </p:nvPr>
        </p:nvSpPr>
        <p:spPr/>
        <p:txBody>
          <a:bodyPr/>
          <a:lstStyle/>
          <a:p>
            <a:r>
              <a:rPr lang="et-EE" dirty="0" smtClean="0">
                <a:hlinkClick r:id="rId2"/>
              </a:rPr>
              <a:t>Margus.Puust@ejs.ee</a:t>
            </a:r>
            <a:endParaRPr lang="et-EE" dirty="0" smtClean="0"/>
          </a:p>
          <a:p>
            <a:endParaRPr lang="et-EE" dirty="0"/>
          </a:p>
        </p:txBody>
      </p:sp>
      <p:pic>
        <p:nvPicPr>
          <p:cNvPr id="6" name="Pilt 5"/>
          <p:cNvPicPr>
            <a:picLocks noChangeAspect="1"/>
          </p:cNvPicPr>
          <p:nvPr/>
        </p:nvPicPr>
        <p:blipFill>
          <a:blip r:embed="rId3"/>
          <a:stretch>
            <a:fillRect/>
          </a:stretch>
        </p:blipFill>
        <p:spPr>
          <a:xfrm>
            <a:off x="759541" y="4924044"/>
            <a:ext cx="2527945" cy="1647400"/>
          </a:xfrm>
          <a:prstGeom prst="rect">
            <a:avLst/>
          </a:prstGeom>
        </p:spPr>
      </p:pic>
    </p:spTree>
    <p:extLst>
      <p:ext uri="{BB962C8B-B14F-4D97-AF65-F5344CB8AC3E}">
        <p14:creationId xmlns:p14="http://schemas.microsoft.com/office/powerpoint/2010/main" val="1450928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EJS </a:t>
            </a:r>
            <a:r>
              <a:rPr lang="et-EE" dirty="0" smtClean="0"/>
              <a:t>liikmeskond </a:t>
            </a:r>
            <a:r>
              <a:rPr lang="et-EE" dirty="0"/>
              <a:t>ja </a:t>
            </a:r>
            <a:r>
              <a:rPr lang="et-EE" dirty="0" smtClean="0"/>
              <a:t>meeskond.</a:t>
            </a:r>
            <a:endParaRPr lang="et-EE" dirty="0"/>
          </a:p>
        </p:txBody>
      </p:sp>
      <p:sp>
        <p:nvSpPr>
          <p:cNvPr id="3" name="Sisu kohatäide 2"/>
          <p:cNvSpPr>
            <a:spLocks noGrp="1"/>
          </p:cNvSpPr>
          <p:nvPr>
            <p:ph idx="1"/>
          </p:nvPr>
        </p:nvSpPr>
        <p:spPr/>
        <p:txBody>
          <a:bodyPr>
            <a:normAutofit/>
          </a:bodyPr>
          <a:lstStyle/>
          <a:p>
            <a:r>
              <a:rPr lang="et-EE" dirty="0"/>
              <a:t>EJS üks põhikirjaline </a:t>
            </a:r>
            <a:r>
              <a:rPr lang="et-EE" dirty="0" smtClean="0"/>
              <a:t>eesmärk </a:t>
            </a:r>
            <a:r>
              <a:rPr lang="et-EE" dirty="0"/>
              <a:t>on koondada kõiki Eesti jahimehi ühistegevusse. Oleme </a:t>
            </a:r>
            <a:r>
              <a:rPr lang="et-EE" dirty="0" smtClean="0"/>
              <a:t>Eesti mõistes suur </a:t>
            </a:r>
            <a:r>
              <a:rPr lang="et-EE" dirty="0"/>
              <a:t>ja võimas MTÜ, kes on </a:t>
            </a:r>
            <a:r>
              <a:rPr lang="et-EE" dirty="0" smtClean="0"/>
              <a:t>esindatud </a:t>
            </a:r>
            <a:r>
              <a:rPr lang="et-EE" dirty="0"/>
              <a:t>tugevalt kõigis maakondades ja kelle arvamusega arvestatakse.</a:t>
            </a:r>
          </a:p>
          <a:p>
            <a:r>
              <a:rPr lang="et-EE" dirty="0"/>
              <a:t>EJS oli </a:t>
            </a:r>
            <a:r>
              <a:rPr lang="et-EE" dirty="0" smtClean="0"/>
              <a:t>2018 </a:t>
            </a:r>
            <a:r>
              <a:rPr lang="et-EE" dirty="0"/>
              <a:t>majanduslikus mõttes efektiivne organisatsioon. Igale liikmemaksu eurole lisandus töö tulemusena 4 eurot. Suur tänu Teile liikmemaksu korrektse tasumise eest</a:t>
            </a:r>
            <a:r>
              <a:rPr lang="et-EE" dirty="0" smtClean="0"/>
              <a:t>!</a:t>
            </a:r>
            <a:endParaRPr lang="et-EE" dirty="0"/>
          </a:p>
          <a:p>
            <a:r>
              <a:rPr lang="et-EE" dirty="0"/>
              <a:t>EJS-s </a:t>
            </a:r>
            <a:r>
              <a:rPr lang="et-EE" dirty="0" smtClean="0"/>
              <a:t>oli 2018 </a:t>
            </a:r>
            <a:r>
              <a:rPr lang="et-EE" dirty="0"/>
              <a:t>palgal </a:t>
            </a:r>
            <a:r>
              <a:rPr lang="et-EE" dirty="0" smtClean="0"/>
              <a:t>7 </a:t>
            </a:r>
            <a:r>
              <a:rPr lang="et-EE" dirty="0"/>
              <a:t>töötajat, üks neist osalise tööajaga, </a:t>
            </a:r>
            <a:r>
              <a:rPr lang="et-EE" dirty="0" smtClean="0"/>
              <a:t>6 </a:t>
            </a:r>
            <a:r>
              <a:rPr lang="et-EE" dirty="0"/>
              <a:t>inimest büroos ja 1 koristaja-majahoidja. Haldusspetsialisti ja ajakirja peatoimetamise teenus </a:t>
            </a:r>
            <a:r>
              <a:rPr lang="et-EE" dirty="0" smtClean="0"/>
              <a:t>osteti </a:t>
            </a:r>
            <a:r>
              <a:rPr lang="et-EE" dirty="0"/>
              <a:t>sisse.</a:t>
            </a:r>
          </a:p>
        </p:txBody>
      </p:sp>
      <p:pic>
        <p:nvPicPr>
          <p:cNvPr id="5" name="Pilt 4"/>
          <p:cNvPicPr>
            <a:picLocks noChangeAspect="1"/>
          </p:cNvPicPr>
          <p:nvPr/>
        </p:nvPicPr>
        <p:blipFill>
          <a:blip r:embed="rId2"/>
          <a:stretch>
            <a:fillRect/>
          </a:stretch>
        </p:blipFill>
        <p:spPr>
          <a:xfrm>
            <a:off x="10573414" y="83501"/>
            <a:ext cx="1618586" cy="2037907"/>
          </a:xfrm>
          <a:prstGeom prst="rect">
            <a:avLst/>
          </a:prstGeom>
        </p:spPr>
      </p:pic>
    </p:spTree>
    <p:extLst>
      <p:ext uri="{BB962C8B-B14F-4D97-AF65-F5344CB8AC3E}">
        <p14:creationId xmlns:p14="http://schemas.microsoft.com/office/powerpoint/2010/main" val="385518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848" y="484632"/>
            <a:ext cx="10058400" cy="1061139"/>
          </a:xfrm>
        </p:spPr>
        <p:txBody>
          <a:bodyPr>
            <a:normAutofit fontScale="90000"/>
          </a:bodyPr>
          <a:lstStyle/>
          <a:p>
            <a:r>
              <a:rPr lang="et-EE" dirty="0" smtClean="0"/>
              <a:t>EJS kui liikmete esindusorganisatsioon 2018. aastal.</a:t>
            </a:r>
            <a:endParaRPr lang="et-EE" dirty="0"/>
          </a:p>
        </p:txBody>
      </p:sp>
      <p:sp>
        <p:nvSpPr>
          <p:cNvPr id="3" name="Sisu kohatäide 2"/>
          <p:cNvSpPr>
            <a:spLocks noGrp="1"/>
          </p:cNvSpPr>
          <p:nvPr>
            <p:ph idx="1"/>
          </p:nvPr>
        </p:nvSpPr>
        <p:spPr>
          <a:xfrm>
            <a:off x="677334" y="2133600"/>
            <a:ext cx="9225202" cy="4584192"/>
          </a:xfrm>
        </p:spPr>
        <p:txBody>
          <a:bodyPr>
            <a:normAutofit/>
          </a:bodyPr>
          <a:lstStyle/>
          <a:p>
            <a:r>
              <a:rPr lang="et-EE" dirty="0" smtClean="0"/>
              <a:t>Põhikiri sätestab ühe Seltsi põhiülesande: liikmete </a:t>
            </a:r>
            <a:r>
              <a:rPr lang="et-EE" dirty="0"/>
              <a:t>huvide ja õiguste esindamine jahindusalases tegevuses, koostöös partneritega ja </a:t>
            </a:r>
            <a:r>
              <a:rPr lang="et-EE" dirty="0" smtClean="0"/>
              <a:t>õigusloomes.</a:t>
            </a:r>
          </a:p>
          <a:p>
            <a:r>
              <a:rPr lang="et-EE" dirty="0" smtClean="0"/>
              <a:t>EJS osales VTA </a:t>
            </a:r>
            <a:r>
              <a:rPr lang="et-EE" dirty="0"/>
              <a:t>juures Sigade Aafrika katkuga tegeleva riikliku tauditõrje komisjoni </a:t>
            </a:r>
            <a:r>
              <a:rPr lang="et-EE" dirty="0" smtClean="0"/>
              <a:t>töös, kus kaitseme jahimeeste huvisid.</a:t>
            </a:r>
          </a:p>
          <a:p>
            <a:r>
              <a:rPr lang="et-EE" dirty="0" smtClean="0"/>
              <a:t>Jätkus </a:t>
            </a:r>
            <a:r>
              <a:rPr lang="et-EE" dirty="0"/>
              <a:t>on koostöö nii Riigikogu, Keskkonnaministeeriumi (</a:t>
            </a:r>
            <a:r>
              <a:rPr lang="et-EE" dirty="0" err="1" smtClean="0"/>
              <a:t>KeM</a:t>
            </a:r>
            <a:r>
              <a:rPr lang="et-EE" dirty="0"/>
              <a:t>), </a:t>
            </a:r>
            <a:r>
              <a:rPr lang="et-EE" dirty="0" smtClean="0"/>
              <a:t>Maaeluministeeriumi (</a:t>
            </a:r>
            <a:r>
              <a:rPr lang="et-EE" dirty="0" err="1" smtClean="0"/>
              <a:t>MeM</a:t>
            </a:r>
            <a:r>
              <a:rPr lang="et-EE" dirty="0" smtClean="0"/>
              <a:t>), Keskkonnaameti (</a:t>
            </a:r>
            <a:r>
              <a:rPr lang="et-EE" dirty="0" err="1" smtClean="0"/>
              <a:t>KeA</a:t>
            </a:r>
            <a:r>
              <a:rPr lang="et-EE" dirty="0" smtClean="0"/>
              <a:t>), </a:t>
            </a:r>
            <a:r>
              <a:rPr lang="et-EE" dirty="0"/>
              <a:t>Veterinaar- ja toiduameti (VTA), RMK, Erametsaliidu, Keskkonnainspektsiooni kui ka teiste </a:t>
            </a:r>
            <a:r>
              <a:rPr lang="et-EE" dirty="0" smtClean="0"/>
              <a:t>partnerorganisatsioonidega.</a:t>
            </a:r>
            <a:endParaRPr lang="et-EE" dirty="0"/>
          </a:p>
          <a:p>
            <a:r>
              <a:rPr lang="et-EE" dirty="0" err="1"/>
              <a:t>EJSi</a:t>
            </a:r>
            <a:r>
              <a:rPr lang="et-EE" dirty="0"/>
              <a:t> juures tegutseb jahimeeste ja Maaomanike esindusorganisatsioonide ümarlaud, kuhu kuulub lisaks </a:t>
            </a:r>
            <a:r>
              <a:rPr lang="et-EE" dirty="0" err="1"/>
              <a:t>EJSi</a:t>
            </a:r>
            <a:r>
              <a:rPr lang="et-EE" dirty="0"/>
              <a:t> esindajatele veel Eesti Erametsaliidu EEML, Eesti Põllumajandus- Kaubanduskoja EPKK, Eesti Talupidajate Keskliidu ETKL </a:t>
            </a:r>
            <a:r>
              <a:rPr lang="et-EE" dirty="0" smtClean="0"/>
              <a:t>esindajad, lisaks </a:t>
            </a:r>
            <a:r>
              <a:rPr lang="et-EE" dirty="0" err="1" smtClean="0"/>
              <a:t>KeM</a:t>
            </a:r>
            <a:r>
              <a:rPr lang="et-EE" dirty="0" smtClean="0"/>
              <a:t> esindaja. </a:t>
            </a:r>
            <a:r>
              <a:rPr lang="et-EE" dirty="0"/>
              <a:t>Toimus </a:t>
            </a:r>
            <a:r>
              <a:rPr lang="et-EE" dirty="0" smtClean="0"/>
              <a:t>3 </a:t>
            </a:r>
            <a:r>
              <a:rPr lang="et-EE" dirty="0"/>
              <a:t>ümaraua </a:t>
            </a:r>
            <a:r>
              <a:rPr lang="et-EE" dirty="0" smtClean="0"/>
              <a:t>koosolekut, kus tehti 2 õigusloome muudatust, mis ka rakendati.</a:t>
            </a:r>
          </a:p>
        </p:txBody>
      </p:sp>
    </p:spTree>
    <p:extLst>
      <p:ext uri="{BB962C8B-B14F-4D97-AF65-F5344CB8AC3E}">
        <p14:creationId xmlns:p14="http://schemas.microsoft.com/office/powerpoint/2010/main" val="371877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848" y="484632"/>
            <a:ext cx="10058400" cy="950976"/>
          </a:xfrm>
        </p:spPr>
        <p:txBody>
          <a:bodyPr>
            <a:normAutofit fontScale="90000"/>
          </a:bodyPr>
          <a:lstStyle/>
          <a:p>
            <a:r>
              <a:rPr lang="fi-FI" dirty="0"/>
              <a:t>EJS </a:t>
            </a:r>
            <a:r>
              <a:rPr lang="fi-FI" dirty="0" err="1"/>
              <a:t>kui</a:t>
            </a:r>
            <a:r>
              <a:rPr lang="fi-FI" dirty="0"/>
              <a:t> </a:t>
            </a:r>
            <a:r>
              <a:rPr lang="fi-FI" dirty="0" err="1"/>
              <a:t>liikmete</a:t>
            </a:r>
            <a:r>
              <a:rPr lang="fi-FI" dirty="0"/>
              <a:t> </a:t>
            </a:r>
            <a:r>
              <a:rPr lang="fi-FI" dirty="0" err="1"/>
              <a:t>esindusorganisatsioon</a:t>
            </a:r>
            <a:r>
              <a:rPr lang="fi-FI" dirty="0"/>
              <a:t> </a:t>
            </a:r>
            <a:r>
              <a:rPr lang="fi-FI" dirty="0" smtClean="0"/>
              <a:t>201</a:t>
            </a:r>
            <a:r>
              <a:rPr lang="et-EE" dirty="0"/>
              <a:t>8</a:t>
            </a:r>
            <a:r>
              <a:rPr lang="fi-FI" dirty="0" smtClean="0"/>
              <a:t>. </a:t>
            </a:r>
            <a:r>
              <a:rPr lang="fi-FI" dirty="0" err="1"/>
              <a:t>aastal</a:t>
            </a:r>
            <a:r>
              <a:rPr lang="fi-FI" dirty="0"/>
              <a:t>.</a:t>
            </a:r>
            <a:endParaRPr lang="et-EE" dirty="0"/>
          </a:p>
        </p:txBody>
      </p:sp>
      <p:sp>
        <p:nvSpPr>
          <p:cNvPr id="3" name="Sisu kohatäide 2"/>
          <p:cNvSpPr>
            <a:spLocks noGrp="1"/>
          </p:cNvSpPr>
          <p:nvPr>
            <p:ph idx="1"/>
          </p:nvPr>
        </p:nvSpPr>
        <p:spPr/>
        <p:txBody>
          <a:bodyPr>
            <a:normAutofit/>
          </a:bodyPr>
          <a:lstStyle/>
          <a:p>
            <a:r>
              <a:rPr lang="et-EE" dirty="0" smtClean="0"/>
              <a:t>Oluline jahimeeste huvide esindamine toimus linnujahi ja külalisjahi osas.</a:t>
            </a:r>
          </a:p>
          <a:p>
            <a:pPr marL="0" indent="0">
              <a:buNone/>
            </a:pPr>
            <a:r>
              <a:rPr lang="et-EE" dirty="0" smtClean="0"/>
              <a:t>Seltsi aktiivne koostöö nii </a:t>
            </a:r>
            <a:r>
              <a:rPr lang="et-EE" dirty="0" err="1" smtClean="0"/>
              <a:t>KeM</a:t>
            </a:r>
            <a:r>
              <a:rPr lang="et-EE" dirty="0" smtClean="0"/>
              <a:t>, kui </a:t>
            </a:r>
            <a:r>
              <a:rPr lang="et-EE" dirty="0" err="1" smtClean="0"/>
              <a:t>KeA</a:t>
            </a:r>
            <a:r>
              <a:rPr lang="et-EE" dirty="0"/>
              <a:t> </a:t>
            </a:r>
            <a:r>
              <a:rPr lang="et-EE" dirty="0" smtClean="0"/>
              <a:t>ja Riigikogu komisjonidega päädis sellega, et linnujahi osas ei rakendatud petitsiooniga soovitud piiranguid ja </a:t>
            </a:r>
            <a:r>
              <a:rPr lang="et-EE" dirty="0" err="1" smtClean="0"/>
              <a:t>KeM</a:t>
            </a:r>
            <a:r>
              <a:rPr lang="et-EE" dirty="0" smtClean="0"/>
              <a:t> ettepanekul ja </a:t>
            </a:r>
            <a:r>
              <a:rPr lang="et-EE" dirty="0" err="1" smtClean="0"/>
              <a:t>EJSi</a:t>
            </a:r>
            <a:r>
              <a:rPr lang="et-EE" dirty="0" smtClean="0"/>
              <a:t> toetusel maandati see väliskülaliste linnujahi koolituseks.  Samuti hoiti ära olukord, et kõik külalisjahimehed peaksid koolitust läbima.  </a:t>
            </a:r>
          </a:p>
          <a:p>
            <a:r>
              <a:rPr lang="et-EE" dirty="0" smtClean="0"/>
              <a:t>Seltsi pressiesindaja- toimetaja osales </a:t>
            </a:r>
            <a:r>
              <a:rPr lang="et-EE" dirty="0"/>
              <a:t>SA Erametsakeskus poolt väljaantava ajakirja „Sinu Mets“ kolleegiumi töös. </a:t>
            </a:r>
            <a:r>
              <a:rPr lang="et-EE" dirty="0" smtClean="0"/>
              <a:t>Sinu Metsas on avaldatud regulaarselt ja hulgaliselt EJS-</a:t>
            </a:r>
            <a:r>
              <a:rPr lang="et-EE" dirty="0" err="1" smtClean="0"/>
              <a:t>ga</a:t>
            </a:r>
            <a:r>
              <a:rPr lang="et-EE" dirty="0" smtClean="0"/>
              <a:t> seotud jahindusteemalisi artikleid. </a:t>
            </a:r>
          </a:p>
        </p:txBody>
      </p:sp>
    </p:spTree>
    <p:extLst>
      <p:ext uri="{BB962C8B-B14F-4D97-AF65-F5344CB8AC3E}">
        <p14:creationId xmlns:p14="http://schemas.microsoft.com/office/powerpoint/2010/main" val="752603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848" y="484632"/>
            <a:ext cx="10058400" cy="1061139"/>
          </a:xfrm>
        </p:spPr>
        <p:txBody>
          <a:bodyPr>
            <a:normAutofit fontScale="90000"/>
          </a:bodyPr>
          <a:lstStyle/>
          <a:p>
            <a:r>
              <a:rPr lang="fi-FI" dirty="0"/>
              <a:t>EJS </a:t>
            </a:r>
            <a:r>
              <a:rPr lang="fi-FI" dirty="0" err="1"/>
              <a:t>kui</a:t>
            </a:r>
            <a:r>
              <a:rPr lang="fi-FI" dirty="0"/>
              <a:t> </a:t>
            </a:r>
            <a:r>
              <a:rPr lang="fi-FI" dirty="0" err="1"/>
              <a:t>liikmete</a:t>
            </a:r>
            <a:r>
              <a:rPr lang="fi-FI" dirty="0"/>
              <a:t> </a:t>
            </a:r>
            <a:r>
              <a:rPr lang="fi-FI" dirty="0" err="1"/>
              <a:t>esindusorganisatsioon</a:t>
            </a:r>
            <a:r>
              <a:rPr lang="fi-FI" dirty="0"/>
              <a:t> </a:t>
            </a:r>
            <a:r>
              <a:rPr lang="fi-FI" dirty="0" smtClean="0"/>
              <a:t>201</a:t>
            </a:r>
            <a:r>
              <a:rPr lang="et-EE" dirty="0"/>
              <a:t>8</a:t>
            </a:r>
            <a:r>
              <a:rPr lang="fi-FI" dirty="0" smtClean="0"/>
              <a:t>. </a:t>
            </a:r>
            <a:r>
              <a:rPr lang="fi-FI" dirty="0" err="1"/>
              <a:t>aastal</a:t>
            </a:r>
            <a:r>
              <a:rPr lang="fi-FI" dirty="0"/>
              <a:t>.</a:t>
            </a:r>
            <a:endParaRPr lang="et-EE" dirty="0"/>
          </a:p>
        </p:txBody>
      </p:sp>
      <p:sp>
        <p:nvSpPr>
          <p:cNvPr id="3" name="Sisu kohatäide 2"/>
          <p:cNvSpPr>
            <a:spLocks noGrp="1"/>
          </p:cNvSpPr>
          <p:nvPr>
            <p:ph idx="1"/>
          </p:nvPr>
        </p:nvSpPr>
        <p:spPr/>
        <p:txBody>
          <a:bodyPr>
            <a:normAutofit fontScale="85000" lnSpcReduction="20000"/>
          </a:bodyPr>
          <a:lstStyle/>
          <a:p>
            <a:r>
              <a:rPr lang="et-EE" dirty="0"/>
              <a:t>Veterinaarametiga 2018. aastaks sõlmitud lepingute eesmärgiks oli ulukitelt pea- ja vereproovide kogumine laboratoorsete uuringute läbiviimiseks, seiramaks marutaudialast olukorda kogu riigi pinnal ning hindamaks vaktsineerimise efektiivsust vaktsineeritud puhvertsoonis. Lepingu nr.1 alusel koguti 967 rebase-kähriku pead s.o. 97% </a:t>
            </a:r>
            <a:r>
              <a:rPr lang="et-EE" dirty="0" smtClean="0"/>
              <a:t>plaanist, </a:t>
            </a:r>
            <a:r>
              <a:rPr lang="et-EE" dirty="0">
                <a:solidFill>
                  <a:schemeClr val="tx1"/>
                </a:solidFill>
              </a:rPr>
              <a:t>puhvertsoonide lepingu alusel koguti Põlva-, Võru-, Tartu ja Ida-Virumaalt seisuga 31.12.2019 kokku  494 pea- ja vereproovi s.o. </a:t>
            </a:r>
            <a:r>
              <a:rPr lang="et-EE">
                <a:solidFill>
                  <a:schemeClr val="tx1"/>
                </a:solidFill>
              </a:rPr>
              <a:t>planeeritust 99 </a:t>
            </a:r>
            <a:r>
              <a:rPr lang="et-EE" smtClean="0"/>
              <a:t>%</a:t>
            </a:r>
            <a:endParaRPr lang="et-EE" dirty="0" smtClean="0"/>
          </a:p>
          <a:p>
            <a:r>
              <a:rPr lang="et-EE" dirty="0"/>
              <a:t>Augustis avaldas Maaeluministeerium koostöös </a:t>
            </a:r>
            <a:r>
              <a:rPr lang="et-EE" dirty="0" err="1"/>
              <a:t>EJSiga</a:t>
            </a:r>
            <a:r>
              <a:rPr lang="et-EE" dirty="0"/>
              <a:t> video „Metssigade käitlemine pärast küttimist“, kus antakse koostöös nõu kuidas käidelda metssiga pärast küttimist ning millised on parimad praktikad seakatku leviku ohjeldamiseks. Mida teha, et jahimees ise ei muutuks nakkuse edasikandjaks? Videost leiab </a:t>
            </a:r>
            <a:r>
              <a:rPr lang="et-EE" dirty="0" err="1"/>
              <a:t>bioohutuse</a:t>
            </a:r>
            <a:r>
              <a:rPr lang="et-EE" dirty="0"/>
              <a:t> nõuded ja parimad praktikad, mida täita, et takistada seakatku nakkuse levikut pärast küttimist. Video on saadaval </a:t>
            </a:r>
            <a:r>
              <a:rPr lang="et-EE" dirty="0" err="1"/>
              <a:t>EJSi</a:t>
            </a:r>
            <a:r>
              <a:rPr lang="et-EE" dirty="0"/>
              <a:t> kodulehel: </a:t>
            </a:r>
            <a:endParaRPr lang="et-EE" dirty="0" smtClean="0"/>
          </a:p>
          <a:p>
            <a:r>
              <a:rPr lang="et-EE" dirty="0" err="1" smtClean="0"/>
              <a:t>VTAga</a:t>
            </a:r>
            <a:r>
              <a:rPr lang="et-EE" dirty="0" smtClean="0"/>
              <a:t> tehti koostööd </a:t>
            </a:r>
            <a:r>
              <a:rPr lang="et-EE" dirty="0" err="1" smtClean="0"/>
              <a:t>SAKi</a:t>
            </a:r>
            <a:r>
              <a:rPr lang="et-EE" dirty="0" smtClean="0"/>
              <a:t> lepingu raames. </a:t>
            </a:r>
            <a:r>
              <a:rPr lang="et-EE" dirty="0"/>
              <a:t>2018. aastal oli SAK lepingupartnereid kokku 47. Suguküpse emise organeid toimetati veterinaarkeskustesse 1 399 tk ning kõrvaldati 303 metssea rümpa/korjust. VTA hakkas hüvitama vereproovide võtmist alates 1.04.18, kokku võeti 1 466 vereproovi</a:t>
            </a:r>
            <a:r>
              <a:rPr lang="et-EE" dirty="0" smtClean="0"/>
              <a:t>.</a:t>
            </a:r>
          </a:p>
          <a:p>
            <a:r>
              <a:rPr lang="et-EE" dirty="0" smtClean="0"/>
              <a:t>2018 </a:t>
            </a:r>
            <a:r>
              <a:rPr lang="et-EE" dirty="0"/>
              <a:t>jätkati </a:t>
            </a:r>
            <a:r>
              <a:rPr lang="et-EE" dirty="0" smtClean="0"/>
              <a:t>koostööd Soome firmaga </a:t>
            </a:r>
            <a:r>
              <a:rPr lang="et-EE" dirty="0"/>
              <a:t>Riistasiemen OY söödapõldude seemnete </a:t>
            </a:r>
            <a:r>
              <a:rPr lang="et-EE" dirty="0" smtClean="0"/>
              <a:t>tutvustamisel  </a:t>
            </a:r>
            <a:r>
              <a:rPr lang="et-EE" dirty="0"/>
              <a:t>ja </a:t>
            </a:r>
            <a:r>
              <a:rPr lang="et-EE" dirty="0" smtClean="0"/>
              <a:t>teostati seemnete müüki </a:t>
            </a:r>
            <a:r>
              <a:rPr lang="et-EE" dirty="0"/>
              <a:t>Eesti </a:t>
            </a:r>
            <a:r>
              <a:rPr lang="et-EE" dirty="0" smtClean="0"/>
              <a:t>jahimeestele</a:t>
            </a:r>
            <a:r>
              <a:rPr lang="et-EE" dirty="0"/>
              <a:t>. </a:t>
            </a:r>
            <a:endParaRPr lang="et-EE" dirty="0" smtClean="0"/>
          </a:p>
          <a:p>
            <a:r>
              <a:rPr lang="et-EE" dirty="0" smtClean="0"/>
              <a:t>EJS </a:t>
            </a:r>
            <a:r>
              <a:rPr lang="et-EE" dirty="0"/>
              <a:t>esindajad </a:t>
            </a:r>
            <a:r>
              <a:rPr lang="et-EE" dirty="0" smtClean="0"/>
              <a:t>osalesid </a:t>
            </a:r>
            <a:r>
              <a:rPr lang="et-EE" dirty="0"/>
              <a:t>maakondlike jahindusnõukogude töös.</a:t>
            </a:r>
          </a:p>
          <a:p>
            <a:endParaRPr lang="et-EE" dirty="0"/>
          </a:p>
          <a:p>
            <a:pPr marL="0" indent="0">
              <a:buNone/>
            </a:pPr>
            <a:endParaRPr lang="et-EE" dirty="0" smtClean="0"/>
          </a:p>
          <a:p>
            <a:endParaRPr lang="et-EE" dirty="0"/>
          </a:p>
          <a:p>
            <a:endParaRPr lang="et-EE" dirty="0" smtClean="0"/>
          </a:p>
          <a:p>
            <a:endParaRPr lang="et-EE" dirty="0"/>
          </a:p>
        </p:txBody>
      </p:sp>
    </p:spTree>
    <p:extLst>
      <p:ext uri="{BB962C8B-B14F-4D97-AF65-F5344CB8AC3E}">
        <p14:creationId xmlns:p14="http://schemas.microsoft.com/office/powerpoint/2010/main" val="3879051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1"/>
          <p:cNvSpPr>
            <a:spLocks noGrp="1"/>
          </p:cNvSpPr>
          <p:nvPr>
            <p:ph type="title"/>
          </p:nvPr>
        </p:nvSpPr>
        <p:spPr/>
        <p:txBody>
          <a:bodyPr>
            <a:normAutofit/>
          </a:bodyPr>
          <a:lstStyle/>
          <a:p>
            <a:r>
              <a:rPr lang="fi-FI" dirty="0"/>
              <a:t>EJS </a:t>
            </a:r>
            <a:r>
              <a:rPr lang="fi-FI" dirty="0" err="1"/>
              <a:t>kui</a:t>
            </a:r>
            <a:r>
              <a:rPr lang="fi-FI" dirty="0"/>
              <a:t> </a:t>
            </a:r>
            <a:r>
              <a:rPr lang="fi-FI" dirty="0" err="1"/>
              <a:t>liikmete</a:t>
            </a:r>
            <a:r>
              <a:rPr lang="fi-FI" dirty="0"/>
              <a:t> </a:t>
            </a:r>
            <a:r>
              <a:rPr lang="fi-FI" dirty="0" err="1"/>
              <a:t>esindusorganisatsioon</a:t>
            </a:r>
            <a:r>
              <a:rPr lang="fi-FI" dirty="0"/>
              <a:t> </a:t>
            </a:r>
            <a:r>
              <a:rPr lang="fi-FI" dirty="0" smtClean="0"/>
              <a:t>201</a:t>
            </a:r>
            <a:r>
              <a:rPr lang="et-EE" dirty="0"/>
              <a:t>8</a:t>
            </a:r>
            <a:r>
              <a:rPr lang="fi-FI" dirty="0" smtClean="0"/>
              <a:t>. </a:t>
            </a:r>
            <a:r>
              <a:rPr lang="fi-FI" dirty="0" err="1"/>
              <a:t>aastal</a:t>
            </a:r>
            <a:r>
              <a:rPr lang="fi-FI" dirty="0"/>
              <a:t>.</a:t>
            </a:r>
            <a:endParaRPr lang="et-EE" dirty="0"/>
          </a:p>
        </p:txBody>
      </p:sp>
      <p:sp>
        <p:nvSpPr>
          <p:cNvPr id="3" name="Sisu kohatäide 2"/>
          <p:cNvSpPr>
            <a:spLocks noGrp="1"/>
          </p:cNvSpPr>
          <p:nvPr>
            <p:ph idx="1"/>
          </p:nvPr>
        </p:nvSpPr>
        <p:spPr/>
        <p:txBody>
          <a:bodyPr>
            <a:normAutofit/>
          </a:bodyPr>
          <a:lstStyle/>
          <a:p>
            <a:r>
              <a:rPr lang="et-EE" dirty="0" err="1"/>
              <a:t>VTAga</a:t>
            </a:r>
            <a:r>
              <a:rPr lang="et-EE" dirty="0"/>
              <a:t> tehti koostööd </a:t>
            </a:r>
            <a:r>
              <a:rPr lang="et-EE" dirty="0" err="1"/>
              <a:t>SAKi</a:t>
            </a:r>
            <a:r>
              <a:rPr lang="et-EE" dirty="0"/>
              <a:t> lepingu raames. 2018. aastal oli SAK lepingupartnereid kokku 47. Suguküpse emise organeid toimetati veterinaarkeskustesse 1 399 tk ning kõrvaldati 303 metssea rümpa/korjust. VTA hakkas hüvitama vereproovide võtmist alates 1.04.18, kokku võeti 1 466 vereproovi.</a:t>
            </a:r>
          </a:p>
          <a:p>
            <a:r>
              <a:rPr lang="et-EE" dirty="0"/>
              <a:t>2018 jätkati koostööd Soome firmaga Riistasiemen OY söödapõldude seemnete tutvustamisel  ja teostati seemnete müüki Eesti jahimeestele. </a:t>
            </a:r>
          </a:p>
          <a:p>
            <a:r>
              <a:rPr lang="et-EE" dirty="0"/>
              <a:t>EJS esindajad osalesid maakondlike jahindusnõukogude töös</a:t>
            </a:r>
            <a:r>
              <a:rPr lang="et-EE" dirty="0" smtClean="0"/>
              <a:t>.</a:t>
            </a:r>
          </a:p>
          <a:p>
            <a:r>
              <a:rPr lang="et-EE" dirty="0"/>
              <a:t>EJS esindaja </a:t>
            </a:r>
            <a:r>
              <a:rPr lang="et-EE" dirty="0" smtClean="0"/>
              <a:t>Andres </a:t>
            </a:r>
            <a:r>
              <a:rPr lang="et-EE" dirty="0"/>
              <a:t>Lillemäe </a:t>
            </a:r>
            <a:r>
              <a:rPr lang="et-EE" dirty="0" smtClean="0"/>
              <a:t>osales </a:t>
            </a:r>
            <a:r>
              <a:rPr lang="et-EE" dirty="0"/>
              <a:t>riikliku suurkiskjate komisjoni </a:t>
            </a:r>
            <a:r>
              <a:rPr lang="et-EE" dirty="0" smtClean="0"/>
              <a:t>töös, toimus </a:t>
            </a:r>
            <a:r>
              <a:rPr lang="et-EE" dirty="0"/>
              <a:t>2  koosolekut</a:t>
            </a:r>
            <a:r>
              <a:rPr lang="et-EE" dirty="0" smtClean="0"/>
              <a:t>.</a:t>
            </a:r>
          </a:p>
          <a:p>
            <a:r>
              <a:rPr lang="et-EE" dirty="0" err="1" smtClean="0"/>
              <a:t>EJSi</a:t>
            </a:r>
            <a:r>
              <a:rPr lang="et-EE" dirty="0" smtClean="0"/>
              <a:t> esindajad osalesid </a:t>
            </a:r>
            <a:r>
              <a:rPr lang="et-EE" dirty="0"/>
              <a:t>relvadirektiivi ümarlauas </a:t>
            </a:r>
            <a:r>
              <a:rPr lang="et-EE" dirty="0" smtClean="0"/>
              <a:t>ja Riigikogu õiguskomisjoni töös</a:t>
            </a:r>
          </a:p>
          <a:p>
            <a:r>
              <a:rPr lang="et-EE" dirty="0"/>
              <a:t>Osteti kokku  põdra ja hirvenahku 591 tk.</a:t>
            </a:r>
          </a:p>
          <a:p>
            <a:endParaRPr lang="et-EE" dirty="0"/>
          </a:p>
          <a:p>
            <a:endParaRPr lang="et-EE" dirty="0"/>
          </a:p>
          <a:p>
            <a:pPr marL="0" indent="0">
              <a:buNone/>
            </a:pPr>
            <a:endParaRPr lang="et-EE" dirty="0"/>
          </a:p>
        </p:txBody>
      </p:sp>
    </p:spTree>
    <p:extLst>
      <p:ext uri="{BB962C8B-B14F-4D97-AF65-F5344CB8AC3E}">
        <p14:creationId xmlns:p14="http://schemas.microsoft.com/office/powerpoint/2010/main" val="100634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EV 100 </a:t>
            </a:r>
            <a:endParaRPr lang="et-EE" dirty="0"/>
          </a:p>
        </p:txBody>
      </p:sp>
      <p:sp>
        <p:nvSpPr>
          <p:cNvPr id="3" name="Sisu kohatäide 2"/>
          <p:cNvSpPr>
            <a:spLocks noGrp="1"/>
          </p:cNvSpPr>
          <p:nvPr>
            <p:ph idx="1"/>
          </p:nvPr>
        </p:nvSpPr>
        <p:spPr/>
        <p:txBody>
          <a:bodyPr/>
          <a:lstStyle/>
          <a:p>
            <a:r>
              <a:rPr lang="et-EE" dirty="0"/>
              <a:t>Seoses </a:t>
            </a:r>
            <a:r>
              <a:rPr lang="et-EE" dirty="0" smtClean="0"/>
              <a:t>EV100- </a:t>
            </a:r>
            <a:r>
              <a:rPr lang="et-EE" dirty="0" err="1" smtClean="0"/>
              <a:t>ga</a:t>
            </a:r>
            <a:r>
              <a:rPr lang="et-EE" dirty="0" smtClean="0"/>
              <a:t> </a:t>
            </a:r>
            <a:r>
              <a:rPr lang="et-EE" dirty="0"/>
              <a:t>korraldati 18. augustil </a:t>
            </a:r>
            <a:r>
              <a:rPr lang="et-EE" dirty="0" smtClean="0"/>
              <a:t>Eestis </a:t>
            </a:r>
            <a:r>
              <a:rPr lang="et-EE" dirty="0"/>
              <a:t>looduse päeva, mille raames ka jahimehed üle Eesti erinevaid tegevusi läbi viisid </a:t>
            </a:r>
            <a:endParaRPr lang="et-EE" dirty="0" smtClean="0"/>
          </a:p>
          <a:p>
            <a:pPr marL="0" indent="0">
              <a:buNone/>
            </a:pPr>
            <a:r>
              <a:rPr lang="et-EE" dirty="0" smtClean="0"/>
              <a:t> Harjumaa Ääsmäe </a:t>
            </a:r>
            <a:r>
              <a:rPr lang="et-EE" dirty="0"/>
              <a:t>jahimehed korraldasid looduse päeva Altkülas oma jahimajas. </a:t>
            </a:r>
            <a:endParaRPr lang="et-EE" dirty="0" smtClean="0"/>
          </a:p>
          <a:p>
            <a:pPr marL="0" indent="0">
              <a:buNone/>
            </a:pPr>
            <a:r>
              <a:rPr lang="et-EE" dirty="0" smtClean="0"/>
              <a:t>Raplamaal </a:t>
            </a:r>
            <a:r>
              <a:rPr lang="et-EE" dirty="0" err="1"/>
              <a:t>Valtu</a:t>
            </a:r>
            <a:r>
              <a:rPr lang="et-EE" dirty="0"/>
              <a:t> Jahiseltsi jahimajas peeti samuti looduspäeva. </a:t>
            </a:r>
            <a:endParaRPr lang="et-EE" dirty="0" smtClean="0"/>
          </a:p>
          <a:p>
            <a:pPr marL="0" indent="0">
              <a:buNone/>
            </a:pPr>
            <a:r>
              <a:rPr lang="et-EE" dirty="0" smtClean="0"/>
              <a:t>Hiiumaal </a:t>
            </a:r>
            <a:r>
              <a:rPr lang="et-EE" dirty="0"/>
              <a:t>külastati Kõrgessaare jahimaja, Lääne-Virumaal Vihula jahimaja, Pärnumaal Aruvälja jahiseltsi maja. </a:t>
            </a:r>
            <a:endParaRPr lang="et-EE" dirty="0" smtClean="0"/>
          </a:p>
          <a:p>
            <a:pPr marL="0" indent="0">
              <a:buNone/>
            </a:pPr>
            <a:r>
              <a:rPr lang="et-EE" dirty="0" smtClean="0"/>
              <a:t>Lisaks </a:t>
            </a:r>
            <a:r>
              <a:rPr lang="et-EE" dirty="0"/>
              <a:t>osales </a:t>
            </a:r>
            <a:r>
              <a:rPr lang="et-EE" dirty="0" err="1"/>
              <a:t>EJSi</a:t>
            </a:r>
            <a:r>
              <a:rPr lang="et-EE" dirty="0"/>
              <a:t> delegatsioon kogu pere metsapäeval Haapsalus Uuemõisa mõisapargis. Jahimeeste seltsi telgis Haapsalus said huvilised näha meie metsade ulukeid ja tutvuda jahimeeste </a:t>
            </a:r>
            <a:r>
              <a:rPr lang="et-EE" dirty="0" smtClean="0"/>
              <a:t>tegemistega. </a:t>
            </a:r>
            <a:endParaRPr lang="et-EE" dirty="0"/>
          </a:p>
          <a:p>
            <a:endParaRPr lang="et-EE" dirty="0"/>
          </a:p>
        </p:txBody>
      </p:sp>
    </p:spTree>
    <p:extLst>
      <p:ext uri="{BB962C8B-B14F-4D97-AF65-F5344CB8AC3E}">
        <p14:creationId xmlns:p14="http://schemas.microsoft.com/office/powerpoint/2010/main" val="3425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848" y="484632"/>
            <a:ext cx="10058400" cy="730710"/>
          </a:xfrm>
        </p:spPr>
        <p:txBody>
          <a:bodyPr>
            <a:normAutofit/>
          </a:bodyPr>
          <a:lstStyle/>
          <a:p>
            <a:r>
              <a:rPr lang="et-EE" dirty="0" smtClean="0"/>
              <a:t>Eesti Jahimees.</a:t>
            </a:r>
            <a:endParaRPr lang="et-EE" dirty="0"/>
          </a:p>
        </p:txBody>
      </p:sp>
      <p:sp>
        <p:nvSpPr>
          <p:cNvPr id="3" name="Sisu kohatäide 2"/>
          <p:cNvSpPr>
            <a:spLocks noGrp="1"/>
          </p:cNvSpPr>
          <p:nvPr>
            <p:ph idx="1"/>
          </p:nvPr>
        </p:nvSpPr>
        <p:spPr>
          <a:xfrm>
            <a:off x="831273" y="1215342"/>
            <a:ext cx="8905009" cy="5642658"/>
          </a:xfrm>
        </p:spPr>
        <p:txBody>
          <a:bodyPr/>
          <a:lstStyle/>
          <a:p>
            <a:r>
              <a:rPr lang="et-EE" dirty="0" smtClean="0"/>
              <a:t>2018.a</a:t>
            </a:r>
            <a:r>
              <a:rPr lang="et-EE" dirty="0"/>
              <a:t>. jooksul andis EJS välja ajakirja Eesti Jahimees 6 numbrit, mis on otsepostitusena saadetud </a:t>
            </a:r>
            <a:r>
              <a:rPr lang="et-EE" dirty="0" smtClean="0"/>
              <a:t>EJS </a:t>
            </a:r>
            <a:r>
              <a:rPr lang="et-EE" dirty="0"/>
              <a:t>füüsilisest isikust </a:t>
            </a:r>
            <a:r>
              <a:rPr lang="et-EE" dirty="0" smtClean="0"/>
              <a:t>liikmetele ja tellijatele. </a:t>
            </a:r>
          </a:p>
          <a:p>
            <a:r>
              <a:rPr lang="et-EE" dirty="0" smtClean="0"/>
              <a:t>Ajakirja </a:t>
            </a:r>
            <a:r>
              <a:rPr lang="et-EE" dirty="0" err="1"/>
              <a:t>tiraaz</a:t>
            </a:r>
            <a:r>
              <a:rPr lang="et-EE" dirty="0"/>
              <a:t> oli </a:t>
            </a:r>
            <a:r>
              <a:rPr lang="et-EE" dirty="0" smtClean="0"/>
              <a:t>keskmiselt 11</a:t>
            </a:r>
            <a:r>
              <a:rPr lang="et-EE" dirty="0"/>
              <a:t> </a:t>
            </a:r>
            <a:r>
              <a:rPr lang="et-EE" dirty="0" smtClean="0"/>
              <a:t>500 </a:t>
            </a:r>
            <a:r>
              <a:rPr lang="et-EE" dirty="0"/>
              <a:t>eksemplari. Ajakirja väljaandmine on muude kaasaegsemate teabekanalite kõrval üks tähtsamaid ettevõtmisi ning seda on tarvis jätkata ka tulevikus. </a:t>
            </a:r>
            <a:endParaRPr lang="et-EE" dirty="0" smtClean="0"/>
          </a:p>
          <a:p>
            <a:r>
              <a:rPr lang="et-EE" dirty="0" smtClean="0"/>
              <a:t>Ajakirja </a:t>
            </a:r>
            <a:r>
              <a:rPr lang="et-EE" dirty="0"/>
              <a:t>rahastati osaliselt </a:t>
            </a:r>
            <a:r>
              <a:rPr lang="et-EE" dirty="0" smtClean="0"/>
              <a:t>liikmemaksudest, osaliselt </a:t>
            </a:r>
            <a:r>
              <a:rPr lang="et-EE" dirty="0"/>
              <a:t>SA KIK sihtfinantseerimislepingute </a:t>
            </a:r>
            <a:r>
              <a:rPr lang="et-EE" dirty="0" smtClean="0"/>
              <a:t>toel ja osaliselt reklaamituludest.</a:t>
            </a:r>
            <a:endParaRPr lang="et-EE" dirty="0"/>
          </a:p>
          <a:p>
            <a:r>
              <a:rPr lang="et-EE" dirty="0"/>
              <a:t>Ajakirja </a:t>
            </a:r>
            <a:r>
              <a:rPr lang="et-EE" dirty="0" smtClean="0"/>
              <a:t>tööd abistab toimkond, mille </a:t>
            </a:r>
            <a:r>
              <a:rPr lang="et-EE" dirty="0"/>
              <a:t>koosolekud toimusid regulaarselt </a:t>
            </a:r>
            <a:r>
              <a:rPr lang="et-EE" dirty="0" smtClean="0"/>
              <a:t>ja 6 korda kokku.</a:t>
            </a:r>
            <a:endParaRPr lang="et-EE" dirty="0"/>
          </a:p>
          <a:p>
            <a:endParaRPr lang="et-EE" dirty="0"/>
          </a:p>
        </p:txBody>
      </p:sp>
    </p:spTree>
    <p:extLst>
      <p:ext uri="{BB962C8B-B14F-4D97-AF65-F5344CB8AC3E}">
        <p14:creationId xmlns:p14="http://schemas.microsoft.com/office/powerpoint/2010/main" val="131855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1058</TotalTime>
  <Words>1995</Words>
  <Application>Microsoft Office PowerPoint</Application>
  <PresentationFormat>Widescreen</PresentationFormat>
  <Paragraphs>135</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Calibri Light</vt:lpstr>
      <vt:lpstr>Retro</vt:lpstr>
      <vt:lpstr>Ülevaade juhatuse tööst 2018</vt:lpstr>
      <vt:lpstr>EJS liikmeskond ja meeskond</vt:lpstr>
      <vt:lpstr>EJS liikmeskond ja meeskond.</vt:lpstr>
      <vt:lpstr>EJS kui liikmete esindusorganisatsioon 2018. aastal.</vt:lpstr>
      <vt:lpstr>EJS kui liikmete esindusorganisatsioon 2018. aastal.</vt:lpstr>
      <vt:lpstr>EJS kui liikmete esindusorganisatsioon 2018. aastal.</vt:lpstr>
      <vt:lpstr>EJS kui liikmete esindusorganisatsioon 2018. aastal.</vt:lpstr>
      <vt:lpstr>EV 100 </vt:lpstr>
      <vt:lpstr>Eesti Jahimees.</vt:lpstr>
      <vt:lpstr>EJS koduleht www.ejs.ee </vt:lpstr>
      <vt:lpstr>Facebook</vt:lpstr>
      <vt:lpstr>Facebook&amp; instagramm </vt:lpstr>
      <vt:lpstr>EJS ja meedia 2018</vt:lpstr>
      <vt:lpstr>haldusleping</vt:lpstr>
      <vt:lpstr>haldusleping</vt:lpstr>
      <vt:lpstr>2018 oli “jahindus on looduskaitse!“ aasta. </vt:lpstr>
      <vt:lpstr>koolitused</vt:lpstr>
      <vt:lpstr>Jahindusalane kirjandus 2018.</vt:lpstr>
      <vt:lpstr>EJS ja rahvusvaheline koostöö.</vt:lpstr>
      <vt:lpstr>EJS ja rahvusvaheline koostöö.</vt:lpstr>
      <vt:lpstr>EJS ja KIK 2018.</vt:lpstr>
      <vt:lpstr>Volikogu.Juhatus.liikmesorganisatsioonide juhid.</vt:lpstr>
      <vt:lpstr>Tänan tähelepanu eest ja panuse eest EJS hüvanguks!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Ülevaade juhatuse tööst 2014</dc:title>
  <dc:creator>tonis</dc:creator>
  <cp:lastModifiedBy>andra hamburg</cp:lastModifiedBy>
  <cp:revision>100</cp:revision>
  <dcterms:created xsi:type="dcterms:W3CDTF">2015-04-07T13:08:51Z</dcterms:created>
  <dcterms:modified xsi:type="dcterms:W3CDTF">2019-04-22T07:12:20Z</dcterms:modified>
</cp:coreProperties>
</file>