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9" r:id="rId4"/>
    <p:sldId id="262" r:id="rId5"/>
    <p:sldId id="260" r:id="rId6"/>
    <p:sldId id="261" r:id="rId7"/>
    <p:sldId id="263" r:id="rId8"/>
    <p:sldId id="274" r:id="rId9"/>
    <p:sldId id="276" r:id="rId10"/>
    <p:sldId id="271" r:id="rId11"/>
    <p:sldId id="265" r:id="rId12"/>
    <p:sldId id="266" r:id="rId13"/>
    <p:sldId id="267" r:id="rId14"/>
    <p:sldId id="264" r:id="rId15"/>
    <p:sldId id="272" r:id="rId16"/>
    <p:sldId id="275" r:id="rId17"/>
    <p:sldId id="269" r:id="rId18"/>
    <p:sldId id="258" r:id="rId19"/>
    <p:sldId id="268" r:id="rId2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eskmine laad 2 – rõh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eskmine laad 2 – rõh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Keskmine laad 2 – rõhk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8472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194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899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869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1766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802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8492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222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6012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097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909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49D0D-7573-4FF0-91C3-A6039D14FB7C}" type="datetimeFigureOut">
              <a:rPr lang="et-EE" smtClean="0"/>
              <a:t>6.11.2018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CB43-BFFF-4CD1-B827-C38A6FABFD4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2577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tonis.korts@ejs.e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s.ee/" TargetMode="External"/><Relationship Id="rId2" Type="http://schemas.openxmlformats.org/officeDocument/2006/relationships/hyperlink" Target="mailto:tonis.korts@ejs.e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Eesti ulukitest jahimehe pilgu läbi ja kiskjad meie metsades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>
                <a:hlinkClick r:id="rId2"/>
              </a:rPr>
              <a:t>tonis.korts@ejs.ee</a:t>
            </a:r>
            <a:r>
              <a:rPr lang="et-EE" dirty="0" smtClean="0"/>
              <a:t> </a:t>
            </a:r>
          </a:p>
          <a:p>
            <a:r>
              <a:rPr lang="et-EE" dirty="0" smtClean="0"/>
              <a:t>Eesti Jahimeeste Selts </a:t>
            </a:r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38" y="4653684"/>
            <a:ext cx="2250324" cy="13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Väikeulukid küttimine</a:t>
            </a:r>
            <a:endParaRPr lang="et-EE" dirty="0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827258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370840">
                <a:tc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kobras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halljänes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valgejänes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mäger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Küttimine 2017/18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7 038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1 028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155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197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2242"/>
            <a:ext cx="6435436" cy="41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i="1" dirty="0"/>
              <a:t>Jahipiirkonnas kütitud haneliste arv jahipiirkonna kasutajaliikme kohta</a:t>
            </a:r>
            <a:endParaRPr lang="et-EE" dirty="0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/>
          </p:nvPr>
        </p:nvGraphicFramePr>
        <p:xfrm>
          <a:off x="3908795" y="1690691"/>
          <a:ext cx="6374456" cy="4994922"/>
        </p:xfrm>
        <a:graphic>
          <a:graphicData uri="http://schemas.openxmlformats.org/drawingml/2006/table">
            <a:tbl>
              <a:tblPr/>
              <a:tblGrid>
                <a:gridCol w="2073800"/>
                <a:gridCol w="797139"/>
                <a:gridCol w="1114755"/>
                <a:gridCol w="1114755"/>
                <a:gridCol w="1274007"/>
              </a:tblGrid>
              <a:tr h="8028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Maakond (</a:t>
                      </a:r>
                      <a:r>
                        <a:rPr lang="et-EE" sz="11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jpk.arv</a:t>
                      </a:r>
                      <a:r>
                        <a:rPr lang="et-E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t-E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Haned-lagled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Partlased</a:t>
                      </a:r>
                      <a:endParaRPr lang="et-E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Jpk. jahimeeste arv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Hanelisi jpk. jahimehe kohta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Harjumaa (16)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928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0,87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Hiiumaa (9)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658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Ida-Virumaa (24)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1421</a:t>
                      </a:r>
                      <a:endParaRPr lang="et-E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757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2,85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Jõgevamaa (12)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796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Järvamaa (20)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0,66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Läänemaa (18)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1775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849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3,84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Lääne-Virumaa (28)</a:t>
                      </a:r>
                      <a:endParaRPr lang="et-E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1417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1,80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Põlvamaa (22)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0,36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Pärnumaa (34)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286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1360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1231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Raplamaa (23)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133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157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1293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Saaremaa (27)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448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1400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1374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Tartumaa (23)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977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Valgamaa (21)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Viljandimaa (28)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1040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Võrumaa (24)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737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100" b="1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0,33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13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Kokku (329)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6534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8712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13613</a:t>
                      </a:r>
                      <a:endParaRPr lang="et-E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t-EE" sz="1300" b="1" dirty="0">
                          <a:solidFill>
                            <a:srgbClr val="9933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1,12</a:t>
                      </a:r>
                      <a:endParaRPr lang="et-E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499" marR="4249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13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b="1" dirty="0"/>
              <a:t>Joonis 1.</a:t>
            </a:r>
            <a:r>
              <a:rPr lang="et-EE" dirty="0"/>
              <a:t> </a:t>
            </a:r>
            <a:r>
              <a:rPr lang="et-EE" b="1" i="1" dirty="0"/>
              <a:t>Haneliste küttimine maakonniti (isendeid).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  <p:pic>
        <p:nvPicPr>
          <p:cNvPr id="6" name="Sisu kohatäid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4144"/>
            <a:ext cx="10884107" cy="54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8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i="1" dirty="0"/>
              <a:t>Välisriigi kodanikest jahimeeste jaotumus maakonniti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34627"/>
            <a:ext cx="8200868" cy="502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1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Suurkiskjad: hunt, ilves, karu.</a:t>
            </a:r>
            <a:endParaRPr lang="et-EE" dirty="0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069928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hunt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Ilves 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karu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Küttimine 2017/18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104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54  (60- 2018/19)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086705"/>
            <a:ext cx="3349336" cy="2669858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37" y="3086704"/>
            <a:ext cx="3480955" cy="2669859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2" y="3086703"/>
            <a:ext cx="3685308" cy="26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6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Suurkiskjad: hunt</a:t>
            </a:r>
            <a:endParaRPr lang="et-EE" dirty="0"/>
          </a:p>
        </p:txBody>
      </p:sp>
      <p:pic>
        <p:nvPicPr>
          <p:cNvPr id="4" name="Pildi kohatäide 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r="20864"/>
          <a:stretch>
            <a:fillRect/>
          </a:stretch>
        </p:blipFill>
        <p:spPr>
          <a:xfrm>
            <a:off x="1007918" y="1371600"/>
            <a:ext cx="8884227" cy="5309755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84718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Suurkiskjad: hunt</a:t>
            </a:r>
            <a:endParaRPr lang="et-EE" dirty="0"/>
          </a:p>
        </p:txBody>
      </p:sp>
      <p:pic>
        <p:nvPicPr>
          <p:cNvPr id="4" name="Picture 4" descr="Sumuk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1" y="1974273"/>
            <a:ext cx="8306492" cy="46863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40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Suurulukid. Hukkumine teedel.</a:t>
            </a:r>
            <a:endParaRPr lang="et-EE" dirty="0"/>
          </a:p>
        </p:txBody>
      </p:sp>
      <p:graphicFrame>
        <p:nvGraphicFramePr>
          <p:cNvPr id="5" name="Sisu kohatäid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285728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Põder 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Metskits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Hirv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2017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232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2857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20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l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18" y="2700337"/>
            <a:ext cx="4068907" cy="357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7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Miks mina olen jahimees?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1. Suurepärane võimalus veeta oma vaba aega kvaliteetselt.</a:t>
            </a:r>
          </a:p>
          <a:p>
            <a:r>
              <a:rPr lang="et-EE" dirty="0" smtClean="0"/>
              <a:t>2. Õpin tundma loodust ja seal iseseisvalt hakkama saamist.</a:t>
            </a:r>
          </a:p>
          <a:p>
            <a:r>
              <a:rPr lang="et-EE" dirty="0" smtClean="0"/>
              <a:t>3. Õpin ja arenen koos elutervete ja normaalsete inimestega.</a:t>
            </a:r>
          </a:p>
          <a:p>
            <a:r>
              <a:rPr lang="et-EE" dirty="0" smtClean="0"/>
              <a:t>4. Loodus ja kaaskütid pakuvad piiramatult uusi ideid ja väljakutseid.</a:t>
            </a:r>
          </a:p>
          <a:p>
            <a:r>
              <a:rPr lang="et-EE" dirty="0" smtClean="0"/>
              <a:t>5. Looduses viibimine tagab tugevama tervise ja seeläbi parema elukvaliteedi.</a:t>
            </a:r>
          </a:p>
          <a:p>
            <a:r>
              <a:rPr lang="et-EE" dirty="0" smtClean="0"/>
              <a:t>6. Võimalus katta ise oma laud kvaliteetse „õnneliku“ lihaga.</a:t>
            </a:r>
          </a:p>
          <a:p>
            <a:r>
              <a:rPr lang="et-EE" dirty="0" smtClean="0"/>
              <a:t>7. Olen ülemaailmse võrgustiku osa ja leian kergelt uusi kontakte ning tuttavaid.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8037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Tänan tähelepanu eest! Kivi kotti!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>
                <a:hlinkClick r:id="rId2"/>
              </a:rPr>
              <a:t>tonis.korts@ejs.ee</a:t>
            </a:r>
            <a:r>
              <a:rPr lang="et-EE" dirty="0" smtClean="0"/>
              <a:t> </a:t>
            </a:r>
          </a:p>
          <a:p>
            <a:r>
              <a:rPr lang="et-EE" dirty="0" smtClean="0">
                <a:hlinkClick r:id="rId3"/>
              </a:rPr>
              <a:t>www.ejs.ee</a:t>
            </a:r>
            <a:r>
              <a:rPr lang="et-EE" dirty="0" smtClean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6926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Hunters</a:t>
            </a:r>
            <a:r>
              <a:rPr lang="et-EE" dirty="0" smtClean="0"/>
              <a:t> </a:t>
            </a:r>
            <a:r>
              <a:rPr lang="et-EE" dirty="0" err="1" smtClean="0"/>
              <a:t>conserve</a:t>
            </a:r>
            <a:r>
              <a:rPr lang="et-EE" dirty="0" smtClean="0"/>
              <a:t> </a:t>
            </a:r>
            <a:r>
              <a:rPr lang="et-EE" dirty="0" err="1" smtClean="0"/>
              <a:t>wildlife</a:t>
            </a:r>
            <a:r>
              <a:rPr lang="et-EE" dirty="0" smtClean="0"/>
              <a:t>. Debatt USA-s.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791" y="1444336"/>
            <a:ext cx="9850581" cy="5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Jahindus on looduskaitse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037" y="2698635"/>
            <a:ext cx="3190340" cy="3190340"/>
          </a:xfrm>
          <a:prstGeom prst="rect">
            <a:avLst/>
          </a:prstGeom>
        </p:spPr>
      </p:pic>
      <p:sp>
        <p:nvSpPr>
          <p:cNvPr id="5" name="Ristkülik 4"/>
          <p:cNvSpPr/>
          <p:nvPr/>
        </p:nvSpPr>
        <p:spPr>
          <a:xfrm>
            <a:off x="4862944" y="2967335"/>
            <a:ext cx="68995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/>
              <a:t>Looduskaitse on valdkond, mis hõlmab loodusvarade, looduskeskkonna, loodusliku mitmekesisuse kaitset </a:t>
            </a:r>
            <a:r>
              <a:rPr lang="et-EE" dirty="0" err="1" smtClean="0"/>
              <a:t>inimmõju</a:t>
            </a:r>
            <a:r>
              <a:rPr lang="et-EE" dirty="0" smtClean="0"/>
              <a:t> negatiivsete aspektide eest, nende hooldamist ja taastamist.</a:t>
            </a:r>
          </a:p>
          <a:p>
            <a:endParaRPr lang="et-EE" dirty="0"/>
          </a:p>
          <a:p>
            <a:endParaRPr lang="et-EE" dirty="0" smtClean="0"/>
          </a:p>
          <a:p>
            <a:endParaRPr lang="et-EE" dirty="0"/>
          </a:p>
          <a:p>
            <a:r>
              <a:rPr lang="et-EE" dirty="0" smtClean="0"/>
              <a:t>Jahindus on valdkond, mis käsitleb ulukiressursi säästlikku kasutamist arvestades nii bioloogilisi, </a:t>
            </a:r>
            <a:r>
              <a:rPr lang="et-EE" b="1" u="sng" dirty="0" smtClean="0"/>
              <a:t>majanduslikke</a:t>
            </a:r>
            <a:r>
              <a:rPr lang="et-EE" dirty="0" smtClean="0"/>
              <a:t> kui sotsiaalseid aspekte. </a:t>
            </a:r>
          </a:p>
          <a:p>
            <a:endParaRPr lang="et-EE" dirty="0"/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561110"/>
            <a:ext cx="4821381" cy="1943099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482" y="1690689"/>
            <a:ext cx="1672936" cy="6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Suurulukid ja väikeulukid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dirty="0" smtClean="0"/>
              <a:t> </a:t>
            </a:r>
            <a:r>
              <a:rPr lang="et-EE" sz="3200" b="1" dirty="0" smtClean="0"/>
              <a:t>Suurulukid: </a:t>
            </a:r>
            <a:r>
              <a:rPr lang="et-EE" dirty="0" smtClean="0"/>
              <a:t>põder, punahirv, metskits,</a:t>
            </a:r>
            <a:r>
              <a:rPr lang="et-EE" dirty="0"/>
              <a:t> </a:t>
            </a:r>
            <a:r>
              <a:rPr lang="et-EE" dirty="0" smtClean="0"/>
              <a:t>metssiga, pruunkaru, hunt, ilves, hallhüljes.</a:t>
            </a:r>
          </a:p>
          <a:p>
            <a:r>
              <a:rPr lang="et-EE" sz="3200" b="1" dirty="0" smtClean="0"/>
              <a:t>Väikeulukid: </a:t>
            </a:r>
            <a:endParaRPr lang="et-EE" sz="3200" dirty="0"/>
          </a:p>
          <a:p>
            <a:r>
              <a:rPr lang="et-EE" sz="3200" u="sng" dirty="0" smtClean="0"/>
              <a:t>Loomad: </a:t>
            </a:r>
            <a:r>
              <a:rPr lang="et-EE" sz="3200" dirty="0" smtClean="0"/>
              <a:t>rebane, kährikkoer, mink, tuhkur, metsnugis, kivinugis, mäger, kobras, ondatra, halljänes, valgejänes. </a:t>
            </a:r>
          </a:p>
          <a:p>
            <a:r>
              <a:rPr lang="et-EE" sz="3200" u="sng" dirty="0" smtClean="0"/>
              <a:t>Linnud: </a:t>
            </a:r>
            <a:r>
              <a:rPr lang="et-EE" sz="3200" dirty="0" smtClean="0"/>
              <a:t>kormoran, hallhaigur, rabahani, hallhani, suur-laukhani, kanada lagle, valgepõsk-lagle, viupart, rääkspart, piilpart, </a:t>
            </a:r>
            <a:r>
              <a:rPr lang="et-EE" sz="3200" dirty="0" err="1" smtClean="0"/>
              <a:t>sinikael</a:t>
            </a:r>
            <a:r>
              <a:rPr lang="et-EE" sz="3200" dirty="0" smtClean="0"/>
              <a:t>-part, soopart, rägapart, luitsnokk-part, punapea-vart, tuttvart, mustvaeras, sõtkas, laanepüü, faasan, nurmkana,  lauk, tikutaja, metskurvits, naerukajakas, kalakajakas, hõbekajakas, merikajakas, kodutuvi, kaelustuvi, hallrästas, künnivares, hallvares.</a:t>
            </a:r>
            <a:br>
              <a:rPr lang="et-EE" sz="3200" dirty="0" smtClean="0"/>
            </a:br>
            <a:endParaRPr lang="et-EE" sz="3200" dirty="0" smtClean="0"/>
          </a:p>
          <a:p>
            <a:endParaRPr lang="et-EE" sz="3200" b="1" dirty="0"/>
          </a:p>
        </p:txBody>
      </p:sp>
    </p:spTree>
    <p:extLst>
      <p:ext uri="{BB962C8B-B14F-4D97-AF65-F5344CB8AC3E}">
        <p14:creationId xmlns:p14="http://schemas.microsoft.com/office/powerpoint/2010/main" val="194431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Eesti suurulukid. Arvukus ja küttimine.</a:t>
            </a:r>
            <a:endParaRPr lang="et-EE" dirty="0"/>
          </a:p>
        </p:txBody>
      </p:sp>
      <p:graphicFrame>
        <p:nvGraphicFramePr>
          <p:cNvPr id="11" name="Sisu kohatäide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187285"/>
              </p:ext>
            </p:extLst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Põder</a:t>
                      </a:r>
                      <a:r>
                        <a:rPr lang="et-EE" baseline="0" dirty="0" smtClean="0"/>
                        <a:t> 2017/18 arvukus  11 400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Põder 2017/18 küttimine  7337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Metskits 2017/18 arvukus 60 000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Metskits 2017/18 küttimine 15 800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Punahirv 2017/ 18 arvukus 3 400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Punahirv 2017/18 küttimine  1 915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lt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400"/>
            <a:ext cx="3837709" cy="3106883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9" y="3200400"/>
            <a:ext cx="2774374" cy="3086100"/>
          </a:xfrm>
          <a:prstGeom prst="rect">
            <a:avLst/>
          </a:prstGeom>
        </p:spPr>
      </p:pic>
      <p:pic>
        <p:nvPicPr>
          <p:cNvPr id="14" name="Pil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82" y="3200400"/>
            <a:ext cx="3903517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Eesti </a:t>
            </a:r>
            <a:r>
              <a:rPr lang="fi-FI" dirty="0" err="1" smtClean="0"/>
              <a:t>suurulukid</a:t>
            </a:r>
            <a:r>
              <a:rPr lang="fi-FI" dirty="0" smtClean="0"/>
              <a:t>. </a:t>
            </a:r>
            <a:r>
              <a:rPr lang="et-EE" dirty="0" smtClean="0"/>
              <a:t>Metssiga.</a:t>
            </a:r>
            <a:r>
              <a:rPr lang="fi-FI" dirty="0" smtClean="0"/>
              <a:t> </a:t>
            </a:r>
            <a:r>
              <a:rPr lang="et-EE" dirty="0" smtClean="0"/>
              <a:t> </a:t>
            </a:r>
            <a:endParaRPr lang="et-EE" dirty="0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584634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2014/15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2015/16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2916/17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2017/18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2018/19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24 909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32 332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17 415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7 690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5 570 (min maht)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l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90" y="2702241"/>
            <a:ext cx="5517573" cy="3917633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702241"/>
            <a:ext cx="6161808" cy="39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0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Ulukiliha ja esmatöötlus</a:t>
            </a:r>
            <a:endParaRPr lang="et-EE" dirty="0"/>
          </a:p>
        </p:txBody>
      </p:sp>
      <p:graphicFrame>
        <p:nvGraphicFramePr>
          <p:cNvPr id="7" name="Sisu kohatäid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791568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liik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põder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metskits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punahirv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kilo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150x7337=1 100 550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13,7x15800= 216 460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85x1915=162 775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l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32" y="2919846"/>
            <a:ext cx="6397336" cy="38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ulukiliha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802333" y="-531669"/>
            <a:ext cx="4187536" cy="10591801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8" y="218209"/>
            <a:ext cx="6144491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0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Jahimehed ja ulukiliha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8" y="1441161"/>
            <a:ext cx="4898340" cy="2985366"/>
          </a:xfr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28" y="1441160"/>
            <a:ext cx="5098472" cy="2985367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8" y="4426528"/>
            <a:ext cx="4898340" cy="2431472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28" y="4426527"/>
            <a:ext cx="5098472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8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463</Words>
  <Application>Microsoft Office PowerPoint</Application>
  <PresentationFormat>Laiekraan</PresentationFormat>
  <Paragraphs>171</Paragraphs>
  <Slides>19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Office'i kujundus</vt:lpstr>
      <vt:lpstr>Eesti ulukitest jahimehe pilgu läbi ja kiskjad meie metsades</vt:lpstr>
      <vt:lpstr>Hunters conserve wildlife. Debatt USA-s.</vt:lpstr>
      <vt:lpstr>Jahindus on looduskaitse</vt:lpstr>
      <vt:lpstr>Suurulukid ja väikeulukid</vt:lpstr>
      <vt:lpstr>Eesti suurulukid. Arvukus ja küttimine.</vt:lpstr>
      <vt:lpstr>Eesti suurulukid. Metssiga.  </vt:lpstr>
      <vt:lpstr>Ulukiliha ja esmatöötlus</vt:lpstr>
      <vt:lpstr>ulukiliha</vt:lpstr>
      <vt:lpstr>Jahimehed ja ulukiliha</vt:lpstr>
      <vt:lpstr>Väikeulukid küttimine</vt:lpstr>
      <vt:lpstr>Jahipiirkonnas kütitud haneliste arv jahipiirkonna kasutajaliikme kohta</vt:lpstr>
      <vt:lpstr>Joonis 1. Haneliste küttimine maakonniti (isendeid). </vt:lpstr>
      <vt:lpstr>Välisriigi kodanikest jahimeeste jaotumus maakonniti</vt:lpstr>
      <vt:lpstr>Suurkiskjad: hunt, ilves, karu.</vt:lpstr>
      <vt:lpstr>Suurkiskjad: hunt</vt:lpstr>
      <vt:lpstr>Suurkiskjad: hunt</vt:lpstr>
      <vt:lpstr>Suurulukid. Hukkumine teedel.</vt:lpstr>
      <vt:lpstr>Miks mina olen jahimees?</vt:lpstr>
      <vt:lpstr>Tänan tähelepanu eest! Kivi kotti!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Eesti ulukitest jahimehe pilgu läbi ja kiskjad meie metsades</dc:title>
  <dc:creator>tonis</dc:creator>
  <cp:lastModifiedBy>tonis</cp:lastModifiedBy>
  <cp:revision>37</cp:revision>
  <dcterms:created xsi:type="dcterms:W3CDTF">2018-11-04T17:44:47Z</dcterms:created>
  <dcterms:modified xsi:type="dcterms:W3CDTF">2018-11-06T09:36:19Z</dcterms:modified>
</cp:coreProperties>
</file>