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31"/>
  </p:notesMasterIdLst>
  <p:handoutMasterIdLst>
    <p:handoutMasterId r:id="rId32"/>
  </p:handoutMasterIdLst>
  <p:sldIdLst>
    <p:sldId id="261" r:id="rId5"/>
    <p:sldId id="262" r:id="rId6"/>
    <p:sldId id="265" r:id="rId7"/>
    <p:sldId id="257" r:id="rId8"/>
    <p:sldId id="266" r:id="rId9"/>
    <p:sldId id="267" r:id="rId10"/>
    <p:sldId id="268" r:id="rId11"/>
    <p:sldId id="258" r:id="rId12"/>
    <p:sldId id="264" r:id="rId13"/>
    <p:sldId id="281" r:id="rId14"/>
    <p:sldId id="288" r:id="rId15"/>
    <p:sldId id="289" r:id="rId16"/>
    <p:sldId id="290" r:id="rId17"/>
    <p:sldId id="272" r:id="rId18"/>
    <p:sldId id="275" r:id="rId19"/>
    <p:sldId id="269" r:id="rId20"/>
    <p:sldId id="280" r:id="rId21"/>
    <p:sldId id="287" r:id="rId22"/>
    <p:sldId id="273" r:id="rId23"/>
    <p:sldId id="274" r:id="rId24"/>
    <p:sldId id="259" r:id="rId25"/>
    <p:sldId id="282" r:id="rId26"/>
    <p:sldId id="283" r:id="rId27"/>
    <p:sldId id="284" r:id="rId28"/>
    <p:sldId id="285" r:id="rId29"/>
    <p:sldId id="260" r:id="rId30"/>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72">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47B22"/>
    <a:srgbClr val="F5F5F5"/>
    <a:srgbClr val="0065A2"/>
    <a:srgbClr val="663300"/>
    <a:srgbClr val="FFD624"/>
    <a:srgbClr val="2C2F1D"/>
    <a:srgbClr val="FDE7D7"/>
    <a:srgbClr val="FEF2E8"/>
    <a:srgbClr val="0F5494"/>
    <a:srgbClr val="AFC65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11" autoAdjust="0"/>
    <p:restoredTop sz="87085" autoAdjust="0"/>
  </p:normalViewPr>
  <p:slideViewPr>
    <p:cSldViewPr>
      <p:cViewPr>
        <p:scale>
          <a:sx n="71" d="100"/>
          <a:sy n="71" d="100"/>
        </p:scale>
        <p:origin x="-2010"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Word"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lrMapOvr bg1="lt1" tx1="dk1" bg2="lt2" tx2="dk2" accent1="accent1" accent2="accent2" accent3="accent3" accent4="accent4" accent5="accent5" accent6="accent6" hlink="hlink" folHlink="folHlink"/>
  <c:chart>
    <c:plotArea>
      <c:layout>
        <c:manualLayout>
          <c:layoutTarget val="inner"/>
          <c:xMode val="edge"/>
          <c:yMode val="edge"/>
          <c:x val="5.3747812773403306E-2"/>
          <c:y val="2.8040427940439046E-2"/>
          <c:w val="0.83926596675415577"/>
          <c:h val="0.76636342208223107"/>
        </c:manualLayout>
      </c:layout>
      <c:lineChart>
        <c:grouping val="standard"/>
        <c:ser>
          <c:idx val="0"/>
          <c:order val="0"/>
          <c:tx>
            <c:strRef>
              <c:f>'[Chart in Microsoft Word]Sheet1'!$B$1</c:f>
              <c:strCache>
                <c:ptCount val="1"/>
                <c:pt idx="0">
                  <c:v>2014</c:v>
                </c:pt>
              </c:strCache>
            </c:strRef>
          </c:tx>
          <c:spPr>
            <a:ln w="57150"/>
          </c:spPr>
          <c:marker>
            <c:symbol val="none"/>
          </c:marker>
          <c:cat>
            <c:strRef>
              <c:f>'[Chart in Microsoft Word]Sheet1'!$A$2:$A$13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'[Chart in Microsoft Word]Sheet1'!$B$2:$B$13</c:f>
              <c:numCache>
                <c:formatCode>General</c:formatCode>
                <c:ptCount val="12"/>
                <c:pt idx="0">
                  <c:v>2</c:v>
                </c:pt>
                <c:pt idx="1">
                  <c:v>0</c:v>
                </c:pt>
                <c:pt idx="2">
                  <c:v>0</c:v>
                </c:pt>
                <c:pt idx="3">
                  <c:v>0</c:v>
                </c:pt>
                <c:pt idx="4">
                  <c:v>0</c:v>
                </c:pt>
                <c:pt idx="5">
                  <c:v>0</c:v>
                </c:pt>
                <c:pt idx="6">
                  <c:v>0</c:v>
                </c:pt>
                <c:pt idx="7">
                  <c:v>1</c:v>
                </c:pt>
                <c:pt idx="8">
                  <c:v>4</c:v>
                </c:pt>
                <c:pt idx="9">
                  <c:v>7</c:v>
                </c:pt>
                <c:pt idx="10">
                  <c:v>11</c:v>
                </c:pt>
                <c:pt idx="11">
                  <c:v>20</c:v>
                </c:pt>
              </c:numCache>
            </c:numRef>
          </c:val>
        </c:ser>
        <c:ser>
          <c:idx val="1"/>
          <c:order val="1"/>
          <c:tx>
            <c:strRef>
              <c:f>'[Chart in Microsoft Word]Sheet1'!$C$1</c:f>
              <c:strCache>
                <c:ptCount val="1"/>
                <c:pt idx="0">
                  <c:v>2015</c:v>
                </c:pt>
              </c:strCache>
            </c:strRef>
          </c:tx>
          <c:spPr>
            <a:ln w="57150"/>
          </c:spPr>
          <c:marker>
            <c:symbol val="none"/>
          </c:marker>
          <c:cat>
            <c:strRef>
              <c:f>'[Chart in Microsoft Word]Sheet1'!$A$2:$A$13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'[Chart in Microsoft Word]Sheet1'!$C$2:$C$13</c:f>
              <c:numCache>
                <c:formatCode>General</c:formatCode>
                <c:ptCount val="12"/>
                <c:pt idx="0">
                  <c:v>8</c:v>
                </c:pt>
                <c:pt idx="1">
                  <c:v>7</c:v>
                </c:pt>
                <c:pt idx="2">
                  <c:v>6</c:v>
                </c:pt>
                <c:pt idx="3">
                  <c:v>6</c:v>
                </c:pt>
                <c:pt idx="4">
                  <c:v>9</c:v>
                </c:pt>
                <c:pt idx="5">
                  <c:v>6</c:v>
                </c:pt>
                <c:pt idx="6">
                  <c:v>17</c:v>
                </c:pt>
                <c:pt idx="7">
                  <c:v>6</c:v>
                </c:pt>
                <c:pt idx="8">
                  <c:v>3</c:v>
                </c:pt>
                <c:pt idx="9">
                  <c:v>15</c:v>
                </c:pt>
                <c:pt idx="10">
                  <c:v>14</c:v>
                </c:pt>
                <c:pt idx="11">
                  <c:v>14</c:v>
                </c:pt>
              </c:numCache>
            </c:numRef>
          </c:val>
        </c:ser>
        <c:ser>
          <c:idx val="2"/>
          <c:order val="2"/>
          <c:tx>
            <c:strRef>
              <c:f>'[Chart in Microsoft Word]Sheet1'!$D$1</c:f>
              <c:strCache>
                <c:ptCount val="1"/>
                <c:pt idx="0">
                  <c:v>2016</c:v>
                </c:pt>
              </c:strCache>
            </c:strRef>
          </c:tx>
          <c:spPr>
            <a:ln w="57150"/>
          </c:spPr>
          <c:marker>
            <c:symbol val="none"/>
          </c:marker>
          <c:cat>
            <c:strRef>
              <c:f>'[Chart in Microsoft Word]Sheet1'!$A$2:$A$13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'[Chart in Microsoft Word]Sheet1'!$D$2:$D$13</c:f>
              <c:numCache>
                <c:formatCode>General</c:formatCode>
                <c:ptCount val="12"/>
                <c:pt idx="0">
                  <c:v>18</c:v>
                </c:pt>
                <c:pt idx="1">
                  <c:v>11</c:v>
                </c:pt>
                <c:pt idx="2">
                  <c:v>15</c:v>
                </c:pt>
                <c:pt idx="3">
                  <c:v>12</c:v>
                </c:pt>
                <c:pt idx="4">
                  <c:v>15</c:v>
                </c:pt>
                <c:pt idx="5">
                  <c:v>23</c:v>
                </c:pt>
                <c:pt idx="6">
                  <c:v>77</c:v>
                </c:pt>
                <c:pt idx="7">
                  <c:v>28</c:v>
                </c:pt>
                <c:pt idx="8">
                  <c:v>14</c:v>
                </c:pt>
                <c:pt idx="9">
                  <c:v>3</c:v>
                </c:pt>
                <c:pt idx="10">
                  <c:v>0</c:v>
                </c:pt>
                <c:pt idx="11">
                  <c:v>0</c:v>
                </c:pt>
              </c:numCache>
            </c:numRef>
          </c:val>
        </c:ser>
        <c:marker val="1"/>
        <c:axId val="147423232"/>
        <c:axId val="147424768"/>
      </c:lineChart>
      <c:catAx>
        <c:axId val="147423232"/>
        <c:scaling>
          <c:orientation val="minMax"/>
        </c:scaling>
        <c:axPos val="b"/>
        <c:tickLblPos val="nextTo"/>
        <c:txPr>
          <a:bodyPr/>
          <a:lstStyle/>
          <a:p>
            <a:pPr>
              <a:defRPr lang="en-GB"/>
            </a:pPr>
            <a:endParaRPr lang="pl-PL"/>
          </a:p>
        </c:txPr>
        <c:crossAx val="147424768"/>
        <c:crosses val="autoZero"/>
        <c:auto val="1"/>
        <c:lblAlgn val="ctr"/>
        <c:lblOffset val="100"/>
      </c:catAx>
      <c:valAx>
        <c:axId val="147424768"/>
        <c:scaling>
          <c:orientation val="minMax"/>
        </c:scaling>
        <c:axPos val="l"/>
        <c:majorGridlines/>
        <c:numFmt formatCode="General" sourceLinked="1"/>
        <c:tickLblPos val="nextTo"/>
        <c:txPr>
          <a:bodyPr/>
          <a:lstStyle/>
          <a:p>
            <a:pPr>
              <a:defRPr lang="en-GB"/>
            </a:pPr>
            <a:endParaRPr lang="pl-PL"/>
          </a:p>
        </c:txPr>
        <c:crossAx val="147423232"/>
        <c:crosses val="autoZero"/>
        <c:crossBetween val="between"/>
      </c:valAx>
    </c:plotArea>
    <c:legend>
      <c:legendPos val="r"/>
      <c:layout/>
      <c:txPr>
        <a:bodyPr/>
        <a:lstStyle/>
        <a:p>
          <a:pPr>
            <a:defRPr lang="en-GB"/>
          </a:pPr>
          <a:endParaRPr lang="pl-PL"/>
        </a:p>
      </c:txPr>
    </c:legend>
    <c:plotVisOnly val="1"/>
    <c:dispBlanksAs val="gap"/>
  </c:chart>
  <c:txPr>
    <a:bodyPr/>
    <a:lstStyle/>
    <a:p>
      <a:pPr>
        <a:defRPr sz="1600"/>
      </a:pPr>
      <a:endParaRPr lang="pl-PL"/>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077C6DE-A789-4AAB-87BE-A924DDA2AD57}" type="slidenum">
              <a:rPr lang="en-GB"/>
              <a:pPr>
                <a:defRPr/>
              </a:pPr>
              <a:t>‹#›</a:t>
            </a:fld>
            <a:endParaRPr lang="en-GB"/>
          </a:p>
        </p:txBody>
      </p:sp>
    </p:spTree>
    <p:extLst>
      <p:ext uri="{BB962C8B-B14F-4D97-AF65-F5344CB8AC3E}">
        <p14:creationId xmlns="" xmlns:p14="http://schemas.microsoft.com/office/powerpoint/2010/main" val="3756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3A0A35F-4F92-49E4-9F04-766A330FD38B}" type="slidenum">
              <a:rPr lang="en-GB"/>
              <a:pPr>
                <a:defRPr/>
              </a:pPr>
              <a:t>‹#›</a:t>
            </a:fld>
            <a:endParaRPr lang="en-GB"/>
          </a:p>
        </p:txBody>
      </p:sp>
    </p:spTree>
    <p:extLst>
      <p:ext uri="{BB962C8B-B14F-4D97-AF65-F5344CB8AC3E}">
        <p14:creationId xmlns="" xmlns:p14="http://schemas.microsoft.com/office/powerpoint/2010/main" val="13001277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Definition</a:t>
            </a:r>
            <a:r>
              <a:rPr lang="pl-PL" dirty="0" smtClean="0"/>
              <a:t> of </a:t>
            </a:r>
            <a:r>
              <a:rPr lang="pl-PL" dirty="0" err="1" smtClean="0"/>
              <a:t>the</a:t>
            </a:r>
            <a:r>
              <a:rPr lang="pl-PL" dirty="0" smtClean="0"/>
              <a:t> </a:t>
            </a:r>
            <a:r>
              <a:rPr lang="pl-PL" dirty="0" err="1" smtClean="0"/>
              <a:t>infected</a:t>
            </a:r>
            <a:r>
              <a:rPr lang="pl-PL" dirty="0" smtClean="0"/>
              <a:t> </a:t>
            </a:r>
            <a:r>
              <a:rPr lang="pl-PL" dirty="0" err="1" smtClean="0"/>
              <a:t>area</a:t>
            </a:r>
            <a:endParaRPr lang="pl-PL" dirty="0" smtClean="0"/>
          </a:p>
          <a:p>
            <a:endParaRPr lang="pl-PL" dirty="0" smtClean="0"/>
          </a:p>
          <a:p>
            <a:r>
              <a:rPr lang="pl-PL" dirty="0" smtClean="0"/>
              <a:t>But </a:t>
            </a:r>
            <a:r>
              <a:rPr lang="pl-PL" dirty="0" err="1" smtClean="0"/>
              <a:t>how</a:t>
            </a:r>
            <a:r>
              <a:rPr lang="pl-PL" dirty="0" smtClean="0"/>
              <a:t> do we </a:t>
            </a:r>
            <a:r>
              <a:rPr lang="pl-PL" dirty="0" err="1" smtClean="0"/>
              <a:t>perform</a:t>
            </a:r>
            <a:r>
              <a:rPr lang="pl-PL" dirty="0" smtClean="0"/>
              <a:t> </a:t>
            </a:r>
            <a:r>
              <a:rPr lang="pl-PL" dirty="0" err="1" smtClean="0"/>
              <a:t>sampling</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Areas</a:t>
            </a:r>
            <a:r>
              <a:rPr lang="pl-PL" dirty="0" smtClean="0"/>
              <a:t> to be </a:t>
            </a:r>
            <a:r>
              <a:rPr lang="pl-PL" dirty="0" err="1" smtClean="0"/>
              <a:t>targeted</a:t>
            </a:r>
            <a:r>
              <a:rPr lang="pl-PL" dirty="0" smtClean="0"/>
              <a:t> by </a:t>
            </a:r>
            <a:r>
              <a:rPr lang="pl-PL" dirty="0" err="1" smtClean="0"/>
              <a:t>carcass</a:t>
            </a:r>
            <a:r>
              <a:rPr lang="pl-PL" dirty="0" smtClean="0"/>
              <a:t> </a:t>
            </a:r>
            <a:r>
              <a:rPr lang="pl-PL" dirty="0" err="1" smtClean="0"/>
              <a:t>search</a:t>
            </a:r>
            <a:r>
              <a:rPr lang="pl-PL" dirty="0" smtClean="0"/>
              <a:t>:</a:t>
            </a:r>
            <a:r>
              <a:rPr lang="pl-PL" baseline="0" dirty="0" smtClean="0"/>
              <a:t> </a:t>
            </a:r>
            <a:r>
              <a:rPr lang="pl-PL" baseline="0" dirty="0" err="1" smtClean="0"/>
              <a:t>swamps</a:t>
            </a:r>
            <a:r>
              <a:rPr lang="pl-PL" baseline="0" dirty="0" smtClean="0"/>
              <a:t>, </a:t>
            </a:r>
            <a:r>
              <a:rPr lang="pl-PL" baseline="0" dirty="0" err="1" smtClean="0"/>
              <a:t>river</a:t>
            </a:r>
            <a:r>
              <a:rPr lang="pl-PL" baseline="0" dirty="0" smtClean="0"/>
              <a:t> </a:t>
            </a:r>
            <a:r>
              <a:rPr lang="pl-PL" baseline="0" dirty="0" err="1" smtClean="0"/>
              <a:t>valleys</a:t>
            </a:r>
            <a:r>
              <a:rPr lang="pl-PL" baseline="0" dirty="0" smtClean="0"/>
              <a:t> (</a:t>
            </a:r>
            <a:r>
              <a:rPr lang="pl-PL" baseline="0" dirty="0" err="1" smtClean="0"/>
              <a:t>fever</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The</a:t>
            </a:r>
            <a:r>
              <a:rPr lang="pl-PL" dirty="0" smtClean="0"/>
              <a:t> country</a:t>
            </a:r>
            <a:r>
              <a:rPr lang="pl-PL" baseline="0" dirty="0" smtClean="0"/>
              <a:t> </a:t>
            </a:r>
            <a:r>
              <a:rPr lang="pl-PL" baseline="0" dirty="0" err="1" smtClean="0"/>
              <a:t>divided</a:t>
            </a:r>
            <a:r>
              <a:rPr lang="pl-PL" baseline="0" dirty="0" smtClean="0"/>
              <a:t> </a:t>
            </a:r>
            <a:r>
              <a:rPr lang="pl-PL" baseline="0" dirty="0" err="1" smtClean="0"/>
              <a:t>into</a:t>
            </a:r>
            <a:r>
              <a:rPr lang="pl-PL" baseline="0" dirty="0" smtClean="0"/>
              <a:t> </a:t>
            </a:r>
            <a:r>
              <a:rPr lang="pl-PL" baseline="0" dirty="0" err="1" smtClean="0"/>
              <a:t>hunting</a:t>
            </a:r>
            <a:r>
              <a:rPr lang="pl-PL" baseline="0" dirty="0" smtClean="0"/>
              <a:t> </a:t>
            </a:r>
            <a:r>
              <a:rPr lang="pl-PL" baseline="0" dirty="0" err="1" smtClean="0"/>
              <a:t>grounds</a:t>
            </a:r>
            <a:r>
              <a:rPr lang="pl-PL" baseline="0" dirty="0" smtClean="0"/>
              <a:t>, not </a:t>
            </a:r>
            <a:r>
              <a:rPr lang="pl-PL" baseline="0" dirty="0" err="1" smtClean="0"/>
              <a:t>correlate</a:t>
            </a:r>
            <a:r>
              <a:rPr lang="pl-PL" baseline="0" dirty="0" smtClean="0"/>
              <a:t> </a:t>
            </a:r>
            <a:r>
              <a:rPr lang="pl-PL" baseline="0" dirty="0" err="1" smtClean="0"/>
              <a:t>with</a:t>
            </a:r>
            <a:r>
              <a:rPr lang="pl-PL" baseline="0" dirty="0" smtClean="0"/>
              <a:t> </a:t>
            </a:r>
            <a:r>
              <a:rPr lang="pl-PL" baseline="0" dirty="0" err="1" smtClean="0"/>
              <a:t>the</a:t>
            </a:r>
            <a:r>
              <a:rPr lang="pl-PL" baseline="0" dirty="0" smtClean="0"/>
              <a:t> </a:t>
            </a:r>
            <a:r>
              <a:rPr lang="pl-PL" baseline="0" dirty="0" err="1" smtClean="0"/>
              <a:t>administrtive</a:t>
            </a:r>
            <a:r>
              <a:rPr lang="pl-PL" baseline="0" dirty="0" smtClean="0"/>
              <a:t> </a:t>
            </a:r>
            <a:r>
              <a:rPr lang="pl-PL" baseline="0" dirty="0" err="1" smtClean="0"/>
              <a:t>borders</a:t>
            </a:r>
            <a:r>
              <a:rPr lang="pl-PL" baseline="0" dirty="0" smtClean="0"/>
              <a:t>,</a:t>
            </a:r>
          </a:p>
          <a:p>
            <a:endParaRPr lang="pl-PL" baseline="0" dirty="0" smtClean="0"/>
          </a:p>
          <a:p>
            <a:r>
              <a:rPr lang="pl-PL" baseline="0" dirty="0" err="1" smtClean="0"/>
              <a:t>Which</a:t>
            </a:r>
            <a:r>
              <a:rPr lang="pl-PL" baseline="0" dirty="0" smtClean="0"/>
              <a:t> </a:t>
            </a:r>
            <a:r>
              <a:rPr lang="pl-PL" baseline="0" dirty="0" err="1" smtClean="0"/>
              <a:t>units</a:t>
            </a:r>
            <a:r>
              <a:rPr lang="pl-PL" baseline="0" dirty="0" smtClean="0"/>
              <a:t> do we </a:t>
            </a:r>
            <a:r>
              <a:rPr lang="pl-PL" baseline="0" dirty="0" err="1" smtClean="0"/>
              <a:t>use</a:t>
            </a:r>
            <a:r>
              <a:rPr lang="pl-PL" baseline="0" dirty="0" smtClean="0"/>
              <a:t> for </a:t>
            </a:r>
            <a:r>
              <a:rPr lang="pl-PL" baseline="0" dirty="0" err="1" smtClean="0"/>
              <a:t>sampling</a:t>
            </a:r>
            <a:endParaRPr lang="pl-PL" baseline="0" dirty="0" smtClean="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But </a:t>
            </a:r>
            <a:r>
              <a:rPr lang="pl-PL" dirty="0" err="1" smtClean="0"/>
              <a:t>Eliminating</a:t>
            </a:r>
            <a:r>
              <a:rPr lang="pl-PL" dirty="0" smtClean="0"/>
              <a:t> </a:t>
            </a:r>
            <a:r>
              <a:rPr lang="pl-PL" dirty="0" err="1" smtClean="0"/>
              <a:t>the</a:t>
            </a:r>
            <a:r>
              <a:rPr lang="pl-PL" dirty="0" smtClean="0"/>
              <a:t> </a:t>
            </a:r>
            <a:r>
              <a:rPr lang="pl-PL" dirty="0" err="1" smtClean="0"/>
              <a:t>females</a:t>
            </a:r>
            <a:r>
              <a:rPr lang="pl-PL" baseline="0" dirty="0" smtClean="0"/>
              <a:t> </a:t>
            </a:r>
            <a:r>
              <a:rPr lang="pl-PL" baseline="0" dirty="0" err="1" smtClean="0"/>
              <a:t>may</a:t>
            </a:r>
            <a:r>
              <a:rPr lang="pl-PL" baseline="0" dirty="0" smtClean="0"/>
              <a:t> </a:t>
            </a:r>
            <a:r>
              <a:rPr lang="pl-PL" baseline="0" dirty="0" err="1" smtClean="0"/>
              <a:t>destroy</a:t>
            </a:r>
            <a:r>
              <a:rPr lang="pl-PL" baseline="0" dirty="0" smtClean="0"/>
              <a:t> group </a:t>
            </a:r>
            <a:r>
              <a:rPr lang="pl-PL" baseline="0" dirty="0" err="1" smtClean="0"/>
              <a:t>structure</a:t>
            </a:r>
            <a:r>
              <a:rPr lang="pl-PL" baseline="0" dirty="0" smtClean="0"/>
              <a:t> and </a:t>
            </a:r>
            <a:r>
              <a:rPr lang="pl-PL" baseline="0" dirty="0" err="1" smtClean="0"/>
              <a:t>cause</a:t>
            </a:r>
            <a:r>
              <a:rPr lang="pl-PL" baseline="0" dirty="0" smtClean="0"/>
              <a:t> </a:t>
            </a:r>
            <a:r>
              <a:rPr lang="pl-PL" baseline="0" dirty="0" err="1" smtClean="0"/>
              <a:t>groups</a:t>
            </a:r>
            <a:r>
              <a:rPr lang="pl-PL" baseline="0" dirty="0" smtClean="0"/>
              <a:t> </a:t>
            </a:r>
            <a:r>
              <a:rPr lang="pl-PL" baseline="0" dirty="0" err="1" smtClean="0"/>
              <a:t>re-arrangements</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Life-cycle</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Drivers</a:t>
            </a:r>
            <a:r>
              <a:rPr lang="pl-PL" dirty="0" smtClean="0"/>
              <a:t> of </a:t>
            </a:r>
            <a:r>
              <a:rPr lang="pl-PL" dirty="0" err="1" smtClean="0"/>
              <a:t>increase</a:t>
            </a:r>
            <a:r>
              <a:rPr lang="pl-PL" dirty="0" smtClean="0"/>
              <a:t>: </a:t>
            </a:r>
            <a:r>
              <a:rPr lang="pl-PL" dirty="0" err="1" smtClean="0"/>
              <a:t>population</a:t>
            </a:r>
            <a:r>
              <a:rPr lang="pl-PL" baseline="0" dirty="0" smtClean="0"/>
              <a:t> </a:t>
            </a:r>
            <a:r>
              <a:rPr lang="pl-PL" baseline="0" dirty="0" err="1" smtClean="0"/>
              <a:t>size</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Drivers</a:t>
            </a:r>
            <a:r>
              <a:rPr lang="pl-PL" dirty="0" smtClean="0"/>
              <a:t> of </a:t>
            </a:r>
            <a:r>
              <a:rPr lang="pl-PL" dirty="0" err="1" smtClean="0"/>
              <a:t>increase</a:t>
            </a:r>
            <a:r>
              <a:rPr lang="pl-PL" dirty="0" smtClean="0"/>
              <a:t>: </a:t>
            </a:r>
            <a:r>
              <a:rPr lang="pl-PL" dirty="0" err="1" smtClean="0"/>
              <a:t>population</a:t>
            </a:r>
            <a:r>
              <a:rPr lang="pl-PL" baseline="0" dirty="0" smtClean="0"/>
              <a:t> </a:t>
            </a:r>
            <a:r>
              <a:rPr lang="pl-PL" baseline="0" dirty="0" err="1" smtClean="0"/>
              <a:t>size</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Biosecurity</a:t>
            </a:r>
            <a:r>
              <a:rPr lang="pl-PL" dirty="0" smtClean="0"/>
              <a:t> </a:t>
            </a:r>
            <a:r>
              <a:rPr lang="pl-PL" dirty="0" err="1" smtClean="0"/>
              <a:t>during</a:t>
            </a:r>
            <a:r>
              <a:rPr lang="pl-PL" dirty="0" smtClean="0"/>
              <a:t> </a:t>
            </a:r>
            <a:r>
              <a:rPr lang="pl-PL" dirty="0" err="1" smtClean="0"/>
              <a:t>sampling</a:t>
            </a:r>
            <a:r>
              <a:rPr lang="pl-PL" dirty="0" smtClean="0"/>
              <a:t>, we </a:t>
            </a:r>
            <a:r>
              <a:rPr lang="pl-PL" dirty="0" err="1" smtClean="0"/>
              <a:t>dont</a:t>
            </a:r>
            <a:r>
              <a:rPr lang="pl-PL" dirty="0" smtClean="0"/>
              <a:t> </a:t>
            </a:r>
            <a:r>
              <a:rPr lang="pl-PL" dirty="0" err="1" smtClean="0"/>
              <a:t>know</a:t>
            </a:r>
            <a:r>
              <a:rPr lang="pl-PL" dirty="0" smtClean="0"/>
              <a:t> </a:t>
            </a:r>
            <a:r>
              <a:rPr lang="pl-PL" dirty="0" err="1" smtClean="0"/>
              <a:t>the</a:t>
            </a:r>
            <a:r>
              <a:rPr lang="pl-PL" dirty="0" smtClean="0"/>
              <a:t> </a:t>
            </a:r>
            <a:r>
              <a:rPr lang="pl-PL" dirty="0" err="1" smtClean="0"/>
              <a:t>infectious</a:t>
            </a:r>
            <a:r>
              <a:rPr lang="pl-PL" dirty="0" smtClean="0"/>
              <a:t> status of </a:t>
            </a:r>
            <a:r>
              <a:rPr lang="pl-PL" dirty="0" err="1" smtClean="0"/>
              <a:t>sampled</a:t>
            </a:r>
            <a:r>
              <a:rPr lang="pl-PL" dirty="0" smtClean="0"/>
              <a:t> </a:t>
            </a:r>
            <a:r>
              <a:rPr lang="pl-PL" dirty="0" err="1" smtClean="0"/>
              <a:t>animals</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Tracebility</a:t>
            </a:r>
            <a:r>
              <a:rPr lang="pl-PL" dirty="0" smtClean="0"/>
              <a:t> of </a:t>
            </a:r>
            <a:r>
              <a:rPr lang="pl-PL" dirty="0" err="1" smtClean="0"/>
              <a:t>the</a:t>
            </a:r>
            <a:r>
              <a:rPr lang="pl-PL" dirty="0" smtClean="0"/>
              <a:t> </a:t>
            </a:r>
            <a:r>
              <a:rPr lang="pl-PL" dirty="0" err="1" smtClean="0"/>
              <a:t>samples</a:t>
            </a:r>
            <a:r>
              <a:rPr lang="pl-PL" dirty="0" smtClean="0"/>
              <a:t>, </a:t>
            </a:r>
            <a:r>
              <a:rPr lang="pl-PL" dirty="0" err="1" smtClean="0"/>
              <a:t>age</a:t>
            </a:r>
            <a:r>
              <a:rPr lang="pl-PL" dirty="0" smtClean="0"/>
              <a:t>/sex , </a:t>
            </a:r>
            <a:r>
              <a:rPr lang="pl-PL" dirty="0" err="1" smtClean="0"/>
              <a:t>geographical</a:t>
            </a:r>
            <a:r>
              <a:rPr lang="pl-PL" dirty="0" smtClean="0"/>
              <a:t> </a:t>
            </a:r>
            <a:r>
              <a:rPr lang="pl-PL" dirty="0" err="1" smtClean="0"/>
              <a:t>coordinates</a:t>
            </a:r>
            <a:r>
              <a:rPr lang="pl-PL" dirty="0" smtClean="0"/>
              <a:t> </a:t>
            </a:r>
            <a:r>
              <a:rPr lang="pl-PL" dirty="0" err="1" smtClean="0"/>
              <a:t>or</a:t>
            </a:r>
            <a:r>
              <a:rPr lang="pl-PL" dirty="0" smtClean="0"/>
              <a:t> </a:t>
            </a:r>
            <a:r>
              <a:rPr lang="pl-PL" dirty="0" err="1" smtClean="0"/>
              <a:t>accurate</a:t>
            </a:r>
            <a:r>
              <a:rPr lang="pl-PL" dirty="0" smtClean="0"/>
              <a:t> </a:t>
            </a:r>
            <a:r>
              <a:rPr lang="pl-PL" dirty="0" err="1" smtClean="0"/>
              <a:t>location</a:t>
            </a:r>
            <a:r>
              <a:rPr lang="pl-PL" dirty="0" smtClean="0"/>
              <a:t> </a:t>
            </a:r>
            <a:r>
              <a:rPr lang="pl-PL" dirty="0" err="1" smtClean="0"/>
              <a:t>very</a:t>
            </a:r>
            <a:r>
              <a:rPr lang="pl-PL" baseline="0" dirty="0" smtClean="0"/>
              <a:t> </a:t>
            </a:r>
            <a:r>
              <a:rPr lang="pl-PL" baseline="0" dirty="0" err="1" smtClean="0"/>
              <a:t>important</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hasCustomPrompt="1"/>
          </p:nvPr>
        </p:nvSpPr>
        <p:spPr>
          <a:xfrm>
            <a:off x="0" y="1484784"/>
            <a:ext cx="9144000" cy="2232248"/>
          </a:xfrm>
        </p:spPr>
        <p:txBody>
          <a:bodyPr wrap="square" lIns="0" tIns="0" rIns="0" bIns="0" anchor="ctr" anchorCtr="0"/>
          <a:lstStyle>
            <a:lvl1pPr indent="0" algn="ctr">
              <a:defRPr sz="3000" b="1" baseline="0">
                <a:solidFill>
                  <a:schemeClr val="tx1">
                    <a:lumMod val="75000"/>
                    <a:lumOff val="25000"/>
                  </a:schemeClr>
                </a:solidFill>
              </a:defRPr>
            </a:lvl1pPr>
          </a:lstStyle>
          <a:p>
            <a:r>
              <a:rPr lang="en-US" dirty="0"/>
              <a:t>Click to add title…Verdana 36pts</a:t>
            </a:r>
            <a:br>
              <a:rPr lang="en-US" dirty="0"/>
            </a:br>
            <a:r>
              <a:rPr lang="en-US" dirty="0"/>
              <a:t>Subtitle here (</a:t>
            </a:r>
            <a:r>
              <a:rPr lang="en-US" dirty="0" err="1"/>
              <a:t>verdana</a:t>
            </a:r>
            <a:r>
              <a:rPr lang="en-US" dirty="0"/>
              <a:t> 30pts – not bold)</a:t>
            </a:r>
            <a:endParaRPr lang="en-GB" dirty="0"/>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4" name="Text Placeholder 13"/>
          <p:cNvSpPr>
            <a:spLocks noGrp="1"/>
          </p:cNvSpPr>
          <p:nvPr>
            <p:ph type="body" sz="quarter" idx="11" hasCustomPrompt="1"/>
          </p:nvPr>
        </p:nvSpPr>
        <p:spPr>
          <a:xfrm>
            <a:off x="6084168" y="6165304"/>
            <a:ext cx="2736304" cy="260361"/>
          </a:xfrm>
        </p:spPr>
        <p:txBody>
          <a:bodyPr/>
          <a:lstStyle>
            <a:lvl1pPr marL="0" indent="0" algn="r">
              <a:buNone/>
              <a:defRPr sz="1000" b="1" i="0" baseline="0">
                <a:solidFill>
                  <a:schemeClr val="tx1">
                    <a:lumMod val="95000"/>
                    <a:lumOff val="5000"/>
                  </a:schemeClr>
                </a:solidFill>
              </a:defRPr>
            </a:lvl1pPr>
          </a:lstStyle>
          <a:p>
            <a:pPr lvl="0"/>
            <a:r>
              <a:rPr lang="fr-BE" dirty="0"/>
              <a:t>Click to </a:t>
            </a:r>
            <a:r>
              <a:rPr lang="fr-BE" dirty="0" err="1"/>
              <a:t>add</a:t>
            </a:r>
            <a:r>
              <a:rPr lang="fr-BE" dirty="0"/>
              <a:t> date - </a:t>
            </a:r>
            <a:r>
              <a:rPr lang="fr-BE" dirty="0" err="1"/>
              <a:t>verdana</a:t>
            </a:r>
            <a:r>
              <a:rPr lang="fr-BE" dirty="0"/>
              <a:t>, 10pts</a:t>
            </a:r>
            <a:endParaRPr lang="en-GB" dirty="0"/>
          </a:p>
        </p:txBody>
      </p:sp>
      <p:sp>
        <p:nvSpPr>
          <p:cNvPr id="7" name="Text Placeholder 6"/>
          <p:cNvSpPr>
            <a:spLocks noGrp="1"/>
          </p:cNvSpPr>
          <p:nvPr>
            <p:ph type="body" sz="quarter" idx="12" hasCustomPrompt="1"/>
          </p:nvPr>
        </p:nvSpPr>
        <p:spPr>
          <a:xfrm>
            <a:off x="35496" y="4365104"/>
            <a:ext cx="4320853" cy="431800"/>
          </a:xfrm>
        </p:spPr>
        <p:txBody>
          <a:bodyPr/>
          <a:lstStyle>
            <a:lvl1pPr marL="0" indent="0" algn="r">
              <a:buNone/>
              <a:defRPr sz="1600" b="1" i="0">
                <a:solidFill>
                  <a:schemeClr val="tx1">
                    <a:lumMod val="75000"/>
                    <a:lumOff val="25000"/>
                  </a:schemeClr>
                </a:solidFill>
              </a:defRPr>
            </a:lvl1pPr>
          </a:lstStyle>
          <a:p>
            <a:pPr lvl="0"/>
            <a:r>
              <a:rPr lang="fr-BE" dirty="0"/>
              <a:t>Click to </a:t>
            </a:r>
            <a:r>
              <a:rPr lang="fr-BE" dirty="0" err="1"/>
              <a:t>add</a:t>
            </a:r>
            <a:r>
              <a:rPr lang="fr-BE" dirty="0"/>
              <a:t> </a:t>
            </a:r>
            <a:r>
              <a:rPr lang="fr-BE" dirty="0" err="1"/>
              <a:t>name</a:t>
            </a:r>
            <a:r>
              <a:rPr lang="fr-BE" dirty="0"/>
              <a:t>…</a:t>
            </a:r>
            <a:endParaRPr lang="en-GB" dirty="0"/>
          </a:p>
        </p:txBody>
      </p:sp>
      <p:sp>
        <p:nvSpPr>
          <p:cNvPr id="9" name="Text Placeholder 8"/>
          <p:cNvSpPr>
            <a:spLocks noGrp="1"/>
          </p:cNvSpPr>
          <p:nvPr>
            <p:ph type="body" sz="quarter" idx="13" hasCustomPrompt="1"/>
          </p:nvPr>
        </p:nvSpPr>
        <p:spPr>
          <a:xfrm>
            <a:off x="4716016" y="3861048"/>
            <a:ext cx="3979862" cy="1657350"/>
          </a:xfrm>
        </p:spPr>
        <p:txBody>
          <a:bodyPr/>
          <a:lstStyle>
            <a:lvl1pPr marL="0" indent="0">
              <a:buNone/>
              <a:defRPr sz="8800" b="1" i="0">
                <a:solidFill>
                  <a:srgbClr val="F47B22"/>
                </a:solidFill>
              </a:defRPr>
            </a:lvl1pPr>
          </a:lstStyle>
          <a:p>
            <a:pPr lvl="0"/>
            <a:r>
              <a:rPr lang="fr-BE" dirty="0"/>
              <a:t>BTSF</a:t>
            </a:r>
            <a:endParaRPr lang="en-GB" dirty="0"/>
          </a:p>
        </p:txBody>
      </p:sp>
      <p:sp>
        <p:nvSpPr>
          <p:cNvPr id="15" name="Text Placeholder 14"/>
          <p:cNvSpPr>
            <a:spLocks noGrp="1"/>
          </p:cNvSpPr>
          <p:nvPr>
            <p:ph type="body" sz="quarter" idx="14" hasCustomPrompt="1"/>
          </p:nvPr>
        </p:nvSpPr>
        <p:spPr>
          <a:xfrm>
            <a:off x="395536" y="4941888"/>
            <a:ext cx="3960564" cy="1223416"/>
          </a:xfrm>
        </p:spPr>
        <p:txBody>
          <a:bodyPr/>
          <a:lstStyle>
            <a:lvl1pPr marL="0" indent="0">
              <a:buNone/>
              <a:defRPr sz="2400"/>
            </a:lvl1pPr>
          </a:lstStyle>
          <a:p>
            <a:pPr algn="r"/>
            <a:r>
              <a:rPr lang="fr-BE" sz="1000" b="0" dirty="0">
                <a:solidFill>
                  <a:schemeClr val="bg1">
                    <a:lumMod val="50000"/>
                  </a:schemeClr>
                </a:solidFill>
              </a:rPr>
              <a:t>Click to </a:t>
            </a:r>
            <a:r>
              <a:rPr lang="fr-BE" sz="1000" b="0" dirty="0" err="1">
                <a:solidFill>
                  <a:schemeClr val="bg1">
                    <a:lumMod val="50000"/>
                  </a:schemeClr>
                </a:solidFill>
              </a:rPr>
              <a:t>add</a:t>
            </a:r>
            <a:r>
              <a:rPr lang="fr-BE" sz="1000" b="0" dirty="0">
                <a:solidFill>
                  <a:schemeClr val="bg1">
                    <a:lumMod val="50000"/>
                  </a:schemeClr>
                </a:solidFill>
              </a:rPr>
              <a:t> </a:t>
            </a:r>
            <a:r>
              <a:rPr lang="fr-BE" sz="1000" b="0" dirty="0" err="1">
                <a:solidFill>
                  <a:schemeClr val="bg1">
                    <a:lumMod val="50000"/>
                  </a:schemeClr>
                </a:solidFill>
              </a:rPr>
              <a:t>disclaimer</a:t>
            </a:r>
            <a:r>
              <a:rPr lang="fr-BE" sz="1000" b="0" dirty="0">
                <a:solidFill>
                  <a:schemeClr val="bg1">
                    <a:lumMod val="50000"/>
                  </a:schemeClr>
                </a:solidFill>
              </a:rPr>
              <a:t>…</a:t>
            </a:r>
            <a:endParaRPr lang="en-GB" sz="1000" b="0" dirty="0">
              <a:solidFill>
                <a:schemeClr val="bg1">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62894"/>
            <a:ext cx="3008313" cy="1162050"/>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575050" y="1762895"/>
            <a:ext cx="5111750" cy="3898354"/>
          </a:xfrm>
        </p:spPr>
        <p:txBody>
          <a:bodyPr/>
          <a:lstStyle>
            <a:lvl1pPr>
              <a:defRPr sz="3200">
                <a:solidFill>
                  <a:schemeClr val="bg2">
                    <a:lumMod val="50000"/>
                  </a:schemeClr>
                </a:solidFill>
              </a:defRPr>
            </a:lvl1pPr>
            <a:lvl2pPr>
              <a:buClr>
                <a:srgbClr val="F47B22"/>
              </a:buClr>
              <a:defRPr sz="2800">
                <a:solidFill>
                  <a:schemeClr val="bg2">
                    <a:lumMod val="50000"/>
                  </a:schemeClr>
                </a:solidFill>
              </a:defRPr>
            </a:lvl2pPr>
            <a:lvl3pPr>
              <a:defRPr sz="24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2924945"/>
            <a:ext cx="3008313" cy="2736304"/>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baseline="0" dirty="0">
                <a:solidFill>
                  <a:schemeClr val="bg1"/>
                </a:solidFill>
                <a:latin typeface="+mj-lt"/>
              </a:rPr>
              <a:t>Food </a:t>
            </a:r>
            <a:r>
              <a:rPr lang="fr-BE" sz="700" b="0" i="1" baseline="0" dirty="0" err="1">
                <a:solidFill>
                  <a:schemeClr val="bg1"/>
                </a:solidFill>
                <a:latin typeface="+mj-lt"/>
              </a:rPr>
              <a:t>safety</a:t>
            </a:r>
            <a:endParaRPr lang="fr-BE" sz="450" b="0" i="1" baseline="0"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1700807"/>
            <a:ext cx="5486400" cy="3026767"/>
          </a:xfrm>
        </p:spPr>
        <p:txBody>
          <a:bodyPr/>
          <a:lstStyle>
            <a:lvl1pPr marL="0" indent="0">
              <a:buNone/>
              <a:defRPr sz="32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725190"/>
            <a:ext cx="2058988" cy="4440114"/>
          </a:xfrm>
        </p:spPr>
        <p:txBody>
          <a:bodyPr vert="eaVert"/>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1725190"/>
            <a:ext cx="6029325" cy="4440114"/>
          </a:xfrm>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4229894" y="1556271"/>
            <a:ext cx="3798490" cy="936625"/>
          </a:xfrm>
        </p:spPr>
        <p:txBody>
          <a:bodyPr anchor="ctr" anchorCtr="0"/>
          <a:lstStyle>
            <a:lvl1pPr marL="0" indent="0" algn="l">
              <a:buFontTx/>
              <a:buNone/>
              <a:defRPr sz="2400" baseline="0">
                <a:solidFill>
                  <a:srgbClr val="F47B22"/>
                </a:solidFill>
              </a:defRPr>
            </a:lvl1pPr>
          </a:lstStyle>
          <a:p>
            <a:r>
              <a:rPr lang="en-US" dirty="0"/>
              <a:t>Click to add title </a:t>
            </a: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3" name="Text Placeholder 12"/>
          <p:cNvSpPr>
            <a:spLocks noGrp="1"/>
          </p:cNvSpPr>
          <p:nvPr>
            <p:ph type="body" sz="quarter" idx="13" hasCustomPrompt="1"/>
          </p:nvPr>
        </p:nvSpPr>
        <p:spPr>
          <a:xfrm>
            <a:off x="4229894" y="2565400"/>
            <a:ext cx="3798000" cy="3743325"/>
          </a:xfrm>
        </p:spPr>
        <p:txBody>
          <a:bodyPr/>
          <a:lstStyle>
            <a:lvl1pPr marL="0" indent="0">
              <a:buFontTx/>
              <a:buNone/>
              <a:defRPr sz="1200" i="0">
                <a:solidFill>
                  <a:schemeClr val="bg2">
                    <a:lumMod val="50000"/>
                  </a:schemeClr>
                </a:solidFill>
              </a:defRPr>
            </a:lvl1pPr>
          </a:lstStyle>
          <a:p>
            <a:pPr lvl="0"/>
            <a:r>
              <a:rPr lang="en-US" dirty="0"/>
              <a:t>Click to add text</a:t>
            </a:r>
          </a:p>
          <a:p>
            <a:pPr lvl="0"/>
            <a:r>
              <a:rPr lang="en-US" dirty="0"/>
              <a:t>Verdana 14pt</a:t>
            </a:r>
            <a:endParaRPr lang="en-GB" dirty="0"/>
          </a:p>
        </p:txBody>
      </p:sp>
      <p:sp>
        <p:nvSpPr>
          <p:cNvPr id="5" name="Picture Placeholder 4"/>
          <p:cNvSpPr>
            <a:spLocks noGrp="1"/>
          </p:cNvSpPr>
          <p:nvPr>
            <p:ph type="pic" sz="quarter" idx="14" hasCustomPrompt="1"/>
          </p:nvPr>
        </p:nvSpPr>
        <p:spPr>
          <a:xfrm>
            <a:off x="0" y="989013"/>
            <a:ext cx="4230688" cy="5868987"/>
          </a:xfrm>
        </p:spPr>
        <p:txBody>
          <a:bodyPr anchor="ctr"/>
          <a:lstStyle>
            <a:lvl1pPr algn="r">
              <a:defRPr sz="1400" baseline="0">
                <a:solidFill>
                  <a:schemeClr val="bg2">
                    <a:lumMod val="50000"/>
                  </a:schemeClr>
                </a:solidFill>
              </a:defRPr>
            </a:lvl1pPr>
          </a:lstStyle>
          <a:p>
            <a:r>
              <a:rPr lang="fr-BE" dirty="0"/>
              <a:t>This </a:t>
            </a:r>
            <a:r>
              <a:rPr lang="fr-BE" dirty="0" err="1"/>
              <a:t>is</a:t>
            </a:r>
            <a:r>
              <a:rPr lang="fr-BE" dirty="0"/>
              <a:t> an image </a:t>
            </a:r>
            <a:r>
              <a:rPr lang="fr-BE" dirty="0" err="1"/>
              <a:t>holder</a:t>
            </a:r>
            <a:r>
              <a:rPr lang="fr-BE" dirty="0"/>
              <a:t> for a </a:t>
            </a:r>
            <a:r>
              <a:rPr lang="fr-BE" dirty="0" err="1"/>
              <a:t>slide</a:t>
            </a:r>
            <a:r>
              <a:rPr lang="fr-BE" dirty="0"/>
              <a:t> </a:t>
            </a:r>
            <a:r>
              <a:rPr lang="fr-BE" dirty="0" err="1"/>
              <a:t>with</a:t>
            </a:r>
            <a:r>
              <a:rPr lang="fr-BE" dirty="0"/>
              <a:t> an illustration on the </a:t>
            </a:r>
            <a:r>
              <a:rPr lang="fr-BE" dirty="0" err="1"/>
              <a:t>left</a:t>
            </a:r>
            <a:r>
              <a:rPr lang="fr-BE" dirty="0"/>
              <a:t>.</a:t>
            </a:r>
          </a:p>
          <a:p>
            <a:r>
              <a:rPr lang="fr-BE" dirty="0"/>
              <a:t>Click to </a:t>
            </a:r>
            <a:r>
              <a:rPr lang="fr-BE" dirty="0" err="1"/>
              <a:t>add</a:t>
            </a:r>
            <a:r>
              <a:rPr lang="fr-BE" dirty="0"/>
              <a:t> </a:t>
            </a:r>
            <a:r>
              <a:rPr lang="fr-BE" dirty="0" err="1"/>
              <a:t>picture</a:t>
            </a:r>
            <a:r>
              <a:rPr lang="fr-BE" dirty="0"/>
              <a:t>…</a:t>
            </a:r>
            <a:endParaRPr lang="en-GB"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355976" y="3138227"/>
            <a:ext cx="4734594" cy="158691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1115616" y="1628800"/>
            <a:ext cx="3798000" cy="936625"/>
          </a:xfrm>
        </p:spPr>
        <p:txBody>
          <a:bodyPr/>
          <a:lstStyle>
            <a:lvl1pPr algn="r">
              <a:defRPr sz="2400">
                <a:solidFill>
                  <a:srgbClr val="F47B22"/>
                </a:solidFill>
              </a:defRPr>
            </a:lvl1pPr>
          </a:lstStyle>
          <a:p>
            <a:r>
              <a:rPr lang="en-US" dirty="0"/>
              <a:t>Click to add title</a:t>
            </a:r>
            <a:br>
              <a:rPr lang="en-US" dirty="0"/>
            </a:b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8" name="Text Placeholder 7"/>
          <p:cNvSpPr>
            <a:spLocks noGrp="1"/>
          </p:cNvSpPr>
          <p:nvPr>
            <p:ph type="body" sz="quarter" idx="13" hasCustomPrompt="1"/>
          </p:nvPr>
        </p:nvSpPr>
        <p:spPr>
          <a:xfrm>
            <a:off x="1150962" y="2671193"/>
            <a:ext cx="3798000" cy="3600450"/>
          </a:xfrm>
        </p:spPr>
        <p:txBody>
          <a:bodyPr/>
          <a:lstStyle>
            <a:lvl1pPr algn="r">
              <a:defRPr sz="1200" i="0">
                <a:solidFill>
                  <a:schemeClr val="bg2">
                    <a:lumMod val="50000"/>
                  </a:schemeClr>
                </a:solidFill>
              </a:defRPr>
            </a:lvl1pPr>
          </a:lstStyle>
          <a:p>
            <a:pPr lvl="0"/>
            <a:r>
              <a:rPr lang="en-US" dirty="0"/>
              <a:t>Click to add text</a:t>
            </a:r>
          </a:p>
          <a:p>
            <a:pPr lvl="0"/>
            <a:r>
              <a:rPr lang="en-US" dirty="0" err="1"/>
              <a:t>verdana</a:t>
            </a:r>
            <a:r>
              <a:rPr lang="en-US" dirty="0"/>
              <a:t> 14pt</a:t>
            </a:r>
            <a:endParaRPr lang="en-GB" dirty="0"/>
          </a:p>
        </p:txBody>
      </p:sp>
      <p:sp>
        <p:nvSpPr>
          <p:cNvPr id="10" name="Picture Placeholder 4"/>
          <p:cNvSpPr>
            <a:spLocks noGrp="1"/>
          </p:cNvSpPr>
          <p:nvPr>
            <p:ph type="pic" sz="quarter" idx="14" hasCustomPrompt="1"/>
          </p:nvPr>
        </p:nvSpPr>
        <p:spPr>
          <a:xfrm>
            <a:off x="4913312" y="989013"/>
            <a:ext cx="4230688" cy="5868987"/>
          </a:xfrm>
        </p:spPr>
        <p:txBody>
          <a:bodyPr anchor="ctr"/>
          <a:lstStyle>
            <a:lvl1pPr>
              <a:defRPr sz="1400" baseline="0">
                <a:solidFill>
                  <a:schemeClr val="bg2">
                    <a:lumMod val="50000"/>
                  </a:schemeClr>
                </a:solidFill>
              </a:defRPr>
            </a:lvl1pPr>
          </a:lstStyle>
          <a:p>
            <a:r>
              <a:rPr lang="fr-BE" dirty="0"/>
              <a:t>This </a:t>
            </a:r>
            <a:r>
              <a:rPr lang="fr-BE" dirty="0" err="1"/>
              <a:t>is</a:t>
            </a:r>
            <a:r>
              <a:rPr lang="fr-BE" dirty="0"/>
              <a:t> an image </a:t>
            </a:r>
            <a:r>
              <a:rPr lang="fr-BE" dirty="0" err="1"/>
              <a:t>holder</a:t>
            </a:r>
            <a:r>
              <a:rPr lang="fr-BE" dirty="0"/>
              <a:t> for a </a:t>
            </a:r>
            <a:r>
              <a:rPr lang="fr-BE" dirty="0" err="1"/>
              <a:t>slide</a:t>
            </a:r>
            <a:r>
              <a:rPr lang="fr-BE" dirty="0"/>
              <a:t> </a:t>
            </a:r>
            <a:r>
              <a:rPr lang="fr-BE" dirty="0" err="1"/>
              <a:t>with</a:t>
            </a:r>
            <a:r>
              <a:rPr lang="fr-BE" dirty="0"/>
              <a:t> an illustration on the right.</a:t>
            </a:r>
          </a:p>
          <a:p>
            <a:r>
              <a:rPr lang="fr-BE" dirty="0"/>
              <a:t>Click to </a:t>
            </a:r>
            <a:r>
              <a:rPr lang="fr-BE" dirty="0" err="1"/>
              <a:t>add</a:t>
            </a:r>
            <a:r>
              <a:rPr lang="fr-BE" dirty="0"/>
              <a:t> </a:t>
            </a:r>
            <a:r>
              <a:rPr lang="fr-BE" dirty="0" err="1"/>
              <a:t>picture</a:t>
            </a:r>
            <a:r>
              <a:rPr lang="fr-BE" dirty="0"/>
              <a:t>…</a:t>
            </a:r>
            <a:endParaRPr lang="en-GB" dirty="0"/>
          </a:p>
        </p:txBody>
      </p:sp>
      <p:pic>
        <p:nvPicPr>
          <p:cNvPr id="14" name="Picture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 xmlns:p14="http://schemas.microsoft.com/office/powerpoint/2010/main" val="331091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TextBox 9"/>
          <p:cNvSpPr txBox="1"/>
          <p:nvPr userDrawn="1"/>
        </p:nvSpPr>
        <p:spPr>
          <a:xfrm>
            <a:off x="0" y="4917439"/>
            <a:ext cx="4355976" cy="488347"/>
          </a:xfrm>
          <a:prstGeom prst="rect">
            <a:avLst/>
          </a:prstGeom>
          <a:noFill/>
        </p:spPr>
        <p:txBody>
          <a:bodyPr wrap="none" rtlCol="0">
            <a:noAutofit/>
          </a:bodyPr>
          <a:lstStyle/>
          <a:p>
            <a:pPr algn="r"/>
            <a:r>
              <a:rPr lang="fr-BE" sz="1400" b="1" i="0" dirty="0" err="1">
                <a:solidFill>
                  <a:srgbClr val="F47B22"/>
                </a:solidFill>
              </a:rPr>
              <a:t>Better</a:t>
            </a:r>
            <a:r>
              <a:rPr lang="fr-BE" sz="1400" b="1" i="0" dirty="0">
                <a:solidFill>
                  <a:srgbClr val="F47B22"/>
                </a:solidFill>
              </a:rPr>
              <a:t> Training for </a:t>
            </a:r>
            <a:r>
              <a:rPr lang="fr-BE" sz="1400" b="1" i="0" dirty="0" err="1">
                <a:solidFill>
                  <a:srgbClr val="F47B22"/>
                </a:solidFill>
              </a:rPr>
              <a:t>Safer</a:t>
            </a:r>
            <a:r>
              <a:rPr lang="fr-BE" sz="1400" b="1" i="0" dirty="0">
                <a:solidFill>
                  <a:srgbClr val="F47B22"/>
                </a:solidFill>
              </a:rPr>
              <a:t> Food</a:t>
            </a:r>
          </a:p>
          <a:p>
            <a:pPr algn="r"/>
            <a:r>
              <a:rPr lang="fr-BE" sz="1800" b="1" i="0" dirty="0">
                <a:solidFill>
                  <a:srgbClr val="F47B22"/>
                </a:solidFill>
              </a:rPr>
              <a:t>BTSF</a:t>
            </a:r>
          </a:p>
        </p:txBody>
      </p:sp>
      <p:sp>
        <p:nvSpPr>
          <p:cNvPr id="6" name="Text Placeholder 5"/>
          <p:cNvSpPr>
            <a:spLocks noGrp="1"/>
          </p:cNvSpPr>
          <p:nvPr>
            <p:ph type="body" sz="quarter" idx="10" hasCustomPrompt="1"/>
          </p:nvPr>
        </p:nvSpPr>
        <p:spPr>
          <a:xfrm>
            <a:off x="4788024" y="2780928"/>
            <a:ext cx="4248472" cy="648394"/>
          </a:xfrm>
        </p:spPr>
        <p:txBody>
          <a:bodyPr/>
          <a:lstStyle>
            <a:lvl1pPr marL="0" indent="0" algn="l">
              <a:buNone/>
              <a:defRPr sz="1400" b="1" i="0">
                <a:solidFill>
                  <a:schemeClr val="tx1">
                    <a:lumMod val="85000"/>
                    <a:lumOff val="15000"/>
                  </a:schemeClr>
                </a:solidFill>
              </a:defRPr>
            </a:lvl1pPr>
          </a:lstStyle>
          <a:p>
            <a:pPr lvl="0"/>
            <a:r>
              <a:rPr lang="fr-BE" dirty="0" err="1"/>
              <a:t>Contractor</a:t>
            </a:r>
            <a:r>
              <a:rPr lang="fr-BE" dirty="0"/>
              <a:t> contact </a:t>
            </a:r>
            <a:r>
              <a:rPr lang="fr-BE" dirty="0" err="1"/>
              <a:t>details</a:t>
            </a:r>
            <a:endParaRPr lang="fr-BE" dirty="0"/>
          </a:p>
          <a:p>
            <a:pPr lvl="0"/>
            <a:r>
              <a:rPr lang="fr-BE" dirty="0"/>
              <a:t>Name - </a:t>
            </a:r>
            <a:r>
              <a:rPr lang="fr-BE" dirty="0" err="1"/>
              <a:t>Verdana</a:t>
            </a:r>
            <a:r>
              <a:rPr lang="fr-BE" dirty="0"/>
              <a:t> 16pt</a:t>
            </a:r>
          </a:p>
        </p:txBody>
      </p:sp>
      <p:sp>
        <p:nvSpPr>
          <p:cNvPr id="12" name="Text Placeholder 11"/>
          <p:cNvSpPr>
            <a:spLocks noGrp="1"/>
          </p:cNvSpPr>
          <p:nvPr>
            <p:ph type="body" sz="quarter" idx="11" hasCustomPrompt="1"/>
          </p:nvPr>
        </p:nvSpPr>
        <p:spPr>
          <a:xfrm>
            <a:off x="4809108" y="3599760"/>
            <a:ext cx="4227388" cy="1053376"/>
          </a:xfrm>
        </p:spPr>
        <p:txBody>
          <a:bodyPr/>
          <a:lstStyle>
            <a:lvl1pPr marL="0" indent="0" algn="l">
              <a:buNone/>
              <a:defRPr sz="1000" i="0">
                <a:solidFill>
                  <a:schemeClr val="tx1">
                    <a:lumMod val="85000"/>
                    <a:lumOff val="15000"/>
                  </a:schemeClr>
                </a:solidFill>
              </a:defRPr>
            </a:lvl1pPr>
          </a:lstStyle>
          <a:p>
            <a:pPr lvl="0"/>
            <a:r>
              <a:rPr lang="fr-BE" dirty="0" err="1"/>
              <a:t>Address</a:t>
            </a:r>
            <a:r>
              <a:rPr lang="fr-BE" dirty="0"/>
              <a:t>, Phone, Email, </a:t>
            </a:r>
            <a:r>
              <a:rPr lang="fr-BE" dirty="0" err="1"/>
              <a:t>Website</a:t>
            </a:r>
            <a:r>
              <a:rPr lang="fr-BE" dirty="0"/>
              <a:t>…</a:t>
            </a:r>
            <a:endParaRPr lang="en-GB" dirty="0"/>
          </a:p>
        </p:txBody>
      </p:sp>
      <p:cxnSp>
        <p:nvCxnSpPr>
          <p:cNvPr id="15" name="Straight Connector 14"/>
          <p:cNvCxnSpPr/>
          <p:nvPr userDrawn="1"/>
        </p:nvCxnSpPr>
        <p:spPr bwMode="auto">
          <a:xfrm>
            <a:off x="0" y="4725144"/>
            <a:ext cx="91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 Placeholder 17"/>
          <p:cNvSpPr>
            <a:spLocks noGrp="1"/>
          </p:cNvSpPr>
          <p:nvPr>
            <p:ph type="body" sz="quarter" idx="12" hasCustomPrompt="1"/>
          </p:nvPr>
        </p:nvSpPr>
        <p:spPr>
          <a:xfrm>
            <a:off x="107504" y="1700213"/>
            <a:ext cx="8928992" cy="865187"/>
          </a:xfrm>
        </p:spPr>
        <p:txBody>
          <a:bodyPr/>
          <a:lstStyle>
            <a:lvl1pPr marL="0" indent="0" algn="ctr">
              <a:buNone/>
              <a:defRPr sz="1100" i="0">
                <a:solidFill>
                  <a:schemeClr val="tx1">
                    <a:lumMod val="65000"/>
                    <a:lumOff val="35000"/>
                  </a:schemeClr>
                </a:solidFill>
              </a:defRPr>
            </a:lvl1pPr>
          </a:lstStyle>
          <a:p>
            <a:pPr lvl="0"/>
            <a:r>
              <a:rPr lang="en-US" dirty="0"/>
              <a:t>Click to add disclaimer…</a:t>
            </a:r>
          </a:p>
        </p:txBody>
      </p:sp>
      <p:sp>
        <p:nvSpPr>
          <p:cNvPr id="3" name="Text Placeholder 2"/>
          <p:cNvSpPr>
            <a:spLocks noGrp="1"/>
          </p:cNvSpPr>
          <p:nvPr>
            <p:ph type="body" sz="quarter" idx="13" hasCustomPrompt="1"/>
          </p:nvPr>
        </p:nvSpPr>
        <p:spPr>
          <a:xfrm>
            <a:off x="304676" y="5446291"/>
            <a:ext cx="4051300" cy="935037"/>
          </a:xfrm>
        </p:spPr>
        <p:txBody>
          <a:bodyPr/>
          <a:lstStyle>
            <a:lvl1pPr algn="r">
              <a:defRPr sz="1000" b="0" i="1">
                <a:solidFill>
                  <a:schemeClr val="tx1">
                    <a:lumMod val="65000"/>
                    <a:lumOff val="35000"/>
                  </a:schemeClr>
                </a:solidFill>
                <a:latin typeface="+mn-lt"/>
              </a:defRPr>
            </a:lvl1pPr>
            <a:lvl2pPr algn="r">
              <a:defRPr sz="1000" i="0">
                <a:solidFill>
                  <a:schemeClr val="tx1">
                    <a:lumMod val="65000"/>
                    <a:lumOff val="35000"/>
                  </a:schemeClr>
                </a:solidFill>
                <a:latin typeface="+mn-lt"/>
              </a:defRPr>
            </a:lvl2pPr>
            <a:lvl3pPr algn="r">
              <a:defRPr sz="1000" i="0">
                <a:solidFill>
                  <a:schemeClr val="tx1">
                    <a:lumMod val="65000"/>
                    <a:lumOff val="35000"/>
                  </a:schemeClr>
                </a:solidFill>
                <a:latin typeface="+mn-lt"/>
              </a:defRPr>
            </a:lvl3pPr>
            <a:lvl4pPr algn="r">
              <a:defRPr sz="1000" i="0">
                <a:solidFill>
                  <a:schemeClr val="tx1">
                    <a:lumMod val="65000"/>
                    <a:lumOff val="35000"/>
                  </a:schemeClr>
                </a:solidFill>
                <a:latin typeface="+mn-lt"/>
              </a:defRPr>
            </a:lvl4pPr>
            <a:lvl5pPr algn="r">
              <a:defRPr sz="1000" i="0">
                <a:solidFill>
                  <a:schemeClr val="tx1">
                    <a:lumMod val="65000"/>
                    <a:lumOff val="35000"/>
                  </a:schemeClr>
                </a:solidFill>
                <a:latin typeface="+mn-lt"/>
              </a:defRPr>
            </a:lvl5pPr>
          </a:lstStyle>
          <a:p>
            <a:pPr lvl="0"/>
            <a:r>
              <a:rPr lang="en-GB" dirty="0"/>
              <a:t>European Commission</a:t>
            </a:r>
            <a:br>
              <a:rPr lang="en-GB" dirty="0"/>
            </a:br>
            <a:r>
              <a:rPr lang="en-GB" dirty="0"/>
              <a:t>Consumers, Health and Food Executive Agency</a:t>
            </a:r>
            <a:br>
              <a:rPr lang="en-GB" dirty="0"/>
            </a:br>
            <a:r>
              <a:rPr lang="en-GB" dirty="0"/>
              <a:t>DRB A3/042</a:t>
            </a:r>
            <a:br>
              <a:rPr lang="en-GB" dirty="0"/>
            </a:br>
            <a:r>
              <a:rPr lang="en-GB" dirty="0"/>
              <a:t>L-2920 Luxembourg</a:t>
            </a:r>
            <a:endParaRPr lang="en-US" dirty="0"/>
          </a:p>
        </p:txBody>
      </p:sp>
    </p:spTree>
    <p:extLst>
      <p:ext uri="{BB962C8B-B14F-4D97-AF65-F5344CB8AC3E}">
        <p14:creationId xmlns="" xmlns:p14="http://schemas.microsoft.com/office/powerpoint/2010/main" val="258753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844824"/>
            <a:ext cx="7772400" cy="2376265"/>
          </a:xfrm>
        </p:spPr>
        <p:txBody>
          <a:bodyPr anchor="t"/>
          <a:lstStyle>
            <a:lvl1pPr algn="ctr">
              <a:defRPr sz="3600" b="1" cap="none" baseline="0">
                <a:solidFill>
                  <a:srgbClr val="F47B22"/>
                </a:solidFill>
              </a:defRPr>
            </a:lvl1pPr>
          </a:lstStyle>
          <a:p>
            <a:r>
              <a:rPr lang="en-US" dirty="0"/>
              <a:t>SECTION HEADER</a:t>
            </a:r>
            <a:br>
              <a:rPr lang="en-US" dirty="0"/>
            </a:br>
            <a:r>
              <a:rPr lang="en-US" dirty="0"/>
              <a:t>Click to add title</a:t>
            </a:r>
            <a:br>
              <a:rPr lang="en-US" dirty="0"/>
            </a:br>
            <a:r>
              <a:rPr lang="en-US" dirty="0"/>
              <a:t>Verdana 36pt</a:t>
            </a:r>
            <a:endParaRPr lang="en-GB" dirty="0"/>
          </a:p>
        </p:txBody>
      </p:sp>
      <p:sp>
        <p:nvSpPr>
          <p:cNvPr id="3" name="Text Placeholder 2"/>
          <p:cNvSpPr>
            <a:spLocks noGrp="1"/>
          </p:cNvSpPr>
          <p:nvPr>
            <p:ph type="body" idx="1" hasCustomPrompt="1"/>
          </p:nvPr>
        </p:nvSpPr>
        <p:spPr>
          <a:xfrm>
            <a:off x="755576" y="4509119"/>
            <a:ext cx="7772400" cy="1368153"/>
          </a:xfrm>
          <a:ln>
            <a:noFill/>
          </a:ln>
        </p:spPr>
        <p:txBody>
          <a:bodyPr anchor="t"/>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Section description</a:t>
            </a:r>
          </a:p>
          <a:p>
            <a:pPr lvl="0"/>
            <a:r>
              <a:rPr lang="en-US" dirty="0"/>
              <a:t>Click to add text</a:t>
            </a:r>
          </a:p>
          <a:p>
            <a:pPr lvl="0"/>
            <a:r>
              <a:rPr lang="en-US" dirty="0" err="1"/>
              <a:t>verdana</a:t>
            </a:r>
            <a:r>
              <a:rPr lang="en-US" dirty="0"/>
              <a:t> 20pt</a:t>
            </a:r>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9"/>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algn="l"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pic>
        <p:nvPicPr>
          <p:cNvPr id="11" name="Picture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51520" y="2420888"/>
            <a:ext cx="8676456" cy="29149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1143000"/>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2889275"/>
            <a:ext cx="4040188"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529037"/>
            <a:ext cx="4040188"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2889275"/>
            <a:ext cx="4041775"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29037"/>
            <a:ext cx="4041775"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1"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2"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3"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3" name="TextBox 2"/>
          <p:cNvSpPr txBox="1"/>
          <p:nvPr userDrawn="1"/>
        </p:nvSpPr>
        <p:spPr>
          <a:xfrm>
            <a:off x="-108520" y="1700808"/>
            <a:ext cx="9144000" cy="3770263"/>
          </a:xfrm>
          <a:prstGeom prst="rect">
            <a:avLst/>
          </a:prstGeom>
          <a:noFill/>
        </p:spPr>
        <p:txBody>
          <a:bodyPr wrap="square" rtlCol="0">
            <a:spAutoFit/>
          </a:bodyPr>
          <a:lstStyle/>
          <a:p>
            <a:pPr algn="ctr"/>
            <a:r>
              <a:rPr lang="fr-BE" sz="23900" b="1" spc="-300" dirty="0">
                <a:solidFill>
                  <a:srgbClr val="FDE7D7"/>
                </a:solidFill>
              </a:rPr>
              <a:t>BTSF</a:t>
            </a:r>
            <a:endParaRPr lang="en-GB" sz="23900" b="1" spc="-300" dirty="0" err="1">
              <a:solidFill>
                <a:srgbClr val="FDE7D7"/>
              </a:solidFill>
            </a:endParaRPr>
          </a:p>
        </p:txBody>
      </p:sp>
      <p:sp>
        <p:nvSpPr>
          <p:cNvPr id="5" name="Text Placeholder 4"/>
          <p:cNvSpPr>
            <a:spLocks noGrp="1"/>
          </p:cNvSpPr>
          <p:nvPr>
            <p:ph type="body" sz="quarter" idx="13" hasCustomPrompt="1"/>
          </p:nvPr>
        </p:nvSpPr>
        <p:spPr>
          <a:xfrm>
            <a:off x="395288" y="1628775"/>
            <a:ext cx="8640762" cy="4392613"/>
          </a:xfrm>
        </p:spPr>
        <p:txBody>
          <a:bodyPr/>
          <a:lstStyle>
            <a:lvl1pPr marL="0" indent="0" algn="l">
              <a:buNone/>
              <a:defRPr sz="1400">
                <a:solidFill>
                  <a:schemeClr val="bg2">
                    <a:lumMod val="50000"/>
                  </a:schemeClr>
                </a:solidFill>
                <a:latin typeface="+mj-lt"/>
              </a:defRPr>
            </a:lvl1pPr>
            <a:lvl2pPr marL="457200" indent="0" algn="l">
              <a:buNone/>
              <a:defRPr>
                <a:latin typeface="+mj-lt"/>
              </a:defRPr>
            </a:lvl2pPr>
            <a:lvl3pPr marL="914400" indent="0" algn="l">
              <a:buFont typeface="Arial" panose="020B0604020202020204" pitchFamily="34" charset="0"/>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to edit add text</a:t>
            </a:r>
            <a:endParaRPr lang="en-GB" dirty="0"/>
          </a:p>
        </p:txBody>
      </p:sp>
    </p:spTree>
    <p:extLst>
      <p:ext uri="{BB962C8B-B14F-4D97-AF65-F5344CB8AC3E}">
        <p14:creationId xmlns="" xmlns:p14="http://schemas.microsoft.com/office/powerpoint/2010/main" val="14934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dolor fragum</a:t>
            </a:r>
          </a:p>
          <a:p>
            <a:pPr lvl="2"/>
            <a:r>
              <a:rPr lang="en-GB"/>
              <a:t>- Et dolor fragum</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73" r:id="rId4"/>
    <p:sldLayoutId id="2147483662" r:id="rId5"/>
    <p:sldLayoutId id="2147483663" r:id="rId6"/>
    <p:sldLayoutId id="2147483664" r:id="rId7"/>
    <p:sldLayoutId id="2147483665" r:id="rId8"/>
    <p:sldLayoutId id="2147483674" r:id="rId9"/>
    <p:sldLayoutId id="2147483667" r:id="rId10"/>
    <p:sldLayoutId id="2147483668" r:id="rId11"/>
    <p:sldLayoutId id="2147483669" r:id="rId12"/>
    <p:sldLayoutId id="2147483670" r:id="rId13"/>
  </p:sldLayoutIdLst>
  <p:hf hdr="0" ft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C:\Users\SVS\Desktop\Documenti:age.xls"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1412776"/>
            <a:ext cx="8207896" cy="2232248"/>
          </a:xfrm>
        </p:spPr>
        <p:txBody>
          <a:bodyPr/>
          <a:lstStyle/>
          <a:p>
            <a:pPr algn="r"/>
            <a:r>
              <a:rPr lang="fr-BE" sz="3600" dirty="0" err="1">
                <a:solidFill>
                  <a:srgbClr val="F47B22"/>
                </a:solidFill>
              </a:rPr>
              <a:t>B</a:t>
            </a:r>
            <a:r>
              <a:rPr lang="fr-BE" sz="3600" dirty="0" err="1"/>
              <a:t>etter</a:t>
            </a:r>
            <a:r>
              <a:rPr lang="fr-BE" sz="3600" dirty="0"/>
              <a:t> </a:t>
            </a:r>
            <a:r>
              <a:rPr lang="fr-BE" sz="3600" dirty="0">
                <a:solidFill>
                  <a:srgbClr val="F47B22"/>
                </a:solidFill>
              </a:rPr>
              <a:t>T</a:t>
            </a:r>
            <a:r>
              <a:rPr lang="fr-BE" sz="3600" dirty="0"/>
              <a:t>raining for </a:t>
            </a:r>
            <a:r>
              <a:rPr lang="fr-BE" sz="3600" dirty="0" err="1">
                <a:solidFill>
                  <a:srgbClr val="F47B22"/>
                </a:solidFill>
              </a:rPr>
              <a:t>S</a:t>
            </a:r>
            <a:r>
              <a:rPr lang="fr-BE" sz="3600" dirty="0" err="1"/>
              <a:t>afer</a:t>
            </a:r>
            <a:r>
              <a:rPr lang="fr-BE" sz="3600" dirty="0"/>
              <a:t> </a:t>
            </a:r>
            <a:r>
              <a:rPr lang="fr-BE" sz="3600" dirty="0">
                <a:solidFill>
                  <a:srgbClr val="F47B22"/>
                </a:solidFill>
              </a:rPr>
              <a:t>F</a:t>
            </a:r>
            <a:r>
              <a:rPr lang="fr-BE" sz="3600" dirty="0"/>
              <a:t>ood</a:t>
            </a:r>
            <a:br>
              <a:rPr lang="fr-BE" sz="3600" dirty="0"/>
            </a:br>
            <a:r>
              <a:rPr lang="fr-BE" b="0" i="1" dirty="0"/>
              <a:t>Initiative</a:t>
            </a:r>
            <a:endParaRPr lang="en-GB" b="0" i="1" dirty="0"/>
          </a:p>
        </p:txBody>
      </p:sp>
      <p:sp>
        <p:nvSpPr>
          <p:cNvPr id="8" name="Text Placeholder 7"/>
          <p:cNvSpPr>
            <a:spLocks noGrp="1"/>
          </p:cNvSpPr>
          <p:nvPr>
            <p:ph type="body" sz="quarter" idx="12"/>
          </p:nvPr>
        </p:nvSpPr>
        <p:spPr>
          <a:xfrm>
            <a:off x="-180528" y="3212976"/>
            <a:ext cx="4320853" cy="431800"/>
          </a:xfrm>
        </p:spPr>
        <p:txBody>
          <a:bodyPr/>
          <a:lstStyle/>
          <a:p>
            <a:pPr algn="ctr"/>
            <a:r>
              <a:rPr lang="en-GB" sz="2400" dirty="0"/>
              <a:t>Wild boar data collection in ASF infected areas </a:t>
            </a:r>
            <a:endParaRPr lang="en-GB" sz="2400" dirty="0" smtClean="0"/>
          </a:p>
          <a:p>
            <a:pPr algn="ctr"/>
            <a:endParaRPr lang="en-GB" dirty="0"/>
          </a:p>
          <a:p>
            <a:pPr algn="ctr"/>
            <a:r>
              <a:rPr lang="pl-PL" dirty="0" smtClean="0"/>
              <a:t>Tomasz Podgórski</a:t>
            </a:r>
            <a:endParaRPr lang="en-GB" dirty="0"/>
          </a:p>
          <a:p>
            <a:pPr algn="ctr"/>
            <a:endParaRPr lang="en-GB" dirty="0"/>
          </a:p>
        </p:txBody>
      </p:sp>
      <p:sp>
        <p:nvSpPr>
          <p:cNvPr id="9" name="Text Placeholder 8"/>
          <p:cNvSpPr>
            <a:spLocks noGrp="1"/>
          </p:cNvSpPr>
          <p:nvPr>
            <p:ph type="body" sz="quarter" idx="13"/>
          </p:nvPr>
        </p:nvSpPr>
        <p:spPr>
          <a:xfrm>
            <a:off x="4644008" y="3284984"/>
            <a:ext cx="3979862" cy="1657350"/>
          </a:xfrm>
        </p:spPr>
        <p:txBody>
          <a:bodyPr/>
          <a:lstStyle/>
          <a:p>
            <a:r>
              <a:rPr lang="fr-BE" dirty="0" err="1"/>
              <a:t>BTSF</a:t>
            </a:r>
            <a:endParaRPr lang="en-GB" dirty="0"/>
          </a:p>
        </p:txBody>
      </p:sp>
      <p:sp>
        <p:nvSpPr>
          <p:cNvPr id="10" name="Text Placeholder 9"/>
          <p:cNvSpPr>
            <a:spLocks noGrp="1"/>
          </p:cNvSpPr>
          <p:nvPr>
            <p:ph type="body" sz="quarter" idx="14"/>
          </p:nvPr>
        </p:nvSpPr>
        <p:spPr>
          <a:xfrm>
            <a:off x="251520" y="4941888"/>
            <a:ext cx="3960564" cy="1223416"/>
          </a:xfrm>
        </p:spPr>
        <p:txBody>
          <a:bodyPr/>
          <a:lstStyle/>
          <a:p>
            <a:pPr algn="r"/>
            <a:r>
              <a:rPr lang="en-US" altLang="it-IT" sz="800"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sz="800" dirty="0" err="1">
                <a:solidFill>
                  <a:schemeClr val="tx1"/>
                </a:solidFill>
              </a:rPr>
              <a:t>S.u.r.l</a:t>
            </a:r>
            <a:r>
              <a:rPr lang="en-US" altLang="it-IT" sz="800" dirty="0">
                <a:solidFill>
                  <a:schemeClr val="tx1"/>
                </a:solidFill>
              </a:rPr>
              <a:t>., the </a:t>
            </a:r>
            <a:r>
              <a:rPr lang="it-IT" altLang="it-IT" sz="800" dirty="0">
                <a:solidFill>
                  <a:schemeClr val="tx1"/>
                </a:solidFill>
              </a:rPr>
              <a:t>Istituto Zooprofilattico Sperimentale Lombardia e Emilia Romagna</a:t>
            </a:r>
            <a:r>
              <a:rPr lang="en-US" altLang="it-IT" sz="800"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 </a:t>
            </a:r>
          </a:p>
          <a:p>
            <a:pPr algn="r"/>
            <a:endParaRPr lang="en-GB" sz="800" dirty="0">
              <a:solidFill>
                <a:schemeClr val="tx1">
                  <a:lumMod val="75000"/>
                  <a:lumOff val="25000"/>
                </a:schemeClr>
              </a:solidFill>
            </a:endParaRPr>
          </a:p>
        </p:txBody>
      </p:sp>
      <p:pic>
        <p:nvPicPr>
          <p:cNvPr id="7" name="Picture 2"/>
          <p:cNvPicPr>
            <a:picLocks noChangeAspect="1" noChangeArrowheads="1"/>
          </p:cNvPicPr>
          <p:nvPr/>
        </p:nvPicPr>
        <p:blipFill>
          <a:blip r:embed="rId2"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4788024" y="4797152"/>
            <a:ext cx="3240360" cy="1421724"/>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242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9</a:t>
            </a:fld>
            <a:endParaRPr lang="en-GB"/>
          </a:p>
        </p:txBody>
      </p:sp>
      <p:sp>
        <p:nvSpPr>
          <p:cNvPr id="4" name="Title 2"/>
          <p:cNvSpPr txBox="1">
            <a:spLocks/>
          </p:cNvSpPr>
          <p:nvPr/>
        </p:nvSpPr>
        <p:spPr bwMode="auto">
          <a:xfrm>
            <a:off x="252413" y="1340768"/>
            <a:ext cx="8205787" cy="436563"/>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ctr" rtl="0" eaLnBrk="0" fontAlgn="base" hangingPunct="0">
              <a:spcBef>
                <a:spcPct val="0"/>
              </a:spcBef>
              <a:spcAft>
                <a:spcPct val="0"/>
              </a:spcAft>
              <a:defRPr sz="3000" b="1">
                <a:solidFill>
                  <a:schemeClr val="bg2">
                    <a:lumMod val="50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altLang="lt-LT" sz="3200" kern="0" dirty="0" smtClean="0">
                <a:latin typeface="Calibri" panose="020F0502020204030204" pitchFamily="34" charset="0"/>
              </a:rPr>
              <a:t>Wild boar fertility</a:t>
            </a:r>
            <a:endParaRPr lang="lt-LT" altLang="lt-LT" sz="3200" kern="0" dirty="0" smtClean="0">
              <a:latin typeface="Calibri" panose="020F0502020204030204" pitchFamily="34" charset="0"/>
            </a:endParaRPr>
          </a:p>
        </p:txBody>
      </p:sp>
      <p:graphicFrame>
        <p:nvGraphicFramePr>
          <p:cNvPr id="5" name="Object 3"/>
          <p:cNvGraphicFramePr>
            <a:graphicFrameLocks/>
          </p:cNvGraphicFramePr>
          <p:nvPr>
            <p:extLst>
              <p:ext uri="{D42A27DB-BD31-4B8C-83A1-F6EECF244321}">
                <p14:modId xmlns="" xmlns:p14="http://schemas.microsoft.com/office/powerpoint/2010/main" val="3972270747"/>
              </p:ext>
            </p:extLst>
          </p:nvPr>
        </p:nvGraphicFramePr>
        <p:xfrm>
          <a:off x="252413" y="1777331"/>
          <a:ext cx="8758238" cy="4968875"/>
        </p:xfrm>
        <a:graphic>
          <a:graphicData uri="http://schemas.openxmlformats.org/presentationml/2006/ole">
            <p:oleObj spid="_x0000_s2055" name="Foglio di lavoro" r:id="rId3" imgW="9225000" imgH="5745600" progId="Excel.Sheet.8">
              <p:link updateAutomatic="1"/>
            </p:oleObj>
          </a:graphicData>
        </a:graphic>
      </p:graphicFrame>
    </p:spTree>
    <p:extLst>
      <p:ext uri="{BB962C8B-B14F-4D97-AF65-F5344CB8AC3E}">
        <p14:creationId xmlns="" xmlns:p14="http://schemas.microsoft.com/office/powerpoint/2010/main" val="104405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296144"/>
          </a:xfrm>
        </p:spPr>
        <p:txBody>
          <a:bodyPr/>
          <a:lstStyle/>
          <a:p>
            <a:r>
              <a:rPr lang="en-GB" altLang="lt-LT" dirty="0">
                <a:solidFill>
                  <a:schemeClr val="accent2">
                    <a:lumMod val="50000"/>
                  </a:schemeClr>
                </a:solidFill>
                <a:latin typeface="Calibri" panose="020F0502020204030204" pitchFamily="34" charset="0"/>
              </a:rPr>
              <a:t>Wild boar </a:t>
            </a:r>
            <a:r>
              <a:rPr lang="en-GB" altLang="lt-LT" dirty="0" smtClean="0">
                <a:solidFill>
                  <a:schemeClr val="accent2">
                    <a:lumMod val="50000"/>
                  </a:schemeClr>
                </a:solidFill>
                <a:latin typeface="Calibri" panose="020F0502020204030204" pitchFamily="34" charset="0"/>
              </a:rPr>
              <a:t>density - how to estimate??</a:t>
            </a:r>
            <a:endParaRPr lang="lt-LT"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10</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5482992" y="2276872"/>
            <a:ext cx="2669257" cy="393824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7544" y="2464052"/>
            <a:ext cx="4751851" cy="3563888"/>
          </a:xfrm>
          <a:prstGeom prst="rect">
            <a:avLst/>
          </a:prstGeom>
        </p:spPr>
      </p:pic>
    </p:spTree>
    <p:extLst>
      <p:ext uri="{BB962C8B-B14F-4D97-AF65-F5344CB8AC3E}">
        <p14:creationId xmlns:p14="http://schemas.microsoft.com/office/powerpoint/2010/main" xmlns="" val="1013524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936625"/>
          </a:xfrm>
        </p:spPr>
        <p:txBody>
          <a:bodyPr/>
          <a:lstStyle/>
          <a:p>
            <a:r>
              <a:rPr lang="en-GB" sz="3200" dirty="0" smtClean="0">
                <a:latin typeface="Calibri" panose="020F0502020204030204" pitchFamily="34" charset="0"/>
              </a:rPr>
              <a:t>Estimation methods</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11</a:t>
            </a:fld>
            <a:endParaRPr lang="en-GB"/>
          </a:p>
        </p:txBody>
      </p:sp>
      <p:sp>
        <p:nvSpPr>
          <p:cNvPr id="5" name="Rectangle 4"/>
          <p:cNvSpPr/>
          <p:nvPr/>
        </p:nvSpPr>
        <p:spPr>
          <a:xfrm>
            <a:off x="467544" y="1988840"/>
            <a:ext cx="8447012" cy="4493538"/>
          </a:xfrm>
          <a:prstGeom prst="rect">
            <a:avLst/>
          </a:prstGeom>
        </p:spPr>
        <p:txBody>
          <a:bodyPr wrap="square">
            <a:spAutoFit/>
          </a:bodyPr>
          <a:lstStyle/>
          <a:p>
            <a:pPr lvl="0"/>
            <a:r>
              <a:rPr lang="pl-PL" sz="2600" dirty="0" err="1" smtClean="0">
                <a:solidFill>
                  <a:schemeClr val="accent2">
                    <a:lumMod val="50000"/>
                  </a:schemeClr>
                </a:solidFill>
                <a:latin typeface="Calibri" panose="020F0502020204030204" pitchFamily="34" charset="0"/>
              </a:rPr>
              <a:t>Driven</a:t>
            </a:r>
            <a:r>
              <a:rPr lang="pl-PL" sz="2600" dirty="0" smtClean="0">
                <a:solidFill>
                  <a:schemeClr val="accent2">
                    <a:lumMod val="50000"/>
                  </a:schemeClr>
                </a:solidFill>
                <a:latin typeface="Calibri" panose="020F0502020204030204" pitchFamily="34" charset="0"/>
              </a:rPr>
              <a:t> </a:t>
            </a:r>
            <a:r>
              <a:rPr lang="pl-PL" sz="2600" dirty="0" err="1" smtClean="0">
                <a:solidFill>
                  <a:schemeClr val="accent2">
                    <a:lumMod val="50000"/>
                  </a:schemeClr>
                </a:solidFill>
                <a:latin typeface="Calibri" panose="020F0502020204030204" pitchFamily="34" charset="0"/>
              </a:rPr>
              <a:t>count</a:t>
            </a:r>
            <a:r>
              <a:rPr lang="en-US" sz="2600" b="0" dirty="0" smtClean="0">
                <a:solidFill>
                  <a:schemeClr val="accent2">
                    <a:lumMod val="50000"/>
                  </a:schemeClr>
                </a:solidFill>
                <a:latin typeface="Calibri" panose="020F0502020204030204" pitchFamily="34" charset="0"/>
              </a:rPr>
              <a:t>– </a:t>
            </a:r>
            <a:r>
              <a:rPr lang="en-US" sz="2600" b="0" dirty="0">
                <a:solidFill>
                  <a:schemeClr val="accent2">
                    <a:lumMod val="50000"/>
                  </a:schemeClr>
                </a:solidFill>
                <a:latin typeface="Calibri" panose="020F0502020204030204" pitchFamily="34" charset="0"/>
              </a:rPr>
              <a:t>counting of animals driven away from a forest</a:t>
            </a:r>
          </a:p>
          <a:p>
            <a:pPr lvl="0"/>
            <a:r>
              <a:rPr lang="en-US" sz="2600" b="0" dirty="0">
                <a:solidFill>
                  <a:schemeClr val="accent2">
                    <a:lumMod val="50000"/>
                  </a:schemeClr>
                </a:solidFill>
                <a:latin typeface="Calibri" panose="020F0502020204030204" pitchFamily="34" charset="0"/>
              </a:rPr>
              <a:t>area surrounded by observers (direct method) with silent beater:</a:t>
            </a:r>
          </a:p>
          <a:p>
            <a:pPr lvl="0"/>
            <a:r>
              <a:rPr lang="en-US" sz="2600" b="0" dirty="0">
                <a:solidFill>
                  <a:schemeClr val="accent2">
                    <a:lumMod val="50000"/>
                  </a:schemeClr>
                </a:solidFill>
                <a:latin typeface="Calibri" panose="020F0502020204030204" pitchFamily="34" charset="0"/>
              </a:rPr>
              <a:t>• on 10% of the area covered by animals’ counting;</a:t>
            </a:r>
          </a:p>
          <a:p>
            <a:pPr lvl="0"/>
            <a:r>
              <a:rPr lang="en-US" sz="2600" b="0" dirty="0">
                <a:solidFill>
                  <a:schemeClr val="accent2">
                    <a:lumMod val="50000"/>
                  </a:schemeClr>
                </a:solidFill>
                <a:latin typeface="Calibri" panose="020F0502020204030204" pitchFamily="34" charset="0"/>
              </a:rPr>
              <a:t>• with a use of observers and beater (app. 50-70 persons);</a:t>
            </a:r>
          </a:p>
          <a:p>
            <a:pPr lvl="0"/>
            <a:r>
              <a:rPr lang="en-US" sz="2600" b="0" dirty="0">
                <a:solidFill>
                  <a:schemeClr val="accent2">
                    <a:lumMod val="50000"/>
                  </a:schemeClr>
                </a:solidFill>
                <a:latin typeface="Calibri" panose="020F0502020204030204" pitchFamily="34" charset="0"/>
              </a:rPr>
              <a:t>• calculation error – around 20%;</a:t>
            </a:r>
          </a:p>
          <a:p>
            <a:pPr lvl="0"/>
            <a:r>
              <a:rPr lang="en-US" sz="2600" b="0" dirty="0">
                <a:solidFill>
                  <a:schemeClr val="accent2">
                    <a:lumMod val="50000"/>
                  </a:schemeClr>
                </a:solidFill>
                <a:latin typeface="Calibri" panose="020F0502020204030204" pitchFamily="34" charset="0"/>
              </a:rPr>
              <a:t>• experienced </a:t>
            </a:r>
            <a:r>
              <a:rPr lang="en-US" sz="2600" b="0" dirty="0" smtClean="0">
                <a:solidFill>
                  <a:schemeClr val="accent2">
                    <a:lumMod val="50000"/>
                  </a:schemeClr>
                </a:solidFill>
                <a:latin typeface="Calibri" panose="020F0502020204030204" pitchFamily="34" charset="0"/>
              </a:rPr>
              <a:t>personnel </a:t>
            </a:r>
            <a:r>
              <a:rPr lang="en-US" sz="2600" b="0" dirty="0">
                <a:solidFill>
                  <a:schemeClr val="accent2">
                    <a:lumMod val="50000"/>
                  </a:schemeClr>
                </a:solidFill>
                <a:latin typeface="Calibri" panose="020F0502020204030204" pitchFamily="34" charset="0"/>
              </a:rPr>
              <a:t>(discipline – </a:t>
            </a:r>
            <a:r>
              <a:rPr lang="en-US" sz="2600" b="0" dirty="0" smtClean="0">
                <a:solidFill>
                  <a:schemeClr val="accent2">
                    <a:lumMod val="50000"/>
                  </a:schemeClr>
                </a:solidFill>
                <a:latin typeface="Calibri" panose="020F0502020204030204" pitchFamily="34" charset="0"/>
              </a:rPr>
              <a:t>extremely </a:t>
            </a:r>
            <a:r>
              <a:rPr lang="en-US" sz="2600" b="0" dirty="0">
                <a:solidFill>
                  <a:schemeClr val="accent2">
                    <a:lumMod val="50000"/>
                  </a:schemeClr>
                </a:solidFill>
                <a:latin typeface="Calibri" panose="020F0502020204030204" pitchFamily="34" charset="0"/>
              </a:rPr>
              <a:t>important) – to </a:t>
            </a:r>
            <a:r>
              <a:rPr lang="en-US" sz="2600" b="0" dirty="0" smtClean="0">
                <a:solidFill>
                  <a:schemeClr val="accent2">
                    <a:lumMod val="50000"/>
                  </a:schemeClr>
                </a:solidFill>
                <a:latin typeface="Calibri" panose="020F0502020204030204" pitchFamily="34" charset="0"/>
              </a:rPr>
              <a:t>avoid double </a:t>
            </a:r>
            <a:r>
              <a:rPr lang="en-US" sz="2600" b="0" dirty="0">
                <a:solidFill>
                  <a:schemeClr val="accent2">
                    <a:lumMod val="50000"/>
                  </a:schemeClr>
                </a:solidFill>
                <a:latin typeface="Calibri" panose="020F0502020204030204" pitchFamily="34" charset="0"/>
              </a:rPr>
              <a:t>counting of the same animals;</a:t>
            </a:r>
          </a:p>
          <a:p>
            <a:pPr lvl="0"/>
            <a:r>
              <a:rPr lang="en-US" sz="2600" b="0" dirty="0">
                <a:solidFill>
                  <a:schemeClr val="accent2">
                    <a:lumMod val="50000"/>
                  </a:schemeClr>
                </a:solidFill>
                <a:latin typeface="Calibri" panose="020F0502020204030204" pitchFamily="34" charset="0"/>
              </a:rPr>
              <a:t>• in winter – lack of leaves on the trees – good vision;</a:t>
            </a:r>
          </a:p>
          <a:p>
            <a:pPr lvl="0"/>
            <a:r>
              <a:rPr lang="en-US" sz="2600" b="0" dirty="0">
                <a:solidFill>
                  <a:schemeClr val="accent2">
                    <a:lumMod val="50000"/>
                  </a:schemeClr>
                </a:solidFill>
                <a:latin typeface="Calibri" panose="020F0502020204030204" pitchFamily="34" charset="0"/>
              </a:rPr>
              <a:t>• additional </a:t>
            </a:r>
            <a:r>
              <a:rPr lang="en-US" sz="2600" b="0" dirty="0" smtClean="0">
                <a:solidFill>
                  <a:schemeClr val="accent2">
                    <a:lumMod val="50000"/>
                  </a:schemeClr>
                </a:solidFill>
                <a:latin typeface="Calibri" panose="020F0502020204030204" pitchFamily="34" charset="0"/>
              </a:rPr>
              <a:t>information </a:t>
            </a:r>
            <a:r>
              <a:rPr lang="en-US" sz="2600" b="0" dirty="0">
                <a:solidFill>
                  <a:schemeClr val="accent2">
                    <a:lumMod val="50000"/>
                  </a:schemeClr>
                </a:solidFill>
                <a:latin typeface="Calibri" panose="020F0502020204030204" pitchFamily="34" charset="0"/>
              </a:rPr>
              <a:t>on animals age and sex can be obtained.</a:t>
            </a:r>
            <a:endParaRPr lang="lt-LT" sz="2600" b="0"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1902364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936625"/>
          </a:xfrm>
        </p:spPr>
        <p:txBody>
          <a:bodyPr/>
          <a:lstStyle/>
          <a:p>
            <a:r>
              <a:rPr lang="en-GB" sz="3200" dirty="0" smtClean="0">
                <a:latin typeface="Calibri" panose="020F0502020204030204" pitchFamily="34" charset="0"/>
              </a:rPr>
              <a:t>Estimation methods</a:t>
            </a:r>
            <a:r>
              <a:rPr lang="pl-PL" sz="3200" dirty="0" smtClean="0">
                <a:latin typeface="Calibri" panose="020F0502020204030204" pitchFamily="34" charset="0"/>
              </a:rPr>
              <a:t> - </a:t>
            </a:r>
            <a:r>
              <a:rPr lang="pl-PL" sz="3200" dirty="0" err="1" smtClean="0">
                <a:latin typeface="Calibri" panose="020F0502020204030204" pitchFamily="34" charset="0"/>
              </a:rPr>
              <a:t>driven</a:t>
            </a:r>
            <a:r>
              <a:rPr lang="pl-PL" sz="3200" dirty="0" smtClean="0">
                <a:latin typeface="Calibri" panose="020F0502020204030204" pitchFamily="34" charset="0"/>
              </a:rPr>
              <a:t> </a:t>
            </a:r>
            <a:r>
              <a:rPr lang="pl-PL" sz="3200" dirty="0" err="1" smtClean="0">
                <a:latin typeface="Calibri" panose="020F0502020204030204" pitchFamily="34" charset="0"/>
              </a:rPr>
              <a:t>count</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12</a:t>
            </a:fld>
            <a:endParaRPr lang="en-GB"/>
          </a:p>
        </p:txBody>
      </p:sp>
      <p:pic>
        <p:nvPicPr>
          <p:cNvPr id="6" name="Obraz 16" descr="mioty_PB.jpg"/>
          <p:cNvPicPr>
            <a:picLocks noChangeAspect="1"/>
          </p:cNvPicPr>
          <p:nvPr/>
        </p:nvPicPr>
        <p:blipFill>
          <a:blip r:embed="rId2" cstate="print"/>
          <a:srcRect/>
          <a:stretch>
            <a:fillRect/>
          </a:stretch>
        </p:blipFill>
        <p:spPr bwMode="auto">
          <a:xfrm>
            <a:off x="6159768" y="2000240"/>
            <a:ext cx="3912958" cy="2571744"/>
          </a:xfrm>
          <a:prstGeom prst="rect">
            <a:avLst/>
          </a:prstGeom>
          <a:noFill/>
          <a:ln w="9525">
            <a:noFill/>
            <a:miter lim="800000"/>
            <a:headEnd/>
            <a:tailEnd/>
          </a:ln>
        </p:spPr>
      </p:pic>
      <p:pic>
        <p:nvPicPr>
          <p:cNvPr id="1026" name="Picture 2" descr="E:\wszystko_praca_16.01.16\DZIK_1_2016\densities drive counts\schemat_nagonki_english.jpg"/>
          <p:cNvPicPr>
            <a:picLocks noChangeAspect="1" noChangeArrowheads="1"/>
          </p:cNvPicPr>
          <p:nvPr/>
        </p:nvPicPr>
        <p:blipFill>
          <a:blip r:embed="rId3" cstate="print"/>
          <a:srcRect/>
          <a:stretch>
            <a:fillRect/>
          </a:stretch>
        </p:blipFill>
        <p:spPr bwMode="auto">
          <a:xfrm>
            <a:off x="500034" y="2285992"/>
            <a:ext cx="5195896" cy="3978998"/>
          </a:xfrm>
          <a:prstGeom prst="rect">
            <a:avLst/>
          </a:prstGeom>
          <a:noFill/>
        </p:spPr>
      </p:pic>
    </p:spTree>
    <p:extLst>
      <p:ext uri="{BB962C8B-B14F-4D97-AF65-F5344CB8AC3E}">
        <p14:creationId xmlns:p14="http://schemas.microsoft.com/office/powerpoint/2010/main" xmlns="" val="190236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en-GB" sz="3200" dirty="0" smtClean="0">
                <a:latin typeface="Calibri" panose="020F0502020204030204" pitchFamily="34" charset="0"/>
              </a:rPr>
              <a:t>Wild boar - population</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13</a:t>
            </a:fld>
            <a:endParaRPr lang="en-GB"/>
          </a:p>
        </p:txBody>
      </p:sp>
      <p:pic>
        <p:nvPicPr>
          <p:cNvPr id="2050" name="Picture 2" descr="https://articles.extension.org/sites/default/files/styles/large/public/Population%20Pyrami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1697" y="1784065"/>
            <a:ext cx="6768752" cy="508193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25613" y="1784065"/>
            <a:ext cx="8280920" cy="646331"/>
          </a:xfrm>
          <a:prstGeom prst="rect">
            <a:avLst/>
          </a:prstGeom>
        </p:spPr>
        <p:txBody>
          <a:bodyPr wrap="square">
            <a:spAutoFit/>
          </a:bodyPr>
          <a:lstStyle/>
          <a:p>
            <a:pPr algn="ctr"/>
            <a:r>
              <a:rPr lang="en-US" sz="1800" b="0" dirty="0">
                <a:solidFill>
                  <a:schemeClr val="accent2">
                    <a:lumMod val="50000"/>
                  </a:schemeClr>
                </a:solidFill>
                <a:latin typeface="Calibri" panose="020F0502020204030204" pitchFamily="34" charset="0"/>
              </a:rPr>
              <a:t> Population pyramid showing the sex and age class composition of a typical </a:t>
            </a:r>
            <a:r>
              <a:rPr lang="en-US" sz="1800" b="0" dirty="0" smtClean="0">
                <a:solidFill>
                  <a:schemeClr val="accent2">
                    <a:lumMod val="50000"/>
                  </a:schemeClr>
                </a:solidFill>
                <a:latin typeface="Calibri" panose="020F0502020204030204" pitchFamily="34" charset="0"/>
              </a:rPr>
              <a:t>population</a:t>
            </a:r>
            <a:r>
              <a:rPr lang="en-US" sz="1800" b="0" dirty="0">
                <a:solidFill>
                  <a:schemeClr val="accent2">
                    <a:lumMod val="50000"/>
                  </a:schemeClr>
                </a:solidFill>
                <a:latin typeface="Calibri" panose="020F0502020204030204" pitchFamily="34" charset="0"/>
              </a:rPr>
              <a:t>. </a:t>
            </a:r>
            <a:endParaRPr lang="lt-LT" sz="1800" dirty="0">
              <a:solidFill>
                <a:schemeClr val="accent2">
                  <a:lumMod val="50000"/>
                </a:schemeClr>
              </a:solidFill>
              <a:latin typeface="Calibri" panose="020F0502020204030204" pitchFamily="34" charset="0"/>
            </a:endParaRPr>
          </a:p>
        </p:txBody>
      </p:sp>
    </p:spTree>
    <p:extLst>
      <p:ext uri="{BB962C8B-B14F-4D97-AF65-F5344CB8AC3E}">
        <p14:creationId xmlns="" xmlns:p14="http://schemas.microsoft.com/office/powerpoint/2010/main" val="3320470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052736"/>
            <a:ext cx="8229600" cy="936625"/>
          </a:xfrm>
        </p:spPr>
        <p:txBody>
          <a:bodyPr/>
          <a:lstStyle/>
          <a:p>
            <a:r>
              <a:rPr lang="en-US" sz="3200" dirty="0" smtClean="0">
                <a:solidFill>
                  <a:schemeClr val="accent2">
                    <a:lumMod val="50000"/>
                  </a:schemeClr>
                </a:solidFill>
                <a:latin typeface="Calibri" panose="020F0502020204030204" pitchFamily="34" charset="0"/>
              </a:rPr>
              <a:t>Wild boar hunting management</a:t>
            </a:r>
            <a:endParaRPr lang="en-US" sz="32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14</a:t>
            </a:fld>
            <a:endParaRPr lang="en-GB"/>
          </a:p>
        </p:txBody>
      </p:sp>
      <p:sp>
        <p:nvSpPr>
          <p:cNvPr id="4" name="Rectangle 3"/>
          <p:cNvSpPr/>
          <p:nvPr/>
        </p:nvSpPr>
        <p:spPr>
          <a:xfrm>
            <a:off x="584674" y="2060848"/>
            <a:ext cx="7704856" cy="4401205"/>
          </a:xfrm>
          <a:prstGeom prst="rect">
            <a:avLst/>
          </a:prstGeom>
        </p:spPr>
        <p:txBody>
          <a:bodyPr wrap="square">
            <a:spAutoFit/>
          </a:bodyPr>
          <a:lstStyle/>
          <a:p>
            <a:r>
              <a:rPr lang="en-US" sz="2800" b="0" dirty="0">
                <a:solidFill>
                  <a:schemeClr val="accent2">
                    <a:lumMod val="50000"/>
                  </a:schemeClr>
                </a:solidFill>
                <a:latin typeface="Calibri" panose="020F0502020204030204" pitchFamily="34" charset="0"/>
              </a:rPr>
              <a:t>During a year, typically the hunting quota consists of the following age groups of wild boar: </a:t>
            </a:r>
            <a:endParaRPr lang="en-US" sz="2800" b="0" dirty="0" smtClean="0">
              <a:solidFill>
                <a:schemeClr val="accent2">
                  <a:lumMod val="50000"/>
                </a:schemeClr>
              </a:solidFill>
              <a:latin typeface="Calibri" panose="020F0502020204030204" pitchFamily="34" charset="0"/>
            </a:endParaRPr>
          </a:p>
          <a:p>
            <a:endParaRPr lang="en-US" sz="2800" b="0" dirty="0" smtClean="0">
              <a:solidFill>
                <a:schemeClr val="accent2">
                  <a:lumMod val="50000"/>
                </a:schemeClr>
              </a:solidFill>
              <a:latin typeface="Calibri" panose="020F0502020204030204" pitchFamily="34" charset="0"/>
            </a:endParaRPr>
          </a:p>
          <a:p>
            <a:pPr marL="457200" indent="-457200">
              <a:buFont typeface="Arial" panose="020B0604020202020204" pitchFamily="34" charset="0"/>
              <a:buChar char="•"/>
            </a:pPr>
            <a:r>
              <a:rPr lang="en-US" sz="2800" b="0" dirty="0" smtClean="0">
                <a:solidFill>
                  <a:schemeClr val="accent2">
                    <a:lumMod val="50000"/>
                  </a:schemeClr>
                </a:solidFill>
                <a:latin typeface="Calibri" panose="020F0502020204030204" pitchFamily="34" charset="0"/>
              </a:rPr>
              <a:t>sub adults </a:t>
            </a:r>
            <a:r>
              <a:rPr lang="en-US" sz="2800" b="0" dirty="0">
                <a:solidFill>
                  <a:schemeClr val="accent2">
                    <a:lumMod val="50000"/>
                  </a:schemeClr>
                </a:solidFill>
                <a:latin typeface="Calibri" panose="020F0502020204030204" pitchFamily="34" charset="0"/>
              </a:rPr>
              <a:t>under 1 year of age: 40 – 60%, </a:t>
            </a:r>
            <a:endParaRPr lang="en-US" sz="2800" b="0" dirty="0" smtClean="0">
              <a:solidFill>
                <a:schemeClr val="accent2">
                  <a:lumMod val="50000"/>
                </a:schemeClr>
              </a:solidFill>
              <a:latin typeface="Calibri" panose="020F0502020204030204" pitchFamily="34" charset="0"/>
            </a:endParaRPr>
          </a:p>
          <a:p>
            <a:pPr marL="457200" indent="-457200">
              <a:buFont typeface="Arial" panose="020B0604020202020204" pitchFamily="34" charset="0"/>
              <a:buChar char="•"/>
            </a:pPr>
            <a:r>
              <a:rPr lang="en-US" sz="2800" b="0" dirty="0" smtClean="0">
                <a:solidFill>
                  <a:schemeClr val="accent2">
                    <a:lumMod val="50000"/>
                  </a:schemeClr>
                </a:solidFill>
                <a:latin typeface="Calibri" panose="020F0502020204030204" pitchFamily="34" charset="0"/>
              </a:rPr>
              <a:t>young </a:t>
            </a:r>
            <a:r>
              <a:rPr lang="en-US" sz="2800" b="0" dirty="0">
                <a:solidFill>
                  <a:schemeClr val="accent2">
                    <a:lumMod val="50000"/>
                  </a:schemeClr>
                </a:solidFill>
                <a:latin typeface="Calibri" panose="020F0502020204030204" pitchFamily="34" charset="0"/>
              </a:rPr>
              <a:t>wild boar between 1 and 2 years of age: 20 – 40%, </a:t>
            </a:r>
            <a:endParaRPr lang="en-US" sz="2800" b="0" dirty="0" smtClean="0">
              <a:solidFill>
                <a:schemeClr val="accent2">
                  <a:lumMod val="50000"/>
                </a:schemeClr>
              </a:solidFill>
              <a:latin typeface="Calibri" panose="020F0502020204030204" pitchFamily="34" charset="0"/>
            </a:endParaRPr>
          </a:p>
          <a:p>
            <a:pPr marL="457200" indent="-457200">
              <a:buFont typeface="Arial" panose="020B0604020202020204" pitchFamily="34" charset="0"/>
              <a:buChar char="•"/>
            </a:pPr>
            <a:r>
              <a:rPr lang="en-US" sz="2800" b="0" dirty="0" smtClean="0">
                <a:solidFill>
                  <a:schemeClr val="accent2">
                    <a:lumMod val="50000"/>
                  </a:schemeClr>
                </a:solidFill>
                <a:latin typeface="Calibri" panose="020F0502020204030204" pitchFamily="34" charset="0"/>
              </a:rPr>
              <a:t>adults </a:t>
            </a:r>
            <a:r>
              <a:rPr lang="en-US" sz="2800" b="0" dirty="0">
                <a:solidFill>
                  <a:schemeClr val="accent2">
                    <a:lumMod val="50000"/>
                  </a:schemeClr>
                </a:solidFill>
                <a:latin typeface="Calibri" panose="020F0502020204030204" pitchFamily="34" charset="0"/>
              </a:rPr>
              <a:t>(more than 2 years of age): up to 20</a:t>
            </a:r>
            <a:r>
              <a:rPr lang="en-US" sz="2800" b="0" dirty="0" smtClean="0">
                <a:solidFill>
                  <a:schemeClr val="accent2">
                    <a:lumMod val="50000"/>
                  </a:schemeClr>
                </a:solidFill>
                <a:latin typeface="Calibri" panose="020F0502020204030204" pitchFamily="34" charset="0"/>
              </a:rPr>
              <a:t>%.</a:t>
            </a:r>
          </a:p>
          <a:p>
            <a:pPr marL="457200" indent="-457200">
              <a:buFont typeface="Arial" panose="020B0604020202020204" pitchFamily="34" charset="0"/>
              <a:buChar char="•"/>
            </a:pPr>
            <a:endParaRPr lang="en-US" sz="2800" b="0" dirty="0">
              <a:solidFill>
                <a:schemeClr val="accent2">
                  <a:lumMod val="50000"/>
                </a:schemeClr>
              </a:solidFill>
              <a:latin typeface="Calibri" panose="020F0502020204030204" pitchFamily="34" charset="0"/>
            </a:endParaRPr>
          </a:p>
          <a:p>
            <a:r>
              <a:rPr lang="en-US" sz="2800" b="0" dirty="0" smtClean="0">
                <a:solidFill>
                  <a:schemeClr val="accent2">
                    <a:lumMod val="50000"/>
                  </a:schemeClr>
                </a:solidFill>
                <a:latin typeface="Calibri" panose="020F0502020204030204" pitchFamily="34" charset="0"/>
              </a:rPr>
              <a:t>The </a:t>
            </a:r>
            <a:r>
              <a:rPr lang="en-US" sz="2800" b="0" dirty="0">
                <a:solidFill>
                  <a:schemeClr val="accent2">
                    <a:lumMod val="50000"/>
                  </a:schemeClr>
                </a:solidFill>
                <a:latin typeface="Calibri" panose="020F0502020204030204" pitchFamily="34" charset="0"/>
              </a:rPr>
              <a:t>proportion of sexes of wild boar in the hunting quota </a:t>
            </a:r>
            <a:r>
              <a:rPr lang="en-US" sz="2800" b="0" dirty="0" smtClean="0">
                <a:solidFill>
                  <a:schemeClr val="accent2">
                    <a:lumMod val="50000"/>
                  </a:schemeClr>
                </a:solidFill>
                <a:latin typeface="Calibri" panose="020F0502020204030204" pitchFamily="34" charset="0"/>
              </a:rPr>
              <a:t>should be 1:1.</a:t>
            </a:r>
            <a:endParaRPr lang="en-US" sz="2800" b="0" dirty="0">
              <a:solidFill>
                <a:schemeClr val="accent2">
                  <a:lumMod val="50000"/>
                </a:schemeClr>
              </a:solidFill>
              <a:latin typeface="Calibri" panose="020F0502020204030204" pitchFamily="34" charset="0"/>
            </a:endParaRPr>
          </a:p>
        </p:txBody>
      </p:sp>
    </p:spTree>
    <p:extLst>
      <p:ext uri="{BB962C8B-B14F-4D97-AF65-F5344CB8AC3E}">
        <p14:creationId xmlns="" xmlns:p14="http://schemas.microsoft.com/office/powerpoint/2010/main" val="302532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15</a:t>
            </a:fld>
            <a:endParaRPr lang="en-GB"/>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08719"/>
            <a:ext cx="9144000" cy="60168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78963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16</a:t>
            </a:fld>
            <a:endParaRPr lang="en-GB"/>
          </a:p>
        </p:txBody>
      </p:sp>
      <p:sp>
        <p:nvSpPr>
          <p:cNvPr id="4" name="Title 2"/>
          <p:cNvSpPr txBox="1">
            <a:spLocks/>
          </p:cNvSpPr>
          <p:nvPr/>
        </p:nvSpPr>
        <p:spPr bwMode="auto">
          <a:xfrm>
            <a:off x="240952" y="1110704"/>
            <a:ext cx="8783637" cy="436563"/>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ctr" rtl="0" eaLnBrk="0" fontAlgn="base" hangingPunct="0">
              <a:spcBef>
                <a:spcPct val="0"/>
              </a:spcBef>
              <a:spcAft>
                <a:spcPct val="0"/>
              </a:spcAft>
              <a:defRPr sz="3000" b="1">
                <a:solidFill>
                  <a:schemeClr val="bg2">
                    <a:lumMod val="50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altLang="lt-LT" sz="3200" kern="0" dirty="0" smtClean="0">
                <a:latin typeface="Calibri" panose="020F0502020204030204" pitchFamily="34" charset="0"/>
              </a:rPr>
              <a:t>Seasonal dependence of ASF in wild boar in LT</a:t>
            </a:r>
            <a:endParaRPr lang="en-GB" altLang="lt-LT" kern="0" dirty="0" smtClean="0">
              <a:latin typeface="Calibri" panose="020F0502020204030204" pitchFamily="34" charset="0"/>
            </a:endParaRPr>
          </a:p>
        </p:txBody>
      </p:sp>
      <p:graphicFrame>
        <p:nvGraphicFramePr>
          <p:cNvPr id="5" name="Content Placeholder 4"/>
          <p:cNvGraphicFramePr>
            <a:graphicFrameLocks/>
          </p:cNvGraphicFramePr>
          <p:nvPr>
            <p:extLst>
              <p:ext uri="{D42A27DB-BD31-4B8C-83A1-F6EECF244321}">
                <p14:modId xmlns="" xmlns:p14="http://schemas.microsoft.com/office/powerpoint/2010/main" val="398640529"/>
              </p:ext>
            </p:extLst>
          </p:nvPr>
        </p:nvGraphicFramePr>
        <p:xfrm>
          <a:off x="-95425" y="1547267"/>
          <a:ext cx="9144000"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304723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17</a:t>
            </a:fld>
            <a:endParaRPr lang="en-GB"/>
          </a:p>
        </p:txBody>
      </p:sp>
      <p:sp>
        <p:nvSpPr>
          <p:cNvPr id="4" name="Title 2"/>
          <p:cNvSpPr txBox="1">
            <a:spLocks/>
          </p:cNvSpPr>
          <p:nvPr/>
        </p:nvSpPr>
        <p:spPr bwMode="auto">
          <a:xfrm>
            <a:off x="240952" y="1110704"/>
            <a:ext cx="8783637" cy="436563"/>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ctr" rtl="0" eaLnBrk="0" fontAlgn="base" hangingPunct="0">
              <a:spcBef>
                <a:spcPct val="0"/>
              </a:spcBef>
              <a:spcAft>
                <a:spcPct val="0"/>
              </a:spcAft>
              <a:defRPr sz="3000" b="1">
                <a:solidFill>
                  <a:schemeClr val="bg2">
                    <a:lumMod val="50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altLang="lt-LT" sz="3200" kern="0" dirty="0" smtClean="0">
                <a:latin typeface="Calibri" panose="020F0502020204030204" pitchFamily="34" charset="0"/>
              </a:rPr>
              <a:t>Seasonal dependence of ASF in wild boar in </a:t>
            </a:r>
            <a:r>
              <a:rPr lang="pl-PL" altLang="lt-LT" sz="3200" kern="0" dirty="0" smtClean="0">
                <a:latin typeface="Calibri" panose="020F0502020204030204" pitchFamily="34" charset="0"/>
              </a:rPr>
              <a:t>PL (2014-2015)</a:t>
            </a:r>
            <a:endParaRPr lang="en-GB" altLang="lt-LT" kern="0" dirty="0" smtClean="0">
              <a:latin typeface="Calibri" panose="020F0502020204030204" pitchFamily="34" charset="0"/>
            </a:endParaRPr>
          </a:p>
        </p:txBody>
      </p:sp>
      <p:pic>
        <p:nvPicPr>
          <p:cNvPr id="5" name="Picture 2" descr="E:\wszystko_praca_16.01.16\DZIK_1_2016\publications\ASF and boar movement\models\figures\prev_seasons.jpg"/>
          <p:cNvPicPr>
            <a:picLocks noChangeAspect="1" noChangeArrowheads="1"/>
          </p:cNvPicPr>
          <p:nvPr/>
        </p:nvPicPr>
        <p:blipFill>
          <a:blip r:embed="rId3" cstate="print"/>
          <a:srcRect/>
          <a:stretch>
            <a:fillRect/>
          </a:stretch>
        </p:blipFill>
        <p:spPr bwMode="auto">
          <a:xfrm>
            <a:off x="2428860" y="2143116"/>
            <a:ext cx="4178122" cy="4100509"/>
          </a:xfrm>
          <a:prstGeom prst="rect">
            <a:avLst/>
          </a:prstGeom>
          <a:noFill/>
        </p:spPr>
      </p:pic>
    </p:spTree>
    <p:extLst>
      <p:ext uri="{BB962C8B-B14F-4D97-AF65-F5344CB8AC3E}">
        <p14:creationId xmlns="" xmlns:p14="http://schemas.microsoft.com/office/powerpoint/2010/main" val="1304723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936625"/>
          </a:xfrm>
        </p:spPr>
        <p:txBody>
          <a:bodyPr/>
          <a:lstStyle/>
          <a:p>
            <a:r>
              <a:rPr lang="en-US" sz="3200" dirty="0">
                <a:latin typeface="Calibri" panose="020F0502020204030204" pitchFamily="34" charset="0"/>
              </a:rPr>
              <a:t> </a:t>
            </a:r>
            <a:r>
              <a:rPr lang="en-US" sz="3200" dirty="0" smtClean="0">
                <a:latin typeface="Calibri" panose="020F0502020204030204" pitchFamily="34" charset="0"/>
              </a:rPr>
              <a:t>Sampling</a:t>
            </a:r>
            <a:endParaRPr lang="lt-LT" sz="3200"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18</a:t>
            </a:fld>
            <a:endParaRPr lang="en-GB"/>
          </a:p>
        </p:txBody>
      </p:sp>
      <p:pic>
        <p:nvPicPr>
          <p:cNvPr id="4" name="Picture 2" descr="D:\Documents and Settings\a_zdravkova\Desktop\WB\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993" y="1824546"/>
            <a:ext cx="2715858" cy="152767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D:\Documents and Settings\a_zdravkova\Desktop\WB\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993" y="1824546"/>
            <a:ext cx="2715858" cy="152767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D:\Documents and Settings\a_zdravkova\Desktop\WB\7.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3993" y="1848206"/>
            <a:ext cx="3167886" cy="178193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 name="Picture 7" descr="D:\Documents and Settings\a_zdravkova\Desktop\WB\8.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5400000">
            <a:off x="-318300" y="4459124"/>
            <a:ext cx="2560284"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8" descr="D:\Documents and Settings\a_zdravkova\Desktop\WB\6.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35721" t="9808" r="34134" b="6860"/>
          <a:stretch/>
        </p:blipFill>
        <p:spPr bwMode="auto">
          <a:xfrm>
            <a:off x="1849224" y="3916400"/>
            <a:ext cx="1646459" cy="2560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11" descr="D:\Documents and Settings\a_zdravkova\Desktop\WB\20.jp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29375" r="34711" b="17628"/>
          <a:stretch/>
        </p:blipFill>
        <p:spPr bwMode="auto">
          <a:xfrm>
            <a:off x="6804247" y="1839147"/>
            <a:ext cx="1751428" cy="225962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0" name="Right Arrow 9"/>
          <p:cNvSpPr/>
          <p:nvPr/>
        </p:nvSpPr>
        <p:spPr>
          <a:xfrm>
            <a:off x="3621348" y="4031889"/>
            <a:ext cx="936104" cy="40210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1" name="Picture 12" descr="D:\Documents and Settings\a_zdravkova\Desktop\WB\12.jpg"/>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30525" t="21603" r="34738" b="5833"/>
          <a:stretch/>
        </p:blipFill>
        <p:spPr bwMode="auto">
          <a:xfrm>
            <a:off x="4692716" y="1856701"/>
            <a:ext cx="1855714" cy="218049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2" name="Picture 13" descr="D:\Documents and Settings\a_zdravkova\Desktop\WB\14.jp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22343" t="19743" r="34063" b="15377"/>
          <a:stretch/>
        </p:blipFill>
        <p:spPr bwMode="auto">
          <a:xfrm rot="5400000">
            <a:off x="5258203" y="4443047"/>
            <a:ext cx="2580452" cy="216023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76517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936625"/>
          </a:xfrm>
        </p:spPr>
        <p:txBody>
          <a:bodyPr/>
          <a:lstStyle/>
          <a:p>
            <a:r>
              <a:rPr lang="en-GB" sz="3200" dirty="0" smtClean="0">
                <a:solidFill>
                  <a:srgbClr val="002060"/>
                </a:solidFill>
                <a:latin typeface="Calibri" panose="020F0502020204030204" pitchFamily="34" charset="0"/>
              </a:rPr>
              <a:t>Wild boar - surveillance</a:t>
            </a:r>
            <a:endParaRPr lang="lt-LT" sz="3200" dirty="0">
              <a:solidFill>
                <a:srgbClr val="00206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a:t>
            </a:fld>
            <a:endParaRPr lang="en-GB"/>
          </a:p>
        </p:txBody>
      </p:sp>
      <p:sp>
        <p:nvSpPr>
          <p:cNvPr id="4" name="Rectangle 3"/>
          <p:cNvSpPr/>
          <p:nvPr/>
        </p:nvSpPr>
        <p:spPr>
          <a:xfrm>
            <a:off x="467544" y="2132856"/>
            <a:ext cx="8352928" cy="4031873"/>
          </a:xfrm>
          <a:prstGeom prst="rect">
            <a:avLst/>
          </a:prstGeom>
        </p:spPr>
        <p:txBody>
          <a:bodyPr wrap="square">
            <a:spAutoFit/>
          </a:bodyPr>
          <a:lstStyle/>
          <a:p>
            <a:pPr indent="442913" algn="just">
              <a:buFont typeface="Wingdings" panose="05000000000000000000" pitchFamily="2" charset="2"/>
              <a:buChar char="q"/>
            </a:pPr>
            <a:r>
              <a:rPr lang="en-US" sz="3200" b="0" dirty="0">
                <a:solidFill>
                  <a:srgbClr val="002060"/>
                </a:solidFill>
                <a:latin typeface="Calibri" panose="020F0502020204030204" pitchFamily="34" charset="0"/>
              </a:rPr>
              <a:t> Wildlife surveillance mostly linked to </a:t>
            </a:r>
            <a:r>
              <a:rPr lang="en-US" sz="3200" b="0" dirty="0" smtClean="0">
                <a:solidFill>
                  <a:srgbClr val="002060"/>
                </a:solidFill>
                <a:latin typeface="Calibri" panose="020F0502020204030204" pitchFamily="34" charset="0"/>
              </a:rPr>
              <a:t>hunting;</a:t>
            </a:r>
            <a:endParaRPr lang="en-US" sz="3200" b="0" dirty="0">
              <a:solidFill>
                <a:srgbClr val="002060"/>
              </a:solidFill>
              <a:latin typeface="Calibri" panose="020F0502020204030204" pitchFamily="34" charset="0"/>
            </a:endParaRPr>
          </a:p>
          <a:p>
            <a:pPr indent="442913" algn="just">
              <a:buFont typeface="Wingdings" panose="05000000000000000000" pitchFamily="2" charset="2"/>
              <a:buChar char="q"/>
            </a:pPr>
            <a:r>
              <a:rPr lang="en-US" sz="3200" b="0" dirty="0">
                <a:solidFill>
                  <a:srgbClr val="002060"/>
                </a:solidFill>
                <a:latin typeface="Calibri" panose="020F0502020204030204" pitchFamily="34" charset="0"/>
              </a:rPr>
              <a:t> Sampling rather </a:t>
            </a:r>
            <a:r>
              <a:rPr lang="en-US" sz="3200" b="0" dirty="0" smtClean="0">
                <a:solidFill>
                  <a:srgbClr val="002060"/>
                </a:solidFill>
                <a:latin typeface="Calibri" panose="020F0502020204030204" pitchFamily="34" charset="0"/>
              </a:rPr>
              <a:t>irregular;</a:t>
            </a:r>
            <a:endParaRPr lang="en-US" sz="3200" b="0" dirty="0">
              <a:solidFill>
                <a:srgbClr val="002060"/>
              </a:solidFill>
              <a:latin typeface="Calibri" panose="020F0502020204030204" pitchFamily="34" charset="0"/>
            </a:endParaRPr>
          </a:p>
          <a:p>
            <a:pPr indent="442913" algn="just">
              <a:buFont typeface="Wingdings" panose="05000000000000000000" pitchFamily="2" charset="2"/>
              <a:buChar char="q"/>
            </a:pPr>
            <a:r>
              <a:rPr lang="en-US" sz="3200" b="0" dirty="0">
                <a:solidFill>
                  <a:srgbClr val="002060"/>
                </a:solidFill>
                <a:latin typeface="Calibri" panose="020F0502020204030204" pitchFamily="34" charset="0"/>
              </a:rPr>
              <a:t> Hunting seasonally </a:t>
            </a:r>
            <a:r>
              <a:rPr lang="en-US" sz="3200" b="0" dirty="0" smtClean="0">
                <a:solidFill>
                  <a:srgbClr val="002060"/>
                </a:solidFill>
                <a:latin typeface="Calibri" panose="020F0502020204030204" pitchFamily="34" charset="0"/>
              </a:rPr>
              <a:t>limited;</a:t>
            </a:r>
            <a:endParaRPr lang="en-US" sz="3200" b="0" dirty="0">
              <a:solidFill>
                <a:srgbClr val="002060"/>
              </a:solidFill>
              <a:latin typeface="Calibri" panose="020F0502020204030204" pitchFamily="34" charset="0"/>
            </a:endParaRPr>
          </a:p>
          <a:p>
            <a:pPr indent="442913" algn="just">
              <a:buFont typeface="Wingdings" panose="05000000000000000000" pitchFamily="2" charset="2"/>
              <a:buChar char="q"/>
            </a:pPr>
            <a:r>
              <a:rPr lang="en-US" sz="3200" b="0" dirty="0" smtClean="0">
                <a:solidFill>
                  <a:srgbClr val="002060"/>
                </a:solidFill>
                <a:latin typeface="Calibri" panose="020F0502020204030204" pitchFamily="34" charset="0"/>
              </a:rPr>
              <a:t>Rarely </a:t>
            </a:r>
            <a:r>
              <a:rPr lang="en-US" sz="3200" b="0" dirty="0">
                <a:solidFill>
                  <a:srgbClr val="002060"/>
                </a:solidFill>
                <a:latin typeface="Calibri" panose="020F0502020204030204" pitchFamily="34" charset="0"/>
              </a:rPr>
              <a:t>adequate number of samples </a:t>
            </a:r>
            <a:r>
              <a:rPr lang="en-US" sz="3200" b="0" dirty="0" smtClean="0">
                <a:solidFill>
                  <a:srgbClr val="002060"/>
                </a:solidFill>
                <a:latin typeface="Calibri" panose="020F0502020204030204" pitchFamily="34" charset="0"/>
              </a:rPr>
              <a:t>collected;</a:t>
            </a:r>
            <a:endParaRPr lang="en-US" sz="3200" b="0" dirty="0">
              <a:solidFill>
                <a:srgbClr val="002060"/>
              </a:solidFill>
              <a:latin typeface="Calibri" panose="020F0502020204030204" pitchFamily="34" charset="0"/>
            </a:endParaRPr>
          </a:p>
          <a:p>
            <a:pPr indent="442913" algn="just">
              <a:buFont typeface="Wingdings" panose="05000000000000000000" pitchFamily="2" charset="2"/>
              <a:buChar char="q"/>
            </a:pPr>
            <a:r>
              <a:rPr lang="en-US" sz="3200" b="0" dirty="0">
                <a:solidFill>
                  <a:srgbClr val="002060"/>
                </a:solidFill>
                <a:latin typeface="Calibri" panose="020F0502020204030204" pitchFamily="34" charset="0"/>
              </a:rPr>
              <a:t> Mostly serological tests performed – only retrospective </a:t>
            </a:r>
            <a:r>
              <a:rPr lang="en-US" sz="3200" b="0" dirty="0" smtClean="0">
                <a:solidFill>
                  <a:srgbClr val="002060"/>
                </a:solidFill>
                <a:latin typeface="Calibri" panose="020F0502020204030204" pitchFamily="34" charset="0"/>
              </a:rPr>
              <a:t>analysis.</a:t>
            </a:r>
            <a:endParaRPr lang="lt-LT" sz="3200" b="0" dirty="0">
              <a:solidFill>
                <a:srgbClr val="002060"/>
              </a:solidFill>
              <a:latin typeface="Calibri" panose="020F0502020204030204" pitchFamily="34" charset="0"/>
            </a:endParaRPr>
          </a:p>
        </p:txBody>
      </p:sp>
    </p:spTree>
    <p:extLst>
      <p:ext uri="{BB962C8B-B14F-4D97-AF65-F5344CB8AC3E}">
        <p14:creationId xmlns="" xmlns:p14="http://schemas.microsoft.com/office/powerpoint/2010/main" val="3190603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19</a:t>
            </a:fld>
            <a:endParaRPr lang="en-GB"/>
          </a:p>
        </p:txBody>
      </p:sp>
      <p:sp>
        <p:nvSpPr>
          <p:cNvPr id="4" name="Title 1"/>
          <p:cNvSpPr>
            <a:spLocks noGrp="1"/>
          </p:cNvSpPr>
          <p:nvPr>
            <p:ph type="title"/>
          </p:nvPr>
        </p:nvSpPr>
        <p:spPr>
          <a:xfrm>
            <a:off x="467544" y="1196752"/>
            <a:ext cx="8229600" cy="936625"/>
          </a:xfrm>
        </p:spPr>
        <p:txBody>
          <a:bodyPr/>
          <a:lstStyle/>
          <a:p>
            <a:r>
              <a:rPr lang="en-US" sz="3200" dirty="0">
                <a:latin typeface="Calibri" panose="020F0502020204030204" pitchFamily="34" charset="0"/>
              </a:rPr>
              <a:t> </a:t>
            </a:r>
            <a:r>
              <a:rPr lang="en-US" sz="3200" dirty="0" smtClean="0">
                <a:latin typeface="Calibri" panose="020F0502020204030204" pitchFamily="34" charset="0"/>
              </a:rPr>
              <a:t>Sampling</a:t>
            </a:r>
            <a:endParaRPr lang="lt-LT" sz="3200" dirty="0"/>
          </a:p>
        </p:txBody>
      </p:sp>
      <p:pic>
        <p:nvPicPr>
          <p:cNvPr id="5" name="Picture 4" descr="D:\Documents and Settings\a_zdravkova\Desktop\WB\11.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362" t="4725" r="14844" b="3483"/>
          <a:stretch/>
        </p:blipFill>
        <p:spPr bwMode="auto">
          <a:xfrm rot="5400000">
            <a:off x="-438740" y="2466824"/>
            <a:ext cx="3857557" cy="293795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6" descr="D:\Documents and Settings\a_zdravkova\Desktop\WB\23.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9181" r="9876"/>
          <a:stretch/>
        </p:blipFill>
        <p:spPr bwMode="auto">
          <a:xfrm rot="5400000">
            <a:off x="2734335" y="2401952"/>
            <a:ext cx="3857557" cy="305865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 name="Picture 7" descr="D:\Documents and Settings\a_zdravkova\Desktop\WB\24.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7642" t="4193" r="7077"/>
          <a:stretch/>
        </p:blipFill>
        <p:spPr bwMode="auto">
          <a:xfrm rot="5400000">
            <a:off x="5802235" y="2558670"/>
            <a:ext cx="3883265" cy="27799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8" name="Right Arrow 7"/>
          <p:cNvSpPr/>
          <p:nvPr/>
        </p:nvSpPr>
        <p:spPr>
          <a:xfrm>
            <a:off x="2819040" y="3926755"/>
            <a:ext cx="629494" cy="20557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ight Arrow 8"/>
          <p:cNvSpPr/>
          <p:nvPr/>
        </p:nvSpPr>
        <p:spPr>
          <a:xfrm>
            <a:off x="5877693" y="3931277"/>
            <a:ext cx="629494" cy="20557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 xmlns:p14="http://schemas.microsoft.com/office/powerpoint/2010/main" val="1676517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20</a:t>
            </a:fld>
            <a:endParaRPr lang="en-GB"/>
          </a:p>
        </p:txBody>
      </p:sp>
      <p:sp>
        <p:nvSpPr>
          <p:cNvPr id="4" name="Content Placeholder 2"/>
          <p:cNvSpPr txBox="1">
            <a:spLocks/>
          </p:cNvSpPr>
          <p:nvPr/>
        </p:nvSpPr>
        <p:spPr>
          <a:xfrm>
            <a:off x="395288" y="1897629"/>
            <a:ext cx="5112568" cy="41767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just"/>
            <a:r>
              <a:rPr lang="en-US" sz="2000" b="0" kern="0" dirty="0" smtClean="0">
                <a:solidFill>
                  <a:schemeClr val="accent2">
                    <a:lumMod val="50000"/>
                  </a:schemeClr>
                </a:solidFill>
                <a:effectLst>
                  <a:outerShdw blurRad="38100" dist="38100" dir="2700000" algn="tl">
                    <a:srgbClr val="000000">
                      <a:alpha val="43137"/>
                    </a:srgbClr>
                  </a:outerShdw>
                </a:effectLst>
                <a:latin typeface="Calibri" panose="020F0502020204030204" pitchFamily="34" charset="0"/>
              </a:rPr>
              <a:t>Identification of the samples:</a:t>
            </a:r>
          </a:p>
          <a:p>
            <a:pPr algn="just"/>
            <a:r>
              <a:rPr lang="en-US" sz="2000" b="0" kern="0" dirty="0" smtClean="0">
                <a:solidFill>
                  <a:schemeClr val="accent2">
                    <a:lumMod val="50000"/>
                  </a:schemeClr>
                </a:solidFill>
                <a:latin typeface="Calibri" panose="020F0502020204030204" pitchFamily="34" charset="0"/>
              </a:rPr>
              <a:t>-Name of the person submitting the sample;</a:t>
            </a:r>
          </a:p>
          <a:p>
            <a:pPr algn="just"/>
            <a:r>
              <a:rPr lang="en-US" sz="2000" b="0" kern="0" dirty="0" smtClean="0">
                <a:solidFill>
                  <a:schemeClr val="accent2">
                    <a:lumMod val="50000"/>
                  </a:schemeClr>
                </a:solidFill>
                <a:latin typeface="Calibri" panose="020F0502020204030204" pitchFamily="34" charset="0"/>
              </a:rPr>
              <a:t>-Date;</a:t>
            </a:r>
          </a:p>
          <a:p>
            <a:pPr algn="just"/>
            <a:r>
              <a:rPr lang="en-US" sz="2000" b="0" kern="0" dirty="0" smtClean="0">
                <a:solidFill>
                  <a:schemeClr val="accent2">
                    <a:lumMod val="50000"/>
                  </a:schemeClr>
                </a:solidFill>
                <a:latin typeface="Calibri" panose="020F0502020204030204" pitchFamily="34" charset="0"/>
              </a:rPr>
              <a:t>-Geo-coordinates of the place where the animal was shot;</a:t>
            </a:r>
          </a:p>
          <a:p>
            <a:pPr algn="just"/>
            <a:r>
              <a:rPr lang="en-US" sz="2000" b="0" kern="0" dirty="0" smtClean="0">
                <a:solidFill>
                  <a:schemeClr val="accent2">
                    <a:lumMod val="50000"/>
                  </a:schemeClr>
                </a:solidFill>
                <a:latin typeface="Calibri" panose="020F0502020204030204" pitchFamily="34" charset="0"/>
              </a:rPr>
              <a:t>-Species, age, sex  and weight of the animal;</a:t>
            </a:r>
          </a:p>
          <a:p>
            <a:pPr algn="just"/>
            <a:r>
              <a:rPr lang="en-US" sz="2000" b="0" kern="0" dirty="0" smtClean="0">
                <a:solidFill>
                  <a:schemeClr val="accent2">
                    <a:lumMod val="50000"/>
                  </a:schemeClr>
                </a:solidFill>
                <a:latin typeface="Calibri" panose="020F0502020204030204" pitchFamily="34" charset="0"/>
              </a:rPr>
              <a:t>-Lesions observed;</a:t>
            </a:r>
          </a:p>
          <a:p>
            <a:pPr algn="just"/>
            <a:r>
              <a:rPr lang="en-US" sz="2000" b="0" kern="0" dirty="0" smtClean="0">
                <a:solidFill>
                  <a:schemeClr val="accent2">
                    <a:lumMod val="50000"/>
                  </a:schemeClr>
                </a:solidFill>
                <a:latin typeface="Calibri" panose="020F0502020204030204" pitchFamily="34" charset="0"/>
              </a:rPr>
              <a:t>-Description of the submitted samples;</a:t>
            </a:r>
          </a:p>
          <a:p>
            <a:pPr algn="just"/>
            <a:r>
              <a:rPr lang="en-US" sz="2000" b="0" kern="0" dirty="0" smtClean="0">
                <a:solidFill>
                  <a:schemeClr val="accent2">
                    <a:lumMod val="50000"/>
                  </a:schemeClr>
                </a:solidFill>
                <a:latin typeface="Calibri" panose="020F0502020204030204" pitchFamily="34" charset="0"/>
              </a:rPr>
              <a:t>-Any other relevant information.</a:t>
            </a:r>
          </a:p>
          <a:p>
            <a:pPr algn="just"/>
            <a:endParaRPr lang="en-US" sz="2000" b="0" kern="0" dirty="0" smtClean="0">
              <a:solidFill>
                <a:schemeClr val="accent2">
                  <a:lumMod val="50000"/>
                </a:schemeClr>
              </a:solidFill>
              <a:latin typeface="Calibri" panose="020F0502020204030204" pitchFamily="34" charset="0"/>
            </a:endParaRPr>
          </a:p>
          <a:p>
            <a:r>
              <a:rPr lang="en-US" sz="2000" b="0" kern="0" dirty="0" smtClean="0">
                <a:solidFill>
                  <a:schemeClr val="accent2">
                    <a:lumMod val="50000"/>
                  </a:schemeClr>
                </a:solidFill>
                <a:effectLst>
                  <a:outerShdw blurRad="38100" dist="38100" dir="2700000" algn="tl">
                    <a:srgbClr val="000000">
                      <a:alpha val="43137"/>
                    </a:srgbClr>
                  </a:outerShdw>
                </a:effectLst>
                <a:latin typeface="Calibri" panose="020F0502020204030204" pitchFamily="34" charset="0"/>
              </a:rPr>
              <a:t>Delivery to the laboratory:</a:t>
            </a:r>
          </a:p>
          <a:p>
            <a:r>
              <a:rPr lang="en-US" sz="2000" b="0" kern="0" dirty="0" smtClean="0">
                <a:solidFill>
                  <a:schemeClr val="accent2">
                    <a:lumMod val="50000"/>
                  </a:schemeClr>
                </a:solidFill>
                <a:latin typeface="Calibri" panose="020F0502020204030204" pitchFamily="34" charset="0"/>
              </a:rPr>
              <a:t>-Within 24 hours;</a:t>
            </a:r>
          </a:p>
          <a:p>
            <a:r>
              <a:rPr lang="en-US" sz="2000" b="0" kern="0" dirty="0" smtClean="0">
                <a:solidFill>
                  <a:schemeClr val="accent2">
                    <a:lumMod val="50000"/>
                  </a:schemeClr>
                </a:solidFill>
                <a:latin typeface="Calibri" panose="020F0502020204030204" pitchFamily="34" charset="0"/>
              </a:rPr>
              <a:t>-Approved trained courier.</a:t>
            </a:r>
            <a:br>
              <a:rPr lang="en-US" sz="2000" b="0" kern="0" dirty="0" smtClean="0">
                <a:solidFill>
                  <a:schemeClr val="accent2">
                    <a:lumMod val="50000"/>
                  </a:schemeClr>
                </a:solidFill>
                <a:latin typeface="Calibri" panose="020F0502020204030204" pitchFamily="34" charset="0"/>
              </a:rPr>
            </a:br>
            <a:endParaRPr lang="bg-BG" sz="2000" b="0" kern="0" dirty="0">
              <a:solidFill>
                <a:schemeClr val="accent2">
                  <a:lumMod val="50000"/>
                </a:schemeClr>
              </a:solidFill>
              <a:latin typeface="Calibri" panose="020F0502020204030204" pitchFamily="34" charset="0"/>
            </a:endParaRPr>
          </a:p>
        </p:txBody>
      </p:sp>
      <p:sp>
        <p:nvSpPr>
          <p:cNvPr id="5" name="Title 1"/>
          <p:cNvSpPr txBox="1">
            <a:spLocks/>
          </p:cNvSpPr>
          <p:nvPr/>
        </p:nvSpPr>
        <p:spPr bwMode="auto">
          <a:xfrm>
            <a:off x="411921" y="1211036"/>
            <a:ext cx="82296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rtl="0" eaLnBrk="0" fontAlgn="base" hangingPunct="0">
              <a:spcBef>
                <a:spcPct val="0"/>
              </a:spcBef>
              <a:spcAft>
                <a:spcPct val="0"/>
              </a:spcAft>
              <a:defRPr sz="3000" b="1">
                <a:solidFill>
                  <a:schemeClr val="bg2">
                    <a:lumMod val="50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3200" kern="0" dirty="0" smtClean="0">
                <a:latin typeface="Calibri" panose="020F0502020204030204" pitchFamily="34" charset="0"/>
              </a:rPr>
              <a:t> Sampling</a:t>
            </a:r>
            <a:endParaRPr lang="en-GB" sz="3200" kern="0" dirty="0">
              <a:latin typeface="Calibri" panose="020F0502020204030204" pitchFamily="34" charset="0"/>
            </a:endParaRPr>
          </a:p>
        </p:txBody>
      </p:sp>
      <p:pic>
        <p:nvPicPr>
          <p:cNvPr id="6" name="Picture 2" descr="D:\Documents and Settings\a_zdravkova\Desktop\WB\2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7083" t="3482" r="8058"/>
          <a:stretch/>
        </p:blipFill>
        <p:spPr bwMode="auto">
          <a:xfrm rot="5400000">
            <a:off x="5194541" y="2499224"/>
            <a:ext cx="4378950" cy="31757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2434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21</a:t>
            </a:fld>
            <a:endParaRPr lang="en-GB"/>
          </a:p>
        </p:txBody>
      </p:sp>
      <p:sp>
        <p:nvSpPr>
          <p:cNvPr id="4" name="Content Placeholder 1"/>
          <p:cNvSpPr txBox="1">
            <a:spLocks/>
          </p:cNvSpPr>
          <p:nvPr/>
        </p:nvSpPr>
        <p:spPr>
          <a:xfrm>
            <a:off x="287065" y="2043113"/>
            <a:ext cx="8280028" cy="4814887"/>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lvl="2" indent="914400">
              <a:buFont typeface="Arial" pitchFamily="34" charset="0"/>
              <a:buChar char="•"/>
            </a:pPr>
            <a:r>
              <a:rPr lang="en-GB" altLang="lt-LT" sz="3200" b="0" kern="0" dirty="0" smtClean="0">
                <a:solidFill>
                  <a:schemeClr val="accent2">
                    <a:lumMod val="50000"/>
                  </a:schemeClr>
                </a:solidFill>
              </a:rPr>
              <a:t>Wild boar sampling:</a:t>
            </a:r>
          </a:p>
          <a:p>
            <a:pPr marL="0" lvl="2" indent="914400" algn="just"/>
            <a:r>
              <a:rPr lang="en-US" altLang="lt-LT" sz="2400" b="0" kern="0" dirty="0" smtClean="0">
                <a:solidFill>
                  <a:schemeClr val="accent2">
                    <a:lumMod val="50000"/>
                  </a:schemeClr>
                </a:solidFill>
              </a:rPr>
              <a:t>Principle of sampling in the whole country should be based on enhanced passive surveillance: all found dead and sick wild boar have to be tested for ASF using </a:t>
            </a:r>
            <a:r>
              <a:rPr lang="en-US" altLang="lt-LT" sz="2400" b="0" kern="0" dirty="0" err="1" smtClean="0">
                <a:solidFill>
                  <a:schemeClr val="accent2">
                    <a:lumMod val="50000"/>
                  </a:schemeClr>
                </a:solidFill>
              </a:rPr>
              <a:t>qRT</a:t>
            </a:r>
            <a:r>
              <a:rPr lang="en-US" altLang="lt-LT" sz="2400" b="0" kern="0" dirty="0" smtClean="0">
                <a:solidFill>
                  <a:schemeClr val="accent2">
                    <a:lumMod val="50000"/>
                  </a:schemeClr>
                </a:solidFill>
              </a:rPr>
              <a:t>-PCR. </a:t>
            </a:r>
            <a:endParaRPr lang="en-GB" altLang="lt-LT" sz="2400" b="0" kern="0" dirty="0" smtClean="0">
              <a:solidFill>
                <a:schemeClr val="accent2">
                  <a:lumMod val="50000"/>
                </a:schemeClr>
              </a:solidFill>
            </a:endParaRPr>
          </a:p>
          <a:p>
            <a:pPr marL="0" lvl="2" indent="914400">
              <a:buFont typeface="Arial" pitchFamily="34" charset="0"/>
              <a:buChar char="•"/>
            </a:pPr>
            <a:r>
              <a:rPr lang="en-GB" altLang="lt-LT" sz="3200" b="0" kern="0" dirty="0" smtClean="0">
                <a:solidFill>
                  <a:schemeClr val="accent2">
                    <a:lumMod val="50000"/>
                  </a:schemeClr>
                </a:solidFill>
              </a:rPr>
              <a:t>Removal of carcasses:</a:t>
            </a:r>
          </a:p>
          <a:p>
            <a:pPr marL="0" lvl="2" indent="914400" algn="just"/>
            <a:r>
              <a:rPr lang="en-US" altLang="lt-LT" sz="2000" b="0" kern="0" dirty="0" smtClean="0">
                <a:solidFill>
                  <a:schemeClr val="accent2">
                    <a:lumMod val="50000"/>
                  </a:schemeClr>
                </a:solidFill>
              </a:rPr>
              <a:t>To be based on the enhanced passive surveillance already in place. In case of detection of ASF in precedent unaffected areas, the passive finding of carcasses should be supplemented by active search by professionals in hotspots established by the competent authority.</a:t>
            </a:r>
            <a:endParaRPr lang="en-GB" altLang="lt-LT" sz="2000" b="0" kern="0" dirty="0" smtClean="0">
              <a:solidFill>
                <a:schemeClr val="accent2">
                  <a:lumMod val="50000"/>
                </a:schemeClr>
              </a:solidFill>
            </a:endParaRPr>
          </a:p>
          <a:p>
            <a:endParaRPr lang="en-GB" altLang="lt-LT" sz="1800" b="0" kern="0" dirty="0" smtClean="0">
              <a:solidFill>
                <a:schemeClr val="accent2">
                  <a:lumMod val="50000"/>
                </a:schemeClr>
              </a:solidFill>
            </a:endParaRPr>
          </a:p>
        </p:txBody>
      </p:sp>
      <p:sp>
        <p:nvSpPr>
          <p:cNvPr id="5" name="Title 2"/>
          <p:cNvSpPr>
            <a:spLocks noGrp="1"/>
          </p:cNvSpPr>
          <p:nvPr>
            <p:ph type="title"/>
          </p:nvPr>
        </p:nvSpPr>
        <p:spPr bwMode="auto">
          <a:xfrm>
            <a:off x="469105" y="1196752"/>
            <a:ext cx="8205787" cy="436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sz="3200" dirty="0" smtClean="0">
                <a:latin typeface="Calibri" panose="020F0502020204030204" pitchFamily="34" charset="0"/>
              </a:rPr>
              <a:t>ASF Strategy for Eastern Part of the EU</a:t>
            </a:r>
            <a:br>
              <a:rPr lang="en-GB" altLang="en-US" sz="3200" dirty="0" smtClean="0">
                <a:latin typeface="Calibri" panose="020F0502020204030204" pitchFamily="34" charset="0"/>
              </a:rPr>
            </a:br>
            <a:endParaRPr lang="en-GB" altLang="lt-LT" dirty="0" smtClean="0">
              <a:latin typeface="Calibri" panose="020F0502020204030204" pitchFamily="34" charset="0"/>
            </a:endParaRPr>
          </a:p>
        </p:txBody>
      </p:sp>
    </p:spTree>
    <p:extLst>
      <p:ext uri="{BB962C8B-B14F-4D97-AF65-F5344CB8AC3E}">
        <p14:creationId xmlns="" xmlns:p14="http://schemas.microsoft.com/office/powerpoint/2010/main" val="1536661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36625"/>
          </a:xfrm>
        </p:spPr>
        <p:txBody>
          <a:bodyPr/>
          <a:lstStyle/>
          <a:p>
            <a:r>
              <a:rPr lang="en-GB" sz="3200" dirty="0">
                <a:latin typeface="Calibri" panose="020F0502020204030204" pitchFamily="34" charset="0"/>
              </a:rPr>
              <a:t>ASF strategy</a:t>
            </a:r>
            <a:endParaRPr lang="lt-LT" sz="3200"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22</a:t>
            </a:fld>
            <a:endParaRPr lang="en-GB"/>
          </a:p>
        </p:txBody>
      </p:sp>
      <p:sp>
        <p:nvSpPr>
          <p:cNvPr id="4" name="Content Placeholder 1"/>
          <p:cNvSpPr txBox="1">
            <a:spLocks/>
          </p:cNvSpPr>
          <p:nvPr/>
        </p:nvSpPr>
        <p:spPr>
          <a:xfrm>
            <a:off x="245145" y="1916832"/>
            <a:ext cx="8639175" cy="4814887"/>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439738" algn="just"/>
            <a:r>
              <a:rPr lang="en-GB" altLang="lt-LT" sz="3200" b="1" kern="0" dirty="0" smtClean="0">
                <a:solidFill>
                  <a:schemeClr val="accent2">
                    <a:lumMod val="50000"/>
                  </a:schemeClr>
                </a:solidFill>
                <a:latin typeface="Calibri" panose="020F0502020204030204" pitchFamily="34" charset="0"/>
              </a:rPr>
              <a:t>Passive surveillance:</a:t>
            </a:r>
          </a:p>
          <a:p>
            <a:pPr marL="0" indent="439738" algn="just"/>
            <a:r>
              <a:rPr lang="en-GB" altLang="lt-LT" sz="3200" b="0" kern="0" dirty="0" smtClean="0">
                <a:solidFill>
                  <a:schemeClr val="accent2">
                    <a:lumMod val="50000"/>
                  </a:schemeClr>
                </a:solidFill>
                <a:latin typeface="Calibri" panose="020F0502020204030204" pitchFamily="34" charset="0"/>
              </a:rPr>
              <a:t>Best surveillance for the early detection of almost all infectious diseases and in particular for ASF in wild boars;</a:t>
            </a:r>
          </a:p>
          <a:p>
            <a:pPr marL="0" indent="439738" algn="just"/>
            <a:r>
              <a:rPr lang="en-GB" altLang="lt-LT" sz="3200" b="1" kern="0" dirty="0" smtClean="0">
                <a:solidFill>
                  <a:schemeClr val="accent2">
                    <a:lumMod val="50000"/>
                  </a:schemeClr>
                </a:solidFill>
                <a:latin typeface="Calibri" panose="020F0502020204030204" pitchFamily="34" charset="0"/>
              </a:rPr>
              <a:t>Active surveillance </a:t>
            </a:r>
            <a:r>
              <a:rPr lang="en-GB" altLang="lt-LT" sz="3200" b="0" kern="0" dirty="0" smtClean="0">
                <a:solidFill>
                  <a:schemeClr val="accent2">
                    <a:lumMod val="50000"/>
                  </a:schemeClr>
                </a:solidFill>
                <a:latin typeface="Calibri" panose="020F0502020204030204" pitchFamily="34" charset="0"/>
              </a:rPr>
              <a:t>is useless for early detection in free and at risk areas but good tool in already infected areas for estimation of disease prevalence.</a:t>
            </a:r>
          </a:p>
          <a:p>
            <a:pPr marL="0" indent="439738" algn="just"/>
            <a:endParaRPr lang="lt-LT" altLang="lt-LT" b="0" kern="0" dirty="0" smtClean="0">
              <a:solidFill>
                <a:schemeClr val="accent2">
                  <a:lumMod val="50000"/>
                </a:schemeClr>
              </a:solidFill>
              <a:latin typeface="Calibri" panose="020F0502020204030204" pitchFamily="34" charset="0"/>
            </a:endParaRPr>
          </a:p>
        </p:txBody>
      </p:sp>
    </p:spTree>
    <p:extLst>
      <p:ext uri="{BB962C8B-B14F-4D97-AF65-F5344CB8AC3E}">
        <p14:creationId xmlns="" xmlns:p14="http://schemas.microsoft.com/office/powerpoint/2010/main" val="221110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32" y="1268760"/>
            <a:ext cx="8229600" cy="936625"/>
          </a:xfrm>
        </p:spPr>
        <p:txBody>
          <a:bodyPr/>
          <a:lstStyle/>
          <a:p>
            <a:r>
              <a:rPr lang="en-GB" sz="3200" dirty="0" smtClean="0">
                <a:latin typeface="Calibri" panose="020F0502020204030204" pitchFamily="34" charset="0"/>
              </a:rPr>
              <a:t>ASF strategy</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23</a:t>
            </a:fld>
            <a:endParaRPr lang="en-GB"/>
          </a:p>
        </p:txBody>
      </p:sp>
      <p:sp>
        <p:nvSpPr>
          <p:cNvPr id="4" name="Content Placeholder 1"/>
          <p:cNvSpPr txBox="1">
            <a:spLocks/>
          </p:cNvSpPr>
          <p:nvPr/>
        </p:nvSpPr>
        <p:spPr>
          <a:xfrm>
            <a:off x="245145" y="2401888"/>
            <a:ext cx="8639175" cy="4456112"/>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just"/>
            <a:r>
              <a:rPr lang="en-GB" altLang="lt-LT" sz="3200" b="0" kern="0" dirty="0" smtClean="0">
                <a:solidFill>
                  <a:schemeClr val="accent2">
                    <a:lumMod val="50000"/>
                  </a:schemeClr>
                </a:solidFill>
                <a:latin typeface="Calibri" panose="020F0502020204030204" pitchFamily="34" charset="0"/>
              </a:rPr>
              <a:t>Need </a:t>
            </a:r>
            <a:r>
              <a:rPr lang="en-GB" altLang="lt-LT" sz="3200" b="1" kern="0" dirty="0" smtClean="0">
                <a:solidFill>
                  <a:schemeClr val="accent2">
                    <a:lumMod val="50000"/>
                  </a:schemeClr>
                </a:solidFill>
                <a:latin typeface="Calibri" panose="020F0502020204030204" pitchFamily="34" charset="0"/>
              </a:rPr>
              <a:t>to be tested:</a:t>
            </a:r>
            <a:endParaRPr lang="en-GB" altLang="lt-LT" sz="3200" b="0" kern="0" dirty="0" smtClean="0">
              <a:solidFill>
                <a:schemeClr val="accent2">
                  <a:lumMod val="50000"/>
                </a:schemeClr>
              </a:solidFill>
              <a:latin typeface="Calibri" panose="020F0502020204030204" pitchFamily="34" charset="0"/>
            </a:endParaRPr>
          </a:p>
          <a:p>
            <a:pPr marL="0" indent="0" algn="just">
              <a:buFont typeface="Arial" pitchFamily="34" charset="0"/>
              <a:buChar char="•"/>
            </a:pPr>
            <a:r>
              <a:rPr lang="en-GB" altLang="lt-LT" sz="3200" b="0" kern="0" dirty="0" smtClean="0">
                <a:solidFill>
                  <a:schemeClr val="accent2">
                    <a:lumMod val="50000"/>
                  </a:schemeClr>
                </a:solidFill>
                <a:latin typeface="Calibri" panose="020F0502020204030204" pitchFamily="34" charset="0"/>
              </a:rPr>
              <a:t>All found dead or killed in road incidents wild boar</a:t>
            </a:r>
            <a:r>
              <a:rPr lang="en-GB" altLang="lt-LT" sz="3200" b="1" kern="0" dirty="0" smtClean="0">
                <a:solidFill>
                  <a:schemeClr val="accent2">
                    <a:lumMod val="50000"/>
                  </a:schemeClr>
                </a:solidFill>
                <a:latin typeface="Calibri" panose="020F0502020204030204" pitchFamily="34" charset="0"/>
              </a:rPr>
              <a:t>!</a:t>
            </a:r>
          </a:p>
          <a:p>
            <a:pPr marL="0" indent="0" algn="just">
              <a:buFont typeface="Arial" pitchFamily="34" charset="0"/>
              <a:buChar char="•"/>
            </a:pPr>
            <a:r>
              <a:rPr lang="en-GB" altLang="lt-LT" sz="3200" b="1" kern="0" dirty="0" smtClean="0">
                <a:solidFill>
                  <a:schemeClr val="accent2">
                    <a:lumMod val="50000"/>
                  </a:schemeClr>
                </a:solidFill>
                <a:latin typeface="Calibri" panose="020F0502020204030204" pitchFamily="34" charset="0"/>
              </a:rPr>
              <a:t>Any hunted </a:t>
            </a:r>
            <a:r>
              <a:rPr lang="en-GB" altLang="lt-LT" sz="3200" b="0" kern="0" dirty="0" smtClean="0">
                <a:solidFill>
                  <a:schemeClr val="accent2">
                    <a:lumMod val="50000"/>
                  </a:schemeClr>
                </a:solidFill>
                <a:latin typeface="Calibri" panose="020F0502020204030204" pitchFamily="34" charset="0"/>
              </a:rPr>
              <a:t>wild boar showing any abnormal behaviour.</a:t>
            </a:r>
          </a:p>
          <a:p>
            <a:pPr marL="0" indent="0" algn="just">
              <a:buFont typeface="Arial" pitchFamily="34" charset="0"/>
              <a:buChar char="•"/>
            </a:pPr>
            <a:endParaRPr lang="en-GB" altLang="lt-LT" sz="3200" b="1" kern="0" dirty="0" smtClean="0"/>
          </a:p>
          <a:p>
            <a:pPr marL="0" indent="0" algn="just"/>
            <a:endParaRPr lang="lt-LT" altLang="lt-LT" b="0" kern="0" dirty="0" smtClean="0"/>
          </a:p>
        </p:txBody>
      </p:sp>
    </p:spTree>
    <p:extLst>
      <p:ext uri="{BB962C8B-B14F-4D97-AF65-F5344CB8AC3E}">
        <p14:creationId xmlns="" xmlns:p14="http://schemas.microsoft.com/office/powerpoint/2010/main" val="3982035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12976"/>
            <a:ext cx="8229600" cy="936625"/>
          </a:xfrm>
        </p:spPr>
        <p:txBody>
          <a:bodyPr/>
          <a:lstStyle/>
          <a:p>
            <a:r>
              <a:rPr lang="en-GB" sz="4800" dirty="0" smtClean="0">
                <a:solidFill>
                  <a:schemeClr val="accent2">
                    <a:lumMod val="50000"/>
                  </a:schemeClr>
                </a:solidFill>
              </a:rPr>
              <a:t>Thank you for your kind attention!</a:t>
            </a:r>
            <a:endParaRPr lang="lt-LT" sz="4800"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24</a:t>
            </a:fld>
            <a:endParaRPr lang="en-GB"/>
          </a:p>
        </p:txBody>
      </p:sp>
    </p:spTree>
    <p:extLst>
      <p:ext uri="{BB962C8B-B14F-4D97-AF65-F5344CB8AC3E}">
        <p14:creationId xmlns="" xmlns:p14="http://schemas.microsoft.com/office/powerpoint/2010/main" val="303972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88024" y="3212654"/>
            <a:ext cx="4248472" cy="432370"/>
          </a:xfrm>
        </p:spPr>
        <p:txBody>
          <a:bodyPr/>
          <a:lstStyle/>
          <a:p>
            <a:r>
              <a:rPr lang="en-GB" dirty="0"/>
              <a:t>Opera </a:t>
            </a:r>
            <a:r>
              <a:rPr lang="en-GB" dirty="0" err="1"/>
              <a:t>S.u.r.l</a:t>
            </a:r>
            <a:r>
              <a:rPr lang="en-GB" dirty="0"/>
              <a:t>. </a:t>
            </a:r>
          </a:p>
        </p:txBody>
      </p:sp>
      <p:sp>
        <p:nvSpPr>
          <p:cNvPr id="6" name="Text Placeholder 5"/>
          <p:cNvSpPr>
            <a:spLocks noGrp="1"/>
          </p:cNvSpPr>
          <p:nvPr>
            <p:ph type="body" sz="quarter" idx="11"/>
          </p:nvPr>
        </p:nvSpPr>
        <p:spPr/>
        <p:txBody>
          <a:bodyPr/>
          <a:lstStyle/>
          <a:p>
            <a:pPr>
              <a:defRPr/>
            </a:pPr>
            <a:r>
              <a:rPr lang="it-IT" dirty="0"/>
              <a:t>Viale </a:t>
            </a:r>
            <a:r>
              <a:rPr lang="it-IT" dirty="0" err="1"/>
              <a:t>Parioli</a:t>
            </a:r>
            <a:r>
              <a:rPr lang="it-IT" dirty="0"/>
              <a:t> 96 - 00197 Roma - Italy</a:t>
            </a:r>
          </a:p>
          <a:p>
            <a:pPr>
              <a:defRPr/>
            </a:pPr>
            <a:r>
              <a:rPr lang="it-IT" dirty="0" err="1"/>
              <a:t>Tel</a:t>
            </a:r>
            <a:r>
              <a:rPr lang="it-IT" dirty="0"/>
              <a:t> +39 06 96042652 / +39 06 8080111</a:t>
            </a:r>
          </a:p>
          <a:p>
            <a:pPr>
              <a:defRPr/>
            </a:pPr>
            <a:r>
              <a:rPr lang="it-IT" dirty="0"/>
              <a:t>Fax +39 06 89280678  </a:t>
            </a:r>
          </a:p>
          <a:p>
            <a:pPr>
              <a:defRPr/>
            </a:pPr>
            <a:r>
              <a:rPr lang="it-IT" u="sng" dirty="0"/>
              <a:t>info@opera-italy.it</a:t>
            </a:r>
            <a:r>
              <a:rPr lang="it-IT" dirty="0"/>
              <a:t>;  </a:t>
            </a:r>
            <a:r>
              <a:rPr lang="it-IT" u="sng" dirty="0"/>
              <a:t>www.btsftraining.com</a:t>
            </a:r>
            <a:r>
              <a:rPr lang="it-IT" dirty="0"/>
              <a:t>;  </a:t>
            </a:r>
            <a:br>
              <a:rPr lang="it-IT" dirty="0"/>
            </a:br>
            <a:r>
              <a:rPr lang="it-IT" u="sng" dirty="0"/>
              <a:t>www.opera-italy.it</a:t>
            </a:r>
          </a:p>
          <a:p>
            <a:endParaRPr lang="en-GB" dirty="0"/>
          </a:p>
        </p:txBody>
      </p:sp>
      <p:sp>
        <p:nvSpPr>
          <p:cNvPr id="7" name="Text Placeholder 6"/>
          <p:cNvSpPr>
            <a:spLocks noGrp="1"/>
          </p:cNvSpPr>
          <p:nvPr>
            <p:ph type="body" sz="quarter" idx="12"/>
          </p:nvPr>
        </p:nvSpPr>
        <p:spPr/>
        <p:txBody>
          <a:bodyPr/>
          <a:lstStyle/>
          <a:p>
            <a:pPr algn="just"/>
            <a:r>
              <a:rPr lang="en-US" altLang="it-IT"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dirty="0" err="1">
                <a:solidFill>
                  <a:schemeClr val="tx1"/>
                </a:solidFill>
              </a:rPr>
              <a:t>S.u.r.l</a:t>
            </a:r>
            <a:r>
              <a:rPr lang="en-US" altLang="it-IT" dirty="0">
                <a:solidFill>
                  <a:schemeClr val="tx1"/>
                </a:solidFill>
              </a:rPr>
              <a:t>., the </a:t>
            </a:r>
            <a:r>
              <a:rPr lang="it-IT" altLang="it-IT" dirty="0">
                <a:solidFill>
                  <a:schemeClr val="tx1"/>
                </a:solidFill>
              </a:rPr>
              <a:t>Istituto Zooprofilattico Sperimentale Lombardia e Emilia Romagna</a:t>
            </a:r>
            <a:r>
              <a:rPr lang="en-US" altLang="it-IT"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a:t>
            </a:r>
          </a:p>
          <a:p>
            <a:pPr algn="just"/>
            <a:r>
              <a:rPr lang="en-US" altLang="it-IT" dirty="0">
                <a:solidFill>
                  <a:schemeClr val="tx1"/>
                </a:solidFill>
              </a:rPr>
              <a:t> </a:t>
            </a:r>
          </a:p>
          <a:p>
            <a:pPr algn="just"/>
            <a:endParaRPr lang="en-GB" dirty="0"/>
          </a:p>
        </p:txBody>
      </p:sp>
      <p:sp>
        <p:nvSpPr>
          <p:cNvPr id="8" name="Text Placeholder 7"/>
          <p:cNvSpPr>
            <a:spLocks noGrp="1"/>
          </p:cNvSpPr>
          <p:nvPr>
            <p:ph type="body" sz="quarter" idx="13"/>
          </p:nvPr>
        </p:nvSpPr>
        <p:spPr/>
        <p:txBody>
          <a:bodyPr/>
          <a:lstStyle/>
          <a:p>
            <a:pPr lvl="0"/>
            <a:r>
              <a:rPr lang="en-GB" dirty="0"/>
              <a:t>European Commission</a:t>
            </a:r>
            <a:br>
              <a:rPr lang="en-GB" dirty="0"/>
            </a:br>
            <a:r>
              <a:rPr lang="en-GB" dirty="0"/>
              <a:t>Consumers, Health, Agriculture and Food Executive Agency</a:t>
            </a:r>
            <a:br>
              <a:rPr lang="en-GB" dirty="0"/>
            </a:br>
            <a:r>
              <a:rPr lang="en-GB" dirty="0"/>
              <a:t>DRB A3/042</a:t>
            </a:r>
            <a:br>
              <a:rPr lang="en-GB" dirty="0"/>
            </a:br>
            <a:r>
              <a:rPr lang="en-GB" dirty="0"/>
              <a:t>L-2920 Luxembourg</a:t>
            </a:r>
            <a:endParaRPr lang="en-US" dirty="0"/>
          </a:p>
          <a:p>
            <a:endParaRPr lang="en-GB" dirty="0"/>
          </a:p>
        </p:txBody>
      </p:sp>
    </p:spTree>
    <p:extLst>
      <p:ext uri="{BB962C8B-B14F-4D97-AF65-F5344CB8AC3E}">
        <p14:creationId xmlns="" xmlns:p14="http://schemas.microsoft.com/office/powerpoint/2010/main" val="1671480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latin typeface="Calibri" panose="020F0502020204030204" pitchFamily="34" charset="0"/>
              </a:rPr>
              <a:pPr>
                <a:defRPr/>
              </a:pPr>
              <a:t>2</a:t>
            </a:fld>
            <a:endParaRPr lang="en-GB">
              <a:latin typeface="Calibri" panose="020F0502020204030204" pitchFamily="34" charset="0"/>
            </a:endParaRPr>
          </a:p>
        </p:txBody>
      </p:sp>
      <p:sp>
        <p:nvSpPr>
          <p:cNvPr id="4" name="Content Placeholder 1"/>
          <p:cNvSpPr txBox="1">
            <a:spLocks/>
          </p:cNvSpPr>
          <p:nvPr/>
        </p:nvSpPr>
        <p:spPr>
          <a:xfrm>
            <a:off x="130211" y="1988840"/>
            <a:ext cx="8640762" cy="5111750"/>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just">
              <a:buClrTx/>
              <a:buFont typeface="Arial" panose="020B0604020202020204" pitchFamily="34" charset="0"/>
              <a:buChar char="•"/>
            </a:pPr>
            <a:r>
              <a:rPr lang="en-GB" altLang="lt-LT" sz="2800" b="0" kern="0" dirty="0" smtClean="0">
                <a:solidFill>
                  <a:schemeClr val="accent2">
                    <a:lumMod val="75000"/>
                  </a:schemeClr>
                </a:solidFill>
                <a:latin typeface="Calibri" panose="020F0502020204030204" pitchFamily="34" charset="0"/>
              </a:rPr>
              <a:t>…</a:t>
            </a:r>
          </a:p>
          <a:p>
            <a:pPr algn="just">
              <a:buClrTx/>
              <a:buFont typeface="Arial" panose="020B0604020202020204" pitchFamily="34" charset="0"/>
              <a:buChar char="•"/>
            </a:pPr>
            <a:r>
              <a:rPr lang="en-GB" altLang="lt-LT" sz="2800" b="0" kern="0" dirty="0" smtClean="0">
                <a:solidFill>
                  <a:schemeClr val="accent2">
                    <a:lumMod val="75000"/>
                  </a:schemeClr>
                </a:solidFill>
                <a:latin typeface="Calibri" panose="020F0502020204030204" pitchFamily="34" charset="0"/>
              </a:rPr>
              <a:t>Wild boar home range, geographical distribution;</a:t>
            </a:r>
          </a:p>
          <a:p>
            <a:pPr algn="just">
              <a:buClrTx/>
              <a:buFont typeface="Arial" panose="020B0604020202020204" pitchFamily="34" charset="0"/>
              <a:buChar char="•"/>
            </a:pPr>
            <a:r>
              <a:rPr lang="en-GB" altLang="lt-LT" sz="2800" b="0" kern="0" dirty="0" smtClean="0">
                <a:solidFill>
                  <a:schemeClr val="accent2">
                    <a:lumMod val="75000"/>
                  </a:schemeClr>
                </a:solidFill>
                <a:latin typeface="Calibri" panose="020F0502020204030204" pitchFamily="34" charset="0"/>
              </a:rPr>
              <a:t>Landscape structure;</a:t>
            </a:r>
          </a:p>
          <a:p>
            <a:pPr algn="just">
              <a:buClrTx/>
              <a:buFont typeface="Arial" panose="020B0604020202020204" pitchFamily="34" charset="0"/>
              <a:buChar char="•"/>
            </a:pPr>
            <a:r>
              <a:rPr lang="en-GB" altLang="lt-LT" sz="2800" b="0" kern="0" dirty="0" smtClean="0">
                <a:solidFill>
                  <a:schemeClr val="accent2">
                    <a:lumMod val="75000"/>
                  </a:schemeClr>
                </a:solidFill>
                <a:latin typeface="Calibri" panose="020F0502020204030204" pitchFamily="34" charset="0"/>
              </a:rPr>
              <a:t>All the suitable wild boar habitat in geographical continuity;</a:t>
            </a:r>
          </a:p>
          <a:p>
            <a:pPr algn="just">
              <a:buClrTx/>
              <a:buFont typeface="Arial" panose="020B0604020202020204" pitchFamily="34" charset="0"/>
              <a:buChar char="•"/>
            </a:pPr>
            <a:r>
              <a:rPr lang="en-GB" altLang="lt-LT" sz="2800" b="0" kern="0" dirty="0" smtClean="0">
                <a:solidFill>
                  <a:schemeClr val="accent2">
                    <a:lumMod val="75000"/>
                  </a:schemeClr>
                </a:solidFill>
                <a:latin typeface="Calibri" panose="020F0502020204030204" pitchFamily="34" charset="0"/>
              </a:rPr>
              <a:t>Borders defined by artificial or natural barriers;</a:t>
            </a:r>
          </a:p>
          <a:p>
            <a:pPr algn="just">
              <a:buClrTx/>
              <a:buFont typeface="Arial" panose="020B0604020202020204" pitchFamily="34" charset="0"/>
              <a:buChar char="•"/>
            </a:pPr>
            <a:r>
              <a:rPr lang="en-GB" altLang="lt-LT" sz="2800" b="0" kern="0" dirty="0" smtClean="0">
                <a:solidFill>
                  <a:schemeClr val="accent2">
                    <a:lumMod val="75000"/>
                  </a:schemeClr>
                </a:solidFill>
                <a:latin typeface="Calibri" panose="020F0502020204030204" pitchFamily="34" charset="0"/>
              </a:rPr>
              <a:t>Not less than 200 km2…</a:t>
            </a:r>
          </a:p>
          <a:p>
            <a:pPr algn="just">
              <a:buClrTx/>
              <a:buFont typeface="Arial" panose="020B0604020202020204" pitchFamily="34" charset="0"/>
              <a:buChar char="•"/>
            </a:pPr>
            <a:r>
              <a:rPr lang="en-GB" altLang="lt-LT" sz="2800" b="0" kern="0" dirty="0" smtClean="0">
                <a:solidFill>
                  <a:schemeClr val="accent2">
                    <a:lumMod val="75000"/>
                  </a:schemeClr>
                </a:solidFill>
                <a:latin typeface="Calibri" panose="020F0502020204030204" pitchFamily="34" charset="0"/>
              </a:rPr>
              <a:t>…</a:t>
            </a:r>
          </a:p>
        </p:txBody>
      </p:sp>
      <p:sp>
        <p:nvSpPr>
          <p:cNvPr id="5" name="Title 2"/>
          <p:cNvSpPr>
            <a:spLocks noGrp="1"/>
          </p:cNvSpPr>
          <p:nvPr>
            <p:ph type="title"/>
          </p:nvPr>
        </p:nvSpPr>
        <p:spPr bwMode="auto">
          <a:xfrm>
            <a:off x="347698" y="1340768"/>
            <a:ext cx="8205787" cy="64807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lt-LT" sz="3200" dirty="0" smtClean="0">
                <a:solidFill>
                  <a:schemeClr val="accent2">
                    <a:lumMod val="50000"/>
                  </a:schemeClr>
                </a:solidFill>
                <a:latin typeface="Calibri" panose="020F0502020204030204" pitchFamily="34" charset="0"/>
              </a:rPr>
              <a:t>Infected area</a:t>
            </a:r>
            <a:endParaRPr lang="en-GB" altLang="lt-LT" dirty="0" smtClean="0">
              <a:solidFill>
                <a:schemeClr val="accent2">
                  <a:lumMod val="50000"/>
                </a:schemeClr>
              </a:solidFill>
              <a:latin typeface="Calibri" panose="020F0502020204030204" pitchFamily="34" charset="0"/>
            </a:endParaRPr>
          </a:p>
        </p:txBody>
      </p:sp>
    </p:spTree>
    <p:extLst>
      <p:ext uri="{BB962C8B-B14F-4D97-AF65-F5344CB8AC3E}">
        <p14:creationId xmlns="" xmlns:p14="http://schemas.microsoft.com/office/powerpoint/2010/main" val="1143499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539552" y="980728"/>
            <a:ext cx="8229600" cy="936625"/>
          </a:xfrm>
        </p:spPr>
        <p:txBody>
          <a:bodyPr/>
          <a:lstStyle/>
          <a:p>
            <a:r>
              <a:rPr lang="en-GB" sz="3200" dirty="0" smtClean="0">
                <a:latin typeface="Calibri" panose="020F0502020204030204" pitchFamily="34" charset="0"/>
              </a:rPr>
              <a:t>Data collection</a:t>
            </a:r>
            <a:endParaRPr lang="en-GB"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3</a:t>
            </a:fld>
            <a:endParaRPr lang="en-GB"/>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1700806"/>
            <a:ext cx="5691767" cy="5148055"/>
          </a:xfrm>
          <a:prstGeom prst="rect">
            <a:avLst/>
          </a:prstGeom>
        </p:spPr>
      </p:pic>
      <p:sp>
        <p:nvSpPr>
          <p:cNvPr id="8" name="Oval 7"/>
          <p:cNvSpPr/>
          <p:nvPr/>
        </p:nvSpPr>
        <p:spPr>
          <a:xfrm>
            <a:off x="3491880" y="2924944"/>
            <a:ext cx="2307391" cy="1584176"/>
          </a:xfrm>
          <a:prstGeom prst="ellipse">
            <a:avLst/>
          </a:prstGeom>
          <a:noFill/>
          <a:ln w="76200">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p>
        </p:txBody>
      </p:sp>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706350"/>
            <a:ext cx="8568952" cy="59684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Oval 8"/>
          <p:cNvSpPr/>
          <p:nvPr/>
        </p:nvSpPr>
        <p:spPr>
          <a:xfrm>
            <a:off x="5076056" y="706350"/>
            <a:ext cx="1080120" cy="1210482"/>
          </a:xfrm>
          <a:prstGeom prst="ellipse">
            <a:avLst/>
          </a:prstGeom>
          <a:noFill/>
          <a:ln w="76200">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p>
        </p:txBody>
      </p:sp>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23293" y="566777"/>
            <a:ext cx="6105525" cy="5610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3" descr="E:\wszystko_praca_16.01.16\DZIK_1_2016\densities drive counts\Rdlp_bialystok.png"/>
          <p:cNvPicPr>
            <a:picLocks noChangeAspect="1" noChangeArrowheads="1"/>
          </p:cNvPicPr>
          <p:nvPr/>
        </p:nvPicPr>
        <p:blipFill>
          <a:blip r:embed="rId6" cstate="print"/>
          <a:srcRect/>
          <a:stretch>
            <a:fillRect/>
          </a:stretch>
        </p:blipFill>
        <p:spPr bwMode="auto">
          <a:xfrm>
            <a:off x="5952621" y="285728"/>
            <a:ext cx="3191411" cy="2951124"/>
          </a:xfrm>
          <a:prstGeom prst="rect">
            <a:avLst/>
          </a:prstGeom>
          <a:noFill/>
        </p:spPr>
      </p:pic>
    </p:spTree>
    <p:extLst>
      <p:ext uri="{BB962C8B-B14F-4D97-AF65-F5344CB8AC3E}">
        <p14:creationId xmlns="" xmlns:p14="http://schemas.microsoft.com/office/powerpoint/2010/main" val="13555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p:cTn id="26" dur="500" fill="hold"/>
                                        <p:tgtEl>
                                          <p:spTgt spid="1027"/>
                                        </p:tgtEl>
                                        <p:attrNameLst>
                                          <p:attrName>ppt_w</p:attrName>
                                        </p:attrNameLst>
                                      </p:cBhvr>
                                      <p:tavLst>
                                        <p:tav tm="0">
                                          <p:val>
                                            <p:fltVal val="0"/>
                                          </p:val>
                                        </p:tav>
                                        <p:tav tm="100000">
                                          <p:val>
                                            <p:strVal val="#ppt_w"/>
                                          </p:val>
                                        </p:tav>
                                      </p:tavLst>
                                    </p:anim>
                                    <p:anim calcmode="lin" valueType="num">
                                      <p:cBhvr>
                                        <p:cTn id="27" dur="500" fill="hold"/>
                                        <p:tgtEl>
                                          <p:spTgt spid="1027"/>
                                        </p:tgtEl>
                                        <p:attrNameLst>
                                          <p:attrName>ppt_h</p:attrName>
                                        </p:attrNameLst>
                                      </p:cBhvr>
                                      <p:tavLst>
                                        <p:tav tm="0">
                                          <p:val>
                                            <p:fltVal val="0"/>
                                          </p:val>
                                        </p:tav>
                                        <p:tav tm="100000">
                                          <p:val>
                                            <p:strVal val="#ppt_h"/>
                                          </p:val>
                                        </p:tav>
                                      </p:tavLst>
                                    </p:anim>
                                    <p:animEffect transition="in" filter="fade">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936625"/>
          </a:xfrm>
        </p:spPr>
        <p:txBody>
          <a:bodyPr/>
          <a:lstStyle/>
          <a:p>
            <a:r>
              <a:rPr lang="en-GB" sz="3200" dirty="0" smtClean="0">
                <a:latin typeface="Calibri" panose="020F0502020204030204" pitchFamily="34" charset="0"/>
              </a:rPr>
              <a:t>Measures in the infected area</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4</a:t>
            </a:fld>
            <a:endParaRPr lang="en-GB"/>
          </a:p>
        </p:txBody>
      </p:sp>
      <p:sp>
        <p:nvSpPr>
          <p:cNvPr id="4" name="TextBox 3"/>
          <p:cNvSpPr txBox="1"/>
          <p:nvPr/>
        </p:nvSpPr>
        <p:spPr>
          <a:xfrm>
            <a:off x="395536" y="2533298"/>
            <a:ext cx="8424936" cy="3046988"/>
          </a:xfrm>
          <a:prstGeom prst="rect">
            <a:avLst/>
          </a:prstGeom>
          <a:noFill/>
        </p:spPr>
        <p:txBody>
          <a:bodyPr wrap="square" rtlCol="0">
            <a:spAutoFit/>
          </a:bodyPr>
          <a:lstStyle/>
          <a:p>
            <a:pPr algn="just"/>
            <a:r>
              <a:rPr lang="en-US" sz="2400" b="0" dirty="0" smtClean="0">
                <a:solidFill>
                  <a:schemeClr val="accent2">
                    <a:lumMod val="50000"/>
                  </a:schemeClr>
                </a:solidFill>
                <a:latin typeface="Calibri" panose="020F0502020204030204" pitchFamily="34" charset="0"/>
              </a:rPr>
              <a:t> Appropriate </a:t>
            </a:r>
            <a:r>
              <a:rPr lang="en-US" sz="2400" b="0" dirty="0">
                <a:solidFill>
                  <a:schemeClr val="accent2">
                    <a:lumMod val="50000"/>
                  </a:schemeClr>
                </a:solidFill>
                <a:latin typeface="Calibri" panose="020F0502020204030204" pitchFamily="34" charset="0"/>
              </a:rPr>
              <a:t>control </a:t>
            </a:r>
            <a:r>
              <a:rPr lang="en-US" sz="2400" b="0" dirty="0" smtClean="0">
                <a:solidFill>
                  <a:schemeClr val="accent2">
                    <a:lumMod val="50000"/>
                  </a:schemeClr>
                </a:solidFill>
                <a:latin typeface="Calibri" panose="020F0502020204030204" pitchFamily="34" charset="0"/>
              </a:rPr>
              <a:t>and eradication </a:t>
            </a:r>
            <a:r>
              <a:rPr lang="en-US" sz="2400" b="0" dirty="0">
                <a:solidFill>
                  <a:schemeClr val="accent2">
                    <a:lumMod val="50000"/>
                  </a:schemeClr>
                </a:solidFill>
                <a:latin typeface="Calibri" panose="020F0502020204030204" pitchFamily="34" charset="0"/>
              </a:rPr>
              <a:t>measures have to be implemented in the infected area and these may </a:t>
            </a:r>
            <a:r>
              <a:rPr lang="en-US" sz="2400" b="0" dirty="0" smtClean="0">
                <a:solidFill>
                  <a:schemeClr val="accent2">
                    <a:lumMod val="50000"/>
                  </a:schemeClr>
                </a:solidFill>
                <a:latin typeface="Calibri" panose="020F0502020204030204" pitchFamily="34" charset="0"/>
              </a:rPr>
              <a:t>include suspension </a:t>
            </a:r>
            <a:r>
              <a:rPr lang="en-US" sz="2400" b="0" dirty="0">
                <a:solidFill>
                  <a:schemeClr val="accent2">
                    <a:lumMod val="50000"/>
                  </a:schemeClr>
                </a:solidFill>
                <a:latin typeface="Calibri" panose="020F0502020204030204" pitchFamily="34" charset="0"/>
              </a:rPr>
              <a:t>of hunting and a ban on feeding wild boar. </a:t>
            </a:r>
            <a:endParaRPr lang="en-US" sz="2400" b="0" dirty="0" smtClean="0">
              <a:solidFill>
                <a:schemeClr val="accent2">
                  <a:lumMod val="50000"/>
                </a:schemeClr>
              </a:solidFill>
              <a:latin typeface="Calibri" panose="020F0502020204030204" pitchFamily="34" charset="0"/>
            </a:endParaRPr>
          </a:p>
          <a:p>
            <a:pPr algn="just"/>
            <a:endParaRPr lang="en-US" sz="2400" b="0" dirty="0">
              <a:solidFill>
                <a:schemeClr val="accent2">
                  <a:lumMod val="50000"/>
                </a:schemeClr>
              </a:solidFill>
              <a:latin typeface="Calibri" panose="020F0502020204030204" pitchFamily="34" charset="0"/>
            </a:endParaRPr>
          </a:p>
          <a:p>
            <a:pPr algn="just"/>
            <a:r>
              <a:rPr lang="en-US" sz="2400" b="0" dirty="0" smtClean="0">
                <a:solidFill>
                  <a:schemeClr val="accent2">
                    <a:lumMod val="50000"/>
                  </a:schemeClr>
                </a:solidFill>
                <a:latin typeface="Calibri" panose="020F0502020204030204" pitchFamily="34" charset="0"/>
              </a:rPr>
              <a:t>Disease </a:t>
            </a:r>
            <a:r>
              <a:rPr lang="en-US" sz="2400" b="0" dirty="0">
                <a:solidFill>
                  <a:schemeClr val="accent2">
                    <a:lumMod val="50000"/>
                  </a:schemeClr>
                </a:solidFill>
                <a:latin typeface="Calibri" panose="020F0502020204030204" pitchFamily="34" charset="0"/>
              </a:rPr>
              <a:t>monitoring </a:t>
            </a:r>
            <a:r>
              <a:rPr lang="en-US" sz="2400" b="0" dirty="0" smtClean="0">
                <a:solidFill>
                  <a:schemeClr val="accent2">
                    <a:lumMod val="50000"/>
                  </a:schemeClr>
                </a:solidFill>
                <a:latin typeface="Calibri" panose="020F0502020204030204" pitchFamily="34" charset="0"/>
              </a:rPr>
              <a:t>programme - to </a:t>
            </a:r>
            <a:r>
              <a:rPr lang="en-US" sz="2400" b="0" dirty="0">
                <a:solidFill>
                  <a:schemeClr val="accent2">
                    <a:lumMod val="50000"/>
                  </a:schemeClr>
                </a:solidFill>
                <a:latin typeface="Calibri" panose="020F0502020204030204" pitchFamily="34" charset="0"/>
              </a:rPr>
              <a:t>be enforced after a period of at least 12 months has elapsed since the date of the last confirmed case and it shall stay in place for at least 12 additional months. </a:t>
            </a:r>
            <a:endParaRPr lang="lt-LT" sz="2400" b="0" dirty="0" err="1" smtClean="0">
              <a:solidFill>
                <a:schemeClr val="accent2">
                  <a:lumMod val="50000"/>
                </a:schemeClr>
              </a:solidFill>
              <a:latin typeface="Calibri" panose="020F0502020204030204" pitchFamily="34" charset="0"/>
            </a:endParaRPr>
          </a:p>
        </p:txBody>
      </p:sp>
    </p:spTree>
    <p:extLst>
      <p:ext uri="{BB962C8B-B14F-4D97-AF65-F5344CB8AC3E}">
        <p14:creationId xmlns="" xmlns:p14="http://schemas.microsoft.com/office/powerpoint/2010/main" val="1482021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60" y="1124744"/>
            <a:ext cx="8229600" cy="936625"/>
          </a:xfrm>
        </p:spPr>
        <p:txBody>
          <a:bodyPr/>
          <a:lstStyle/>
          <a:p>
            <a:r>
              <a:rPr lang="en-GB" sz="3200" dirty="0" smtClean="0">
                <a:latin typeface="Calibri" panose="020F0502020204030204" pitchFamily="34" charset="0"/>
              </a:rPr>
              <a:t>To hunt or not to hunt?</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5</a:t>
            </a:fld>
            <a:endParaRPr lang="en-GB"/>
          </a:p>
        </p:txBody>
      </p:sp>
      <p:pic>
        <p:nvPicPr>
          <p:cNvPr id="2050" name="Picture 2" descr="Vaizdo rezultatas pagal užklausą „To hunt or not to hun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6176" y="3344281"/>
            <a:ext cx="3048000" cy="3810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51520" y="2204864"/>
            <a:ext cx="8640960" cy="1200329"/>
          </a:xfrm>
          <a:prstGeom prst="rect">
            <a:avLst/>
          </a:prstGeom>
          <a:noFill/>
        </p:spPr>
        <p:txBody>
          <a:bodyPr wrap="square" rtlCol="0">
            <a:spAutoFit/>
          </a:bodyPr>
          <a:lstStyle/>
          <a:p>
            <a:pPr algn="just"/>
            <a:r>
              <a:rPr lang="en-US" sz="2400" dirty="0">
                <a:solidFill>
                  <a:schemeClr val="accent2">
                    <a:lumMod val="50000"/>
                  </a:schemeClr>
                </a:solidFill>
                <a:latin typeface="Calibri" panose="020F0502020204030204" pitchFamily="34" charset="0"/>
              </a:rPr>
              <a:t>Hunting </a:t>
            </a:r>
            <a:r>
              <a:rPr lang="en-US" sz="2400" b="0" dirty="0" smtClean="0">
                <a:solidFill>
                  <a:schemeClr val="accent2">
                    <a:lumMod val="50000"/>
                  </a:schemeClr>
                </a:solidFill>
                <a:latin typeface="Calibri" panose="020F0502020204030204" pitchFamily="34" charset="0"/>
              </a:rPr>
              <a:t>wild boars could </a:t>
            </a:r>
            <a:r>
              <a:rPr lang="en-US" sz="2400" b="0" dirty="0">
                <a:solidFill>
                  <a:schemeClr val="accent2">
                    <a:lumMod val="50000"/>
                  </a:schemeClr>
                </a:solidFill>
                <a:latin typeface="Calibri" panose="020F0502020204030204" pitchFamily="34" charset="0"/>
              </a:rPr>
              <a:t>appear a </a:t>
            </a:r>
            <a:r>
              <a:rPr lang="en-US" sz="2400" dirty="0" smtClean="0">
                <a:solidFill>
                  <a:schemeClr val="accent2">
                    <a:lumMod val="50000"/>
                  </a:schemeClr>
                </a:solidFill>
                <a:latin typeface="Calibri" panose="020F0502020204030204" pitchFamily="34" charset="0"/>
              </a:rPr>
              <a:t>simple and </a:t>
            </a:r>
            <a:r>
              <a:rPr lang="en-US" sz="2400" dirty="0">
                <a:solidFill>
                  <a:schemeClr val="accent2">
                    <a:lumMod val="50000"/>
                  </a:schemeClr>
                </a:solidFill>
                <a:latin typeface="Calibri" panose="020F0502020204030204" pitchFamily="34" charset="0"/>
              </a:rPr>
              <a:t>direct way to manage </a:t>
            </a:r>
            <a:r>
              <a:rPr lang="en-US" sz="2400" b="0" dirty="0">
                <a:solidFill>
                  <a:schemeClr val="accent2">
                    <a:lumMod val="50000"/>
                  </a:schemeClr>
                </a:solidFill>
                <a:latin typeface="Calibri" panose="020F0502020204030204" pitchFamily="34" charset="0"/>
              </a:rPr>
              <a:t>the number of susceptible animals in order to facilitate </a:t>
            </a:r>
            <a:r>
              <a:rPr lang="en-US" sz="2400" b="0" dirty="0" smtClean="0">
                <a:solidFill>
                  <a:schemeClr val="accent2">
                    <a:lumMod val="50000"/>
                  </a:schemeClr>
                </a:solidFill>
                <a:latin typeface="Calibri" panose="020F0502020204030204" pitchFamily="34" charset="0"/>
              </a:rPr>
              <a:t>the control </a:t>
            </a:r>
            <a:r>
              <a:rPr lang="en-US" sz="2400" b="0" dirty="0">
                <a:solidFill>
                  <a:schemeClr val="accent2">
                    <a:lumMod val="50000"/>
                  </a:schemeClr>
                </a:solidFill>
                <a:latin typeface="Calibri" panose="020F0502020204030204" pitchFamily="34" charset="0"/>
              </a:rPr>
              <a:t>and the eradication of ASF.</a:t>
            </a:r>
            <a:endParaRPr lang="lt-LT" sz="2400" b="0" dirty="0" err="1" smtClean="0">
              <a:solidFill>
                <a:schemeClr val="accent2">
                  <a:lumMod val="50000"/>
                </a:schemeClr>
              </a:solidFill>
              <a:latin typeface="Calibri" panose="020F0502020204030204" pitchFamily="34" charset="0"/>
            </a:endParaRPr>
          </a:p>
        </p:txBody>
      </p:sp>
      <p:sp>
        <p:nvSpPr>
          <p:cNvPr id="6" name="TextBox 5"/>
          <p:cNvSpPr txBox="1"/>
          <p:nvPr/>
        </p:nvSpPr>
        <p:spPr>
          <a:xfrm>
            <a:off x="323528" y="3774524"/>
            <a:ext cx="5832648" cy="2308324"/>
          </a:xfrm>
          <a:prstGeom prst="rect">
            <a:avLst/>
          </a:prstGeom>
          <a:noFill/>
        </p:spPr>
        <p:txBody>
          <a:bodyPr wrap="square" rtlCol="0">
            <a:spAutoFit/>
          </a:bodyPr>
          <a:lstStyle/>
          <a:p>
            <a:pPr algn="just"/>
            <a:r>
              <a:rPr lang="en-US" sz="2400" b="0" dirty="0">
                <a:solidFill>
                  <a:schemeClr val="accent2">
                    <a:lumMod val="50000"/>
                  </a:schemeClr>
                </a:solidFill>
                <a:latin typeface="Calibri" panose="020F0502020204030204" pitchFamily="34" charset="0"/>
              </a:rPr>
              <a:t>However, </a:t>
            </a:r>
            <a:r>
              <a:rPr lang="en-US" sz="2400" dirty="0">
                <a:solidFill>
                  <a:schemeClr val="accent2">
                    <a:lumMod val="50000"/>
                  </a:schemeClr>
                </a:solidFill>
                <a:latin typeface="Calibri" panose="020F0502020204030204" pitchFamily="34" charset="0"/>
              </a:rPr>
              <a:t>hunting pressure</a:t>
            </a:r>
            <a:r>
              <a:rPr lang="en-US" sz="2400" b="0" dirty="0">
                <a:solidFill>
                  <a:schemeClr val="accent2">
                    <a:lumMod val="50000"/>
                  </a:schemeClr>
                </a:solidFill>
                <a:latin typeface="Calibri" panose="020F0502020204030204" pitchFamily="34" charset="0"/>
              </a:rPr>
              <a:t> may be counterproductive</a:t>
            </a:r>
            <a:r>
              <a:rPr lang="en-US" sz="2400" b="0" dirty="0" smtClean="0">
                <a:solidFill>
                  <a:schemeClr val="accent2">
                    <a:lumMod val="50000"/>
                  </a:schemeClr>
                </a:solidFill>
                <a:latin typeface="Calibri" panose="020F0502020204030204" pitchFamily="34" charset="0"/>
              </a:rPr>
              <a:t>, since </a:t>
            </a:r>
            <a:r>
              <a:rPr lang="en-US" sz="2400" b="0" dirty="0">
                <a:solidFill>
                  <a:schemeClr val="accent2">
                    <a:lumMod val="50000"/>
                  </a:schemeClr>
                </a:solidFill>
                <a:latin typeface="Calibri" panose="020F0502020204030204" pitchFamily="34" charset="0"/>
              </a:rPr>
              <a:t>it may increase the size of the home-range of wild boar </a:t>
            </a:r>
            <a:r>
              <a:rPr lang="en-US" sz="2400" b="0" dirty="0" smtClean="0">
                <a:solidFill>
                  <a:schemeClr val="accent2">
                    <a:lumMod val="50000"/>
                  </a:schemeClr>
                </a:solidFill>
                <a:latin typeface="Calibri" panose="020F0502020204030204" pitchFamily="34" charset="0"/>
              </a:rPr>
              <a:t>meta populations, facilitating </a:t>
            </a:r>
            <a:r>
              <a:rPr lang="en-US" sz="2400" b="0" dirty="0">
                <a:solidFill>
                  <a:schemeClr val="accent2">
                    <a:lumMod val="50000"/>
                  </a:schemeClr>
                </a:solidFill>
                <a:latin typeface="Calibri" panose="020F0502020204030204" pitchFamily="34" charset="0"/>
              </a:rPr>
              <a:t>contacts between meta-populations, and promoting </a:t>
            </a:r>
            <a:r>
              <a:rPr lang="en-US" sz="2400" b="0" dirty="0" smtClean="0">
                <a:solidFill>
                  <a:schemeClr val="accent2">
                    <a:lumMod val="50000"/>
                  </a:schemeClr>
                </a:solidFill>
                <a:latin typeface="Calibri" panose="020F0502020204030204" pitchFamily="34" charset="0"/>
              </a:rPr>
              <a:t>long distance </a:t>
            </a:r>
            <a:r>
              <a:rPr lang="en-US" sz="2400" b="0" dirty="0">
                <a:solidFill>
                  <a:schemeClr val="accent2">
                    <a:lumMod val="50000"/>
                  </a:schemeClr>
                </a:solidFill>
                <a:latin typeface="Calibri" panose="020F0502020204030204" pitchFamily="34" charset="0"/>
              </a:rPr>
              <a:t>movements of individual animals.</a:t>
            </a:r>
            <a:endParaRPr lang="lt-LT" sz="2400" b="0" dirty="0" err="1" smtClean="0">
              <a:solidFill>
                <a:schemeClr val="accent2">
                  <a:lumMod val="50000"/>
                </a:schemeClr>
              </a:solidFill>
              <a:latin typeface="Calibri" panose="020F0502020204030204" pitchFamily="34" charset="0"/>
            </a:endParaRPr>
          </a:p>
        </p:txBody>
      </p:sp>
    </p:spTree>
    <p:extLst>
      <p:ext uri="{BB962C8B-B14F-4D97-AF65-F5344CB8AC3E}">
        <p14:creationId xmlns="" xmlns:p14="http://schemas.microsoft.com/office/powerpoint/2010/main" val="19541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60" y="1124744"/>
            <a:ext cx="8229600" cy="936625"/>
          </a:xfrm>
        </p:spPr>
        <p:txBody>
          <a:bodyPr/>
          <a:lstStyle/>
          <a:p>
            <a:r>
              <a:rPr lang="en-GB" sz="3200" dirty="0" smtClean="0">
                <a:latin typeface="Calibri" panose="020F0502020204030204" pitchFamily="34" charset="0"/>
              </a:rPr>
              <a:t>To hunt or not to hunt?</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6</a:t>
            </a:fld>
            <a:endParaRPr lang="en-GB"/>
          </a:p>
        </p:txBody>
      </p:sp>
      <p:sp>
        <p:nvSpPr>
          <p:cNvPr id="4" name="TextBox 3"/>
          <p:cNvSpPr txBox="1"/>
          <p:nvPr/>
        </p:nvSpPr>
        <p:spPr>
          <a:xfrm>
            <a:off x="251520" y="2204864"/>
            <a:ext cx="8064896" cy="1569660"/>
          </a:xfrm>
          <a:prstGeom prst="rect">
            <a:avLst/>
          </a:prstGeom>
          <a:noFill/>
        </p:spPr>
        <p:txBody>
          <a:bodyPr wrap="square" rtlCol="0">
            <a:spAutoFit/>
          </a:bodyPr>
          <a:lstStyle/>
          <a:p>
            <a:pPr algn="just"/>
            <a:r>
              <a:rPr lang="en-US" sz="2400" dirty="0">
                <a:solidFill>
                  <a:schemeClr val="accent2">
                    <a:lumMod val="50000"/>
                  </a:schemeClr>
                </a:solidFill>
                <a:latin typeface="Calibri" panose="020F0502020204030204" pitchFamily="34" charset="0"/>
              </a:rPr>
              <a:t>H</a:t>
            </a:r>
            <a:r>
              <a:rPr lang="en-US" sz="2400" dirty="0" smtClean="0">
                <a:solidFill>
                  <a:schemeClr val="accent2">
                    <a:lumMod val="50000"/>
                  </a:schemeClr>
                </a:solidFill>
                <a:latin typeface="Calibri" panose="020F0502020204030204" pitchFamily="34" charset="0"/>
              </a:rPr>
              <a:t>unting</a:t>
            </a:r>
            <a:r>
              <a:rPr lang="en-US" sz="2400" b="0" dirty="0" smtClean="0">
                <a:solidFill>
                  <a:schemeClr val="accent2">
                    <a:lumMod val="50000"/>
                  </a:schemeClr>
                </a:solidFill>
                <a:latin typeface="Calibri" panose="020F0502020204030204" pitchFamily="34" charset="0"/>
              </a:rPr>
              <a:t> </a:t>
            </a:r>
            <a:r>
              <a:rPr lang="en-US" sz="2400" b="0" u="sng" dirty="0">
                <a:solidFill>
                  <a:schemeClr val="accent2">
                    <a:lumMod val="50000"/>
                  </a:schemeClr>
                </a:solidFill>
                <a:latin typeface="Calibri" panose="020F0502020204030204" pitchFamily="34" charset="0"/>
              </a:rPr>
              <a:t>may pose some additional risks</a:t>
            </a:r>
            <a:r>
              <a:rPr lang="en-US" sz="2400" b="0" dirty="0">
                <a:solidFill>
                  <a:schemeClr val="accent2">
                    <a:lumMod val="50000"/>
                  </a:schemeClr>
                </a:solidFill>
                <a:latin typeface="Calibri" panose="020F0502020204030204" pitchFamily="34" charset="0"/>
              </a:rPr>
              <a:t>, namely those related to the handling </a:t>
            </a:r>
            <a:r>
              <a:rPr lang="en-US" sz="2400" b="0" dirty="0" smtClean="0">
                <a:solidFill>
                  <a:schemeClr val="accent2">
                    <a:lumMod val="50000"/>
                  </a:schemeClr>
                </a:solidFill>
                <a:latin typeface="Calibri" panose="020F0502020204030204" pitchFamily="34" charset="0"/>
              </a:rPr>
              <a:t>of </a:t>
            </a:r>
            <a:r>
              <a:rPr lang="en-US" sz="2400" b="0" dirty="0">
                <a:solidFill>
                  <a:schemeClr val="accent2">
                    <a:lumMod val="50000"/>
                  </a:schemeClr>
                </a:solidFill>
                <a:latin typeface="Calibri" panose="020F0502020204030204" pitchFamily="34" charset="0"/>
              </a:rPr>
              <a:t>infected carcasses and possible dispersal of virus in the environment by hunters.</a:t>
            </a:r>
            <a:endParaRPr lang="lt-LT" sz="2400" b="0" dirty="0">
              <a:solidFill>
                <a:schemeClr val="accent2">
                  <a:lumMod val="50000"/>
                </a:schemeClr>
              </a:solidFill>
              <a:latin typeface="Calibri" panose="020F0502020204030204" pitchFamily="34" charset="0"/>
            </a:endParaRPr>
          </a:p>
          <a:p>
            <a:pPr algn="just"/>
            <a:endParaRPr lang="lt-LT" sz="2400" b="0" dirty="0" err="1" smtClean="0">
              <a:solidFill>
                <a:schemeClr val="accent2">
                  <a:lumMod val="50000"/>
                </a:schemeClr>
              </a:solidFill>
              <a:latin typeface="Calibri" panose="020F0502020204030204" pitchFamily="34" charset="0"/>
            </a:endParaRPr>
          </a:p>
        </p:txBody>
      </p:sp>
      <p:sp>
        <p:nvSpPr>
          <p:cNvPr id="6" name="TextBox 5"/>
          <p:cNvSpPr txBox="1"/>
          <p:nvPr/>
        </p:nvSpPr>
        <p:spPr>
          <a:xfrm>
            <a:off x="285754" y="3714484"/>
            <a:ext cx="8352928" cy="461665"/>
          </a:xfrm>
          <a:prstGeom prst="rect">
            <a:avLst/>
          </a:prstGeom>
          <a:noFill/>
        </p:spPr>
        <p:txBody>
          <a:bodyPr wrap="square" rtlCol="0">
            <a:spAutoFit/>
          </a:bodyPr>
          <a:lstStyle/>
          <a:p>
            <a:pPr algn="just"/>
            <a:r>
              <a:rPr lang="en-US" sz="2400" b="0" dirty="0">
                <a:solidFill>
                  <a:schemeClr val="accent2">
                    <a:lumMod val="50000"/>
                  </a:schemeClr>
                </a:solidFill>
                <a:latin typeface="Calibri" panose="020F0502020204030204" pitchFamily="34" charset="0"/>
              </a:rPr>
              <a:t>However, </a:t>
            </a:r>
            <a:r>
              <a:rPr lang="en-US" sz="2400" dirty="0">
                <a:solidFill>
                  <a:schemeClr val="accent2">
                    <a:lumMod val="50000"/>
                  </a:schemeClr>
                </a:solidFill>
                <a:latin typeface="Calibri" panose="020F0502020204030204" pitchFamily="34" charset="0"/>
              </a:rPr>
              <a:t>hunting</a:t>
            </a:r>
            <a:r>
              <a:rPr lang="en-US" sz="2400" b="0" dirty="0">
                <a:solidFill>
                  <a:schemeClr val="accent2">
                    <a:lumMod val="50000"/>
                  </a:schemeClr>
                </a:solidFill>
                <a:latin typeface="Calibri" panose="020F0502020204030204" pitchFamily="34" charset="0"/>
              </a:rPr>
              <a:t> may be necessary </a:t>
            </a:r>
            <a:r>
              <a:rPr lang="en-US" sz="2400" dirty="0">
                <a:solidFill>
                  <a:schemeClr val="accent2">
                    <a:lumMod val="50000"/>
                  </a:schemeClr>
                </a:solidFill>
                <a:latin typeface="Calibri" panose="020F0502020204030204" pitchFamily="34" charset="0"/>
              </a:rPr>
              <a:t>for sampling </a:t>
            </a:r>
            <a:r>
              <a:rPr lang="en-US" sz="2400" b="0" dirty="0" smtClean="0">
                <a:solidFill>
                  <a:schemeClr val="accent2">
                    <a:lumMod val="50000"/>
                  </a:schemeClr>
                </a:solidFill>
                <a:latin typeface="Calibri" panose="020F0502020204030204" pitchFamily="34" charset="0"/>
              </a:rPr>
              <a:t>purposes... </a:t>
            </a:r>
            <a:endParaRPr lang="lt-LT" sz="2400" b="0" dirty="0" err="1" smtClean="0">
              <a:solidFill>
                <a:schemeClr val="accent2">
                  <a:lumMod val="50000"/>
                </a:schemeClr>
              </a:solidFill>
              <a:latin typeface="Calibri" panose="020F0502020204030204" pitchFamily="34" charset="0"/>
            </a:endParaRPr>
          </a:p>
        </p:txBody>
      </p:sp>
      <p:pic>
        <p:nvPicPr>
          <p:cNvPr id="1027" name="Picture 3" descr="C:\Users\SVS\AppData\Local\Microsoft\Windows\Temporary Internet Files\Content.IE5\2D84O6VP\0511-0810-2715-0519_Hunter_Dressed_in_Camouflage_clipart_image[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4384039"/>
            <a:ext cx="1936508" cy="222222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SVS\AppData\Local\Microsoft\Windows\Temporary Internet Files\Content.IE5\WBXHMQJD\602218,1308437445,2[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4551436"/>
            <a:ext cx="2664296" cy="24333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930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68760"/>
            <a:ext cx="8229600" cy="936625"/>
          </a:xfrm>
        </p:spPr>
        <p:txBody>
          <a:bodyPr/>
          <a:lstStyle/>
          <a:p>
            <a:r>
              <a:rPr lang="en-GB" sz="3200" dirty="0" smtClean="0">
                <a:latin typeface="Calibri" panose="020F0502020204030204" pitchFamily="34" charset="0"/>
              </a:rPr>
              <a:t>Hunting in the infected area</a:t>
            </a:r>
            <a:endParaRPr lang="en-GB"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7</a:t>
            </a:fld>
            <a:endParaRPr lang="en-GB"/>
          </a:p>
        </p:txBody>
      </p:sp>
      <p:sp>
        <p:nvSpPr>
          <p:cNvPr id="4" name="TextBox 3"/>
          <p:cNvSpPr txBox="1"/>
          <p:nvPr/>
        </p:nvSpPr>
        <p:spPr>
          <a:xfrm>
            <a:off x="323528" y="2204864"/>
            <a:ext cx="8136904" cy="3046988"/>
          </a:xfrm>
          <a:prstGeom prst="rect">
            <a:avLst/>
          </a:prstGeom>
          <a:noFill/>
        </p:spPr>
        <p:txBody>
          <a:bodyPr wrap="square" rtlCol="0">
            <a:spAutoFit/>
          </a:bodyPr>
          <a:lstStyle/>
          <a:p>
            <a:pPr marL="342900" indent="-342900" algn="just">
              <a:buFont typeface="Wingdings" panose="05000000000000000000" pitchFamily="2" charset="2"/>
              <a:buChar char="§"/>
            </a:pPr>
            <a:r>
              <a:rPr lang="en-US" sz="2400" b="0" dirty="0" smtClean="0">
                <a:solidFill>
                  <a:schemeClr val="accent2">
                    <a:lumMod val="50000"/>
                  </a:schemeClr>
                </a:solidFill>
                <a:latin typeface="Calibri" panose="020F0502020204030204" pitchFamily="34" charset="0"/>
              </a:rPr>
              <a:t>Target</a:t>
            </a:r>
            <a:r>
              <a:rPr lang="pl-PL" sz="2400" b="0" dirty="0" err="1" smtClean="0">
                <a:solidFill>
                  <a:schemeClr val="accent2">
                    <a:lumMod val="50000"/>
                  </a:schemeClr>
                </a:solidFill>
                <a:latin typeface="Calibri" panose="020F0502020204030204" pitchFamily="34" charset="0"/>
              </a:rPr>
              <a:t>ed</a:t>
            </a:r>
            <a:r>
              <a:rPr lang="en-US" sz="2400" b="0" dirty="0" smtClean="0">
                <a:solidFill>
                  <a:schemeClr val="accent2">
                    <a:lumMod val="50000"/>
                  </a:schemeClr>
                </a:solidFill>
                <a:latin typeface="Calibri" panose="020F0502020204030204" pitchFamily="34" charset="0"/>
              </a:rPr>
              <a:t> </a:t>
            </a:r>
            <a:r>
              <a:rPr lang="en-US" sz="2400" b="0" dirty="0">
                <a:solidFill>
                  <a:schemeClr val="accent2">
                    <a:lumMod val="50000"/>
                  </a:schemeClr>
                </a:solidFill>
                <a:latin typeface="Calibri" panose="020F0502020204030204" pitchFamily="34" charset="0"/>
              </a:rPr>
              <a:t>hunting (mainly young wild boar under one year of age) is </a:t>
            </a:r>
            <a:r>
              <a:rPr lang="en-US" sz="2400" b="0" dirty="0" smtClean="0">
                <a:solidFill>
                  <a:schemeClr val="accent2">
                    <a:lumMod val="50000"/>
                  </a:schemeClr>
                </a:solidFill>
                <a:latin typeface="Calibri" panose="020F0502020204030204" pitchFamily="34" charset="0"/>
              </a:rPr>
              <a:t>assumed to </a:t>
            </a:r>
            <a:r>
              <a:rPr lang="en-US" sz="2400" b="0" dirty="0">
                <a:solidFill>
                  <a:schemeClr val="accent2">
                    <a:lumMod val="50000"/>
                  </a:schemeClr>
                </a:solidFill>
                <a:latin typeface="Calibri" panose="020F0502020204030204" pitchFamily="34" charset="0"/>
              </a:rPr>
              <a:t>temporarily decrease the number of susceptible animals and thus it </a:t>
            </a:r>
            <a:r>
              <a:rPr lang="en-US" sz="2400" b="0" dirty="0" smtClean="0">
                <a:solidFill>
                  <a:schemeClr val="accent2">
                    <a:lumMod val="50000"/>
                  </a:schemeClr>
                </a:solidFill>
                <a:latin typeface="Calibri" panose="020F0502020204030204" pitchFamily="34" charset="0"/>
              </a:rPr>
              <a:t>should facilitate </a:t>
            </a:r>
            <a:r>
              <a:rPr lang="en-US" sz="2400" b="0" dirty="0">
                <a:solidFill>
                  <a:schemeClr val="accent2">
                    <a:lumMod val="50000"/>
                  </a:schemeClr>
                </a:solidFill>
                <a:latin typeface="Calibri" panose="020F0502020204030204" pitchFamily="34" charset="0"/>
              </a:rPr>
              <a:t>the fading out of </a:t>
            </a:r>
            <a:r>
              <a:rPr lang="en-US" sz="2400" b="0" dirty="0" smtClean="0">
                <a:solidFill>
                  <a:schemeClr val="accent2">
                    <a:lumMod val="50000"/>
                  </a:schemeClr>
                </a:solidFill>
                <a:latin typeface="Calibri" panose="020F0502020204030204" pitchFamily="34" charset="0"/>
              </a:rPr>
              <a:t>the infection…?</a:t>
            </a:r>
          </a:p>
          <a:p>
            <a:pPr marL="342900" indent="-342900" algn="just">
              <a:buFont typeface="Wingdings" panose="05000000000000000000" pitchFamily="2" charset="2"/>
              <a:buChar char="§"/>
            </a:pPr>
            <a:r>
              <a:rPr lang="en-US" sz="2400" b="0" dirty="0" smtClean="0">
                <a:solidFill>
                  <a:schemeClr val="accent2">
                    <a:lumMod val="50000"/>
                  </a:schemeClr>
                </a:solidFill>
                <a:latin typeface="Calibri" panose="020F0502020204030204" pitchFamily="34" charset="0"/>
              </a:rPr>
              <a:t>However, harvesting </a:t>
            </a:r>
            <a:r>
              <a:rPr lang="en-US" sz="2400" b="0" dirty="0">
                <a:solidFill>
                  <a:schemeClr val="accent2">
                    <a:lumMod val="50000"/>
                  </a:schemeClr>
                </a:solidFill>
                <a:latin typeface="Calibri" panose="020F0502020204030204" pitchFamily="34" charset="0"/>
              </a:rPr>
              <a:t>juveniles may leave enough breeding females to maintain a high birth rate, yielding susceptible animals that enable the disease to </a:t>
            </a:r>
            <a:r>
              <a:rPr lang="en-US" sz="2400" b="0" dirty="0" smtClean="0">
                <a:solidFill>
                  <a:schemeClr val="accent2">
                    <a:lumMod val="50000"/>
                  </a:schemeClr>
                </a:solidFill>
                <a:latin typeface="Calibri" panose="020F0502020204030204" pitchFamily="34" charset="0"/>
              </a:rPr>
              <a:t>persist…</a:t>
            </a:r>
          </a:p>
          <a:p>
            <a:pPr algn="just"/>
            <a:endParaRPr lang="lt-LT" sz="2400" b="0" dirty="0" err="1" smtClean="0">
              <a:solidFill>
                <a:schemeClr val="accent2">
                  <a:lumMod val="50000"/>
                </a:schemeClr>
              </a:solidFill>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15137" y="4863772"/>
            <a:ext cx="3545295" cy="1994228"/>
          </a:xfrm>
          <a:prstGeom prst="rect">
            <a:avLst/>
          </a:prstGeom>
        </p:spPr>
      </p:pic>
    </p:spTree>
    <p:extLst>
      <p:ext uri="{BB962C8B-B14F-4D97-AF65-F5344CB8AC3E}">
        <p14:creationId xmlns="" xmlns:p14="http://schemas.microsoft.com/office/powerpoint/2010/main" val="406300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68760"/>
            <a:ext cx="8229600" cy="936625"/>
          </a:xfrm>
        </p:spPr>
        <p:txBody>
          <a:bodyPr/>
          <a:lstStyle/>
          <a:p>
            <a:r>
              <a:rPr lang="en-GB" sz="3200" dirty="0" smtClean="0">
                <a:latin typeface="Calibri" panose="020F0502020204030204" pitchFamily="34" charset="0"/>
              </a:rPr>
              <a:t>Hunting in the infected area</a:t>
            </a:r>
            <a:endParaRPr lang="en-GB"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8</a:t>
            </a:fld>
            <a:endParaRPr lang="en-GB"/>
          </a:p>
        </p:txBody>
      </p:sp>
      <p:sp>
        <p:nvSpPr>
          <p:cNvPr id="5" name="TextBox 4"/>
          <p:cNvSpPr txBox="1"/>
          <p:nvPr/>
        </p:nvSpPr>
        <p:spPr>
          <a:xfrm>
            <a:off x="467544" y="2564904"/>
            <a:ext cx="8136904" cy="1200329"/>
          </a:xfrm>
          <a:prstGeom prst="rect">
            <a:avLst/>
          </a:prstGeom>
          <a:noFill/>
        </p:spPr>
        <p:txBody>
          <a:bodyPr wrap="square" rtlCol="0">
            <a:spAutoFit/>
          </a:bodyPr>
          <a:lstStyle/>
          <a:p>
            <a:pPr marL="342900" indent="-342900" algn="just">
              <a:buFont typeface="Wingdings" panose="05000000000000000000" pitchFamily="2" charset="2"/>
              <a:buChar char="§"/>
            </a:pPr>
            <a:r>
              <a:rPr lang="en-US" sz="2400" b="0" dirty="0" smtClean="0">
                <a:solidFill>
                  <a:schemeClr val="accent2">
                    <a:lumMod val="50000"/>
                  </a:schemeClr>
                </a:solidFill>
                <a:latin typeface="Calibri" panose="020F0502020204030204" pitchFamily="34" charset="0"/>
              </a:rPr>
              <a:t>Alternatively</a:t>
            </a:r>
            <a:r>
              <a:rPr lang="en-US" sz="2400" b="0" dirty="0">
                <a:solidFill>
                  <a:schemeClr val="accent2">
                    <a:lumMod val="50000"/>
                  </a:schemeClr>
                </a:solidFill>
                <a:latin typeface="Calibri" panose="020F0502020204030204" pitchFamily="34" charset="0"/>
              </a:rPr>
              <a:t>, hunting targeting breeding females would decrease the population </a:t>
            </a:r>
            <a:r>
              <a:rPr lang="en-US" sz="2400" b="0" dirty="0" smtClean="0">
                <a:solidFill>
                  <a:schemeClr val="accent2">
                    <a:lumMod val="50000"/>
                  </a:schemeClr>
                </a:solidFill>
                <a:latin typeface="Calibri" panose="020F0502020204030204" pitchFamily="34" charset="0"/>
              </a:rPr>
              <a:t>long-term.</a:t>
            </a:r>
          </a:p>
          <a:p>
            <a:pPr algn="just"/>
            <a:endParaRPr lang="lt-LT" sz="2400" b="0" dirty="0" err="1" smtClean="0">
              <a:solidFill>
                <a:schemeClr val="accent2">
                  <a:lumMod val="50000"/>
                </a:schemeClr>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5594456" y="3222836"/>
            <a:ext cx="2566933" cy="4563436"/>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213" y="4221087"/>
            <a:ext cx="4443983" cy="2636913"/>
          </a:xfrm>
          <a:prstGeom prst="rect">
            <a:avLst/>
          </a:prstGeom>
        </p:spPr>
      </p:pic>
    </p:spTree>
    <p:extLst>
      <p:ext uri="{BB962C8B-B14F-4D97-AF65-F5344CB8AC3E}">
        <p14:creationId xmlns="" xmlns:p14="http://schemas.microsoft.com/office/powerpoint/2010/main" val="15102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51D29931885E4B830A1570EAFB918A" ma:contentTypeVersion="2" ma:contentTypeDescription="Create a new document." ma:contentTypeScope="" ma:versionID="740a6bdf7d2ba505ffd43f68e82963e9">
  <xsd:schema xmlns:xsd="http://www.w3.org/2001/XMLSchema" xmlns:xs="http://www.w3.org/2001/XMLSchema" xmlns:p="http://schemas.microsoft.com/office/2006/metadata/properties" xmlns:ns1="http://schemas.microsoft.com/sharepoint/v3" targetNamespace="http://schemas.microsoft.com/office/2006/metadata/properties" ma:root="true" ma:fieldsID="58c033809eba6c005b0f7e67d21c05b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1AA313-8C53-431A-8BC1-240314D7FC79}">
  <ds:schemaRefs>
    <ds:schemaRef ds:uri="http://schemas.microsoft.com/sharepoint/v3/contenttype/forms"/>
  </ds:schemaRefs>
</ds:datastoreItem>
</file>

<file path=customXml/itemProps2.xml><?xml version="1.0" encoding="utf-8"?>
<ds:datastoreItem xmlns:ds="http://schemas.openxmlformats.org/officeDocument/2006/customXml" ds:itemID="{15CED134-6B24-4E31-AAEE-8AFAC7BD5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DBB52C-7338-46A7-804F-94D3B0CC4C67}">
  <ds:schemaRef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2821</TotalTime>
  <Words>1238</Words>
  <Application>Microsoft Office PowerPoint</Application>
  <PresentationFormat>Pokaz na ekranie (4:3)</PresentationFormat>
  <Paragraphs>144</Paragraphs>
  <Slides>26</Slides>
  <Notes>10</Notes>
  <HiddenSlides>0</HiddenSlides>
  <MMClips>0</MMClips>
  <ScaleCrop>false</ScaleCrop>
  <HeadingPairs>
    <vt:vector size="6" baseType="variant">
      <vt:variant>
        <vt:lpstr>Motyw</vt:lpstr>
      </vt:variant>
      <vt:variant>
        <vt:i4>1</vt:i4>
      </vt:variant>
      <vt:variant>
        <vt:lpstr>Łącza</vt:lpstr>
      </vt:variant>
      <vt:variant>
        <vt:i4>1</vt:i4>
      </vt:variant>
      <vt:variant>
        <vt:lpstr>Tytuły slajdów</vt:lpstr>
      </vt:variant>
      <vt:variant>
        <vt:i4>26</vt:i4>
      </vt:variant>
    </vt:vector>
  </HeadingPairs>
  <TitlesOfParts>
    <vt:vector size="28" baseType="lpstr">
      <vt:lpstr>Default Design</vt:lpstr>
      <vt:lpstr>C:\Users\SVS\Desktop\Documenti:age.xls</vt:lpstr>
      <vt:lpstr>Better Training for Safer Food Initiative</vt:lpstr>
      <vt:lpstr>Wild boar - surveillance</vt:lpstr>
      <vt:lpstr>Infected area</vt:lpstr>
      <vt:lpstr>Data collection</vt:lpstr>
      <vt:lpstr>Measures in the infected area</vt:lpstr>
      <vt:lpstr>To hunt or not to hunt?</vt:lpstr>
      <vt:lpstr>To hunt or not to hunt?</vt:lpstr>
      <vt:lpstr>Hunting in the infected area</vt:lpstr>
      <vt:lpstr>Hunting in the infected area</vt:lpstr>
      <vt:lpstr>Slajd 9</vt:lpstr>
      <vt:lpstr>Wild boar density - how to estimate??</vt:lpstr>
      <vt:lpstr>Estimation methods</vt:lpstr>
      <vt:lpstr>Estimation methods - driven count</vt:lpstr>
      <vt:lpstr>Wild boar - population</vt:lpstr>
      <vt:lpstr>Wild boar hunting management</vt:lpstr>
      <vt:lpstr>Slajd 15</vt:lpstr>
      <vt:lpstr>Slajd 16</vt:lpstr>
      <vt:lpstr>Slajd 17</vt:lpstr>
      <vt:lpstr> Sampling</vt:lpstr>
      <vt:lpstr> Sampling</vt:lpstr>
      <vt:lpstr>Slajd 20</vt:lpstr>
      <vt:lpstr>ASF Strategy for Eastern Part of the EU </vt:lpstr>
      <vt:lpstr>ASF strategy</vt:lpstr>
      <vt:lpstr>ASF strategy</vt:lpstr>
      <vt:lpstr>Thank you for your kind attention!</vt:lpstr>
      <vt:lpstr>Slajd 25</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Green Banner - 2014</dc:title>
  <dc:creator>turneem</dc:creator>
  <cp:lastModifiedBy>T440p</cp:lastModifiedBy>
  <cp:revision>245</cp:revision>
  <dcterms:created xsi:type="dcterms:W3CDTF">2011-10-28T10:25:18Z</dcterms:created>
  <dcterms:modified xsi:type="dcterms:W3CDTF">2016-12-13T16:59:39Z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0x0101000B51D29931885E4B830A1570EAFB918A</vt:lpwstr>
  </property>
</Properties>
</file>