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75" r:id="rId5"/>
  </p:sldMasterIdLst>
  <p:notesMasterIdLst>
    <p:notesMasterId r:id="rId33"/>
  </p:notesMasterIdLst>
  <p:handoutMasterIdLst>
    <p:handoutMasterId r:id="rId34"/>
  </p:handoutMasterIdLst>
  <p:sldIdLst>
    <p:sldId id="261" r:id="rId6"/>
    <p:sldId id="287" r:id="rId7"/>
    <p:sldId id="288" r:id="rId8"/>
    <p:sldId id="257" r:id="rId9"/>
    <p:sldId id="258" r:id="rId10"/>
    <p:sldId id="259" r:id="rId11"/>
    <p:sldId id="262" r:id="rId12"/>
    <p:sldId id="272" r:id="rId13"/>
    <p:sldId id="274" r:id="rId14"/>
    <p:sldId id="275" r:id="rId15"/>
    <p:sldId id="276" r:id="rId16"/>
    <p:sldId id="277" r:id="rId17"/>
    <p:sldId id="283" r:id="rId18"/>
    <p:sldId id="278" r:id="rId19"/>
    <p:sldId id="279" r:id="rId20"/>
    <p:sldId id="280" r:id="rId21"/>
    <p:sldId id="281" r:id="rId22"/>
    <p:sldId id="282" r:id="rId23"/>
    <p:sldId id="284" r:id="rId24"/>
    <p:sldId id="263" r:id="rId25"/>
    <p:sldId id="285" r:id="rId26"/>
    <p:sldId id="264" r:id="rId27"/>
    <p:sldId id="266" r:id="rId28"/>
    <p:sldId id="267" r:id="rId29"/>
    <p:sldId id="286" r:id="rId30"/>
    <p:sldId id="271" r:id="rId31"/>
    <p:sldId id="260" r:id="rId32"/>
  </p:sldIdLst>
  <p:sldSz cx="9144000" cy="6858000" type="screen4x3"/>
  <p:notesSz cx="6669088" cy="97536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72">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0065A2"/>
    <a:srgbClr val="F47B22"/>
    <a:srgbClr val="F5F5F5"/>
    <a:srgbClr val="663300"/>
    <a:srgbClr val="FFD624"/>
    <a:srgbClr val="2C2F1D"/>
    <a:srgbClr val="FDE7D7"/>
    <a:srgbClr val="FEF2E8"/>
    <a:srgbClr val="AFC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114" d="100"/>
          <a:sy n="114" d="100"/>
        </p:scale>
        <p:origin x="-93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91695-0F0D-4AE0-9E9B-BE880E8BB4B1}" type="doc">
      <dgm:prSet loTypeId="urn:microsoft.com/office/officeart/2005/8/layout/venn1" loCatId="relationship" qsTypeId="urn:microsoft.com/office/officeart/2005/8/quickstyle/3d4" qsCatId="3D" csTypeId="urn:microsoft.com/office/officeart/2005/8/colors/colorful3" csCatId="colorful" phldr="1"/>
      <dgm:spPr/>
    </dgm:pt>
    <dgm:pt modelId="{1759CCDC-12E2-4722-8DC1-AF0AA648EAC8}">
      <dgm:prSet phldrT="[Text]" custT="1"/>
      <dgm:spPr/>
      <dgm:t>
        <a:bodyPr/>
        <a:lstStyle/>
        <a:p>
          <a:r>
            <a:rPr lang="lt-LT" sz="1400" b="1" dirty="0">
              <a:solidFill>
                <a:schemeClr val="accent2">
                  <a:lumMod val="50000"/>
                </a:schemeClr>
              </a:solidFill>
              <a:latin typeface="Calibri" panose="020F0502020204030204" pitchFamily="34" charset="0"/>
            </a:rPr>
            <a:t>Experts</a:t>
          </a:r>
        </a:p>
      </dgm:t>
    </dgm:pt>
    <dgm:pt modelId="{21095A77-7765-4C54-AE52-491EB0961765}" type="parTrans" cxnId="{A638EF09-B98A-4465-886A-796AF0133D20}">
      <dgm:prSet/>
      <dgm:spPr/>
      <dgm:t>
        <a:bodyPr/>
        <a:lstStyle/>
        <a:p>
          <a:endParaRPr lang="lt-LT"/>
        </a:p>
      </dgm:t>
    </dgm:pt>
    <dgm:pt modelId="{70877E69-AB04-4071-9712-8279E812FCD9}" type="sibTrans" cxnId="{A638EF09-B98A-4465-886A-796AF0133D20}">
      <dgm:prSet/>
      <dgm:spPr/>
      <dgm:t>
        <a:bodyPr/>
        <a:lstStyle/>
        <a:p>
          <a:endParaRPr lang="lt-LT"/>
        </a:p>
      </dgm:t>
    </dgm:pt>
    <dgm:pt modelId="{92345DB0-8450-43B4-B87C-C2BF45DB3CC2}">
      <dgm:prSet phldrT="[Text]" custT="1"/>
      <dgm:spPr/>
      <dgm:t>
        <a:bodyPr/>
        <a:lstStyle/>
        <a:p>
          <a:pPr algn="l"/>
          <a:r>
            <a:rPr lang="lt-LT" sz="1400" b="1" dirty="0">
              <a:solidFill>
                <a:schemeClr val="accent2">
                  <a:lumMod val="50000"/>
                </a:schemeClr>
              </a:solidFill>
              <a:latin typeface="Calibri" panose="020F0502020204030204" pitchFamily="34" charset="0"/>
            </a:rPr>
            <a:t>Public</a:t>
          </a:r>
        </a:p>
      </dgm:t>
    </dgm:pt>
    <dgm:pt modelId="{CB2CDBF7-A4CA-4519-ABF1-D8A7EAFF9E79}" type="parTrans" cxnId="{DC9D1932-0063-4D4C-A3B6-51BF464E0F0B}">
      <dgm:prSet/>
      <dgm:spPr/>
      <dgm:t>
        <a:bodyPr/>
        <a:lstStyle/>
        <a:p>
          <a:endParaRPr lang="lt-LT"/>
        </a:p>
      </dgm:t>
    </dgm:pt>
    <dgm:pt modelId="{0B830A7A-1FF5-4C21-BE02-3030289CF0FE}" type="sibTrans" cxnId="{DC9D1932-0063-4D4C-A3B6-51BF464E0F0B}">
      <dgm:prSet/>
      <dgm:spPr/>
      <dgm:t>
        <a:bodyPr/>
        <a:lstStyle/>
        <a:p>
          <a:endParaRPr lang="lt-LT"/>
        </a:p>
      </dgm:t>
    </dgm:pt>
    <dgm:pt modelId="{F273D23E-983D-4813-9289-ABA1AE6237A7}">
      <dgm:prSet phldrT="[Text]" custT="1"/>
      <dgm:spPr/>
      <dgm:t>
        <a:bodyPr/>
        <a:lstStyle/>
        <a:p>
          <a:pPr algn="r"/>
          <a:r>
            <a:rPr lang="lt-LT" sz="1400" b="1" dirty="0">
              <a:solidFill>
                <a:schemeClr val="accent2">
                  <a:lumMod val="50000"/>
                </a:schemeClr>
              </a:solidFill>
              <a:latin typeface="Calibri" panose="020F0502020204030204" pitchFamily="34" charset="0"/>
            </a:rPr>
            <a:t>Supported staff </a:t>
          </a:r>
        </a:p>
      </dgm:t>
    </dgm:pt>
    <dgm:pt modelId="{55D2D6C8-740E-48C8-A506-31B9D7848BBC}" type="parTrans" cxnId="{6AE2DDBA-B908-4267-ADCC-2AECF8DDF4A1}">
      <dgm:prSet/>
      <dgm:spPr/>
      <dgm:t>
        <a:bodyPr/>
        <a:lstStyle/>
        <a:p>
          <a:endParaRPr lang="lt-LT"/>
        </a:p>
      </dgm:t>
    </dgm:pt>
    <dgm:pt modelId="{2A5E7F83-877E-4E65-9FED-FC013B5BE03B}" type="sibTrans" cxnId="{6AE2DDBA-B908-4267-ADCC-2AECF8DDF4A1}">
      <dgm:prSet/>
      <dgm:spPr/>
      <dgm:t>
        <a:bodyPr/>
        <a:lstStyle/>
        <a:p>
          <a:endParaRPr lang="lt-LT"/>
        </a:p>
      </dgm:t>
    </dgm:pt>
    <dgm:pt modelId="{70B15E21-5216-4385-BBCA-7A4C8300DB0C}" type="pres">
      <dgm:prSet presAssocID="{1E291695-0F0D-4AE0-9E9B-BE880E8BB4B1}" presName="compositeShape" presStyleCnt="0">
        <dgm:presLayoutVars>
          <dgm:chMax val="7"/>
          <dgm:dir/>
          <dgm:resizeHandles val="exact"/>
        </dgm:presLayoutVars>
      </dgm:prSet>
      <dgm:spPr/>
    </dgm:pt>
    <dgm:pt modelId="{F154D0F5-A9D3-4C68-86E1-901228FB64A8}" type="pres">
      <dgm:prSet presAssocID="{1759CCDC-12E2-4722-8DC1-AF0AA648EAC8}" presName="circ1" presStyleLbl="vennNode1" presStyleIdx="0" presStyleCnt="3" custLinFactNeighborX="-4431" custLinFactNeighborY="-2083"/>
      <dgm:spPr/>
      <dgm:t>
        <a:bodyPr/>
        <a:lstStyle/>
        <a:p>
          <a:endParaRPr lang="lv-LV"/>
        </a:p>
      </dgm:t>
    </dgm:pt>
    <dgm:pt modelId="{B8A66549-4E96-46A8-8017-46C43F573984}" type="pres">
      <dgm:prSet presAssocID="{1759CCDC-12E2-4722-8DC1-AF0AA648EAC8}" presName="circ1Tx" presStyleLbl="revTx" presStyleIdx="0" presStyleCnt="0">
        <dgm:presLayoutVars>
          <dgm:chMax val="0"/>
          <dgm:chPref val="0"/>
          <dgm:bulletEnabled val="1"/>
        </dgm:presLayoutVars>
      </dgm:prSet>
      <dgm:spPr/>
      <dgm:t>
        <a:bodyPr/>
        <a:lstStyle/>
        <a:p>
          <a:endParaRPr lang="lv-LV"/>
        </a:p>
      </dgm:t>
    </dgm:pt>
    <dgm:pt modelId="{0797EAE4-8B25-4C12-98B6-E2640C70C54C}" type="pres">
      <dgm:prSet presAssocID="{92345DB0-8450-43B4-B87C-C2BF45DB3CC2}" presName="circ2" presStyleLbl="vennNode1" presStyleIdx="1" presStyleCnt="3" custLinFactNeighborX="-1276" custLinFactNeighborY="10814"/>
      <dgm:spPr/>
      <dgm:t>
        <a:bodyPr/>
        <a:lstStyle/>
        <a:p>
          <a:endParaRPr lang="lv-LV"/>
        </a:p>
      </dgm:t>
    </dgm:pt>
    <dgm:pt modelId="{3CFA3E30-470A-4AA4-BB09-48400EC2F241}" type="pres">
      <dgm:prSet presAssocID="{92345DB0-8450-43B4-B87C-C2BF45DB3CC2}" presName="circ2Tx" presStyleLbl="revTx" presStyleIdx="0" presStyleCnt="0">
        <dgm:presLayoutVars>
          <dgm:chMax val="0"/>
          <dgm:chPref val="0"/>
          <dgm:bulletEnabled val="1"/>
        </dgm:presLayoutVars>
      </dgm:prSet>
      <dgm:spPr/>
      <dgm:t>
        <a:bodyPr/>
        <a:lstStyle/>
        <a:p>
          <a:endParaRPr lang="lv-LV"/>
        </a:p>
      </dgm:t>
    </dgm:pt>
    <dgm:pt modelId="{50B33322-4F7A-4B47-A345-F3D36117BBDA}" type="pres">
      <dgm:prSet presAssocID="{F273D23E-983D-4813-9289-ABA1AE6237A7}" presName="circ3" presStyleLbl="vennNode1" presStyleIdx="2" presStyleCnt="3" custLinFactNeighborX="-12443" custLinFactNeighborY="-16964"/>
      <dgm:spPr/>
      <dgm:t>
        <a:bodyPr/>
        <a:lstStyle/>
        <a:p>
          <a:endParaRPr lang="lv-LV"/>
        </a:p>
      </dgm:t>
    </dgm:pt>
    <dgm:pt modelId="{B3098A8D-C9DE-41D7-9951-39DCAA47502F}" type="pres">
      <dgm:prSet presAssocID="{F273D23E-983D-4813-9289-ABA1AE6237A7}" presName="circ3Tx" presStyleLbl="revTx" presStyleIdx="0" presStyleCnt="0">
        <dgm:presLayoutVars>
          <dgm:chMax val="0"/>
          <dgm:chPref val="0"/>
          <dgm:bulletEnabled val="1"/>
        </dgm:presLayoutVars>
      </dgm:prSet>
      <dgm:spPr/>
      <dgm:t>
        <a:bodyPr/>
        <a:lstStyle/>
        <a:p>
          <a:endParaRPr lang="lv-LV"/>
        </a:p>
      </dgm:t>
    </dgm:pt>
  </dgm:ptLst>
  <dgm:cxnLst>
    <dgm:cxn modelId="{BD19640D-0D2A-437E-84BE-9A12659E76A3}" type="presOf" srcId="{1E291695-0F0D-4AE0-9E9B-BE880E8BB4B1}" destId="{70B15E21-5216-4385-BBCA-7A4C8300DB0C}" srcOrd="0" destOrd="0" presId="urn:microsoft.com/office/officeart/2005/8/layout/venn1"/>
    <dgm:cxn modelId="{564AE395-9319-4DB8-810F-E9448D10BBD6}" type="presOf" srcId="{92345DB0-8450-43B4-B87C-C2BF45DB3CC2}" destId="{0797EAE4-8B25-4C12-98B6-E2640C70C54C}" srcOrd="0" destOrd="0" presId="urn:microsoft.com/office/officeart/2005/8/layout/venn1"/>
    <dgm:cxn modelId="{03FD13B7-E262-4209-811F-960F918CC9EA}" type="presOf" srcId="{92345DB0-8450-43B4-B87C-C2BF45DB3CC2}" destId="{3CFA3E30-470A-4AA4-BB09-48400EC2F241}" srcOrd="1" destOrd="0" presId="urn:microsoft.com/office/officeart/2005/8/layout/venn1"/>
    <dgm:cxn modelId="{6AE2DDBA-B908-4267-ADCC-2AECF8DDF4A1}" srcId="{1E291695-0F0D-4AE0-9E9B-BE880E8BB4B1}" destId="{F273D23E-983D-4813-9289-ABA1AE6237A7}" srcOrd="2" destOrd="0" parTransId="{55D2D6C8-740E-48C8-A506-31B9D7848BBC}" sibTransId="{2A5E7F83-877E-4E65-9FED-FC013B5BE03B}"/>
    <dgm:cxn modelId="{B4A0419D-9094-43E5-873F-F7BC1F5EDB67}" type="presOf" srcId="{F273D23E-983D-4813-9289-ABA1AE6237A7}" destId="{50B33322-4F7A-4B47-A345-F3D36117BBDA}" srcOrd="0" destOrd="0" presId="urn:microsoft.com/office/officeart/2005/8/layout/venn1"/>
    <dgm:cxn modelId="{AFC7987B-E25A-4AB7-8017-16E4696A5463}" type="presOf" srcId="{F273D23E-983D-4813-9289-ABA1AE6237A7}" destId="{B3098A8D-C9DE-41D7-9951-39DCAA47502F}" srcOrd="1" destOrd="0" presId="urn:microsoft.com/office/officeart/2005/8/layout/venn1"/>
    <dgm:cxn modelId="{D2696D1B-C515-49F1-9BA3-C67552035873}" type="presOf" srcId="{1759CCDC-12E2-4722-8DC1-AF0AA648EAC8}" destId="{B8A66549-4E96-46A8-8017-46C43F573984}" srcOrd="1" destOrd="0" presId="urn:microsoft.com/office/officeart/2005/8/layout/venn1"/>
    <dgm:cxn modelId="{30E369C5-D40D-4DFE-8AD7-688A2BAE2588}" type="presOf" srcId="{1759CCDC-12E2-4722-8DC1-AF0AA648EAC8}" destId="{F154D0F5-A9D3-4C68-86E1-901228FB64A8}" srcOrd="0" destOrd="0" presId="urn:microsoft.com/office/officeart/2005/8/layout/venn1"/>
    <dgm:cxn modelId="{DC9D1932-0063-4D4C-A3B6-51BF464E0F0B}" srcId="{1E291695-0F0D-4AE0-9E9B-BE880E8BB4B1}" destId="{92345DB0-8450-43B4-B87C-C2BF45DB3CC2}" srcOrd="1" destOrd="0" parTransId="{CB2CDBF7-A4CA-4519-ABF1-D8A7EAFF9E79}" sibTransId="{0B830A7A-1FF5-4C21-BE02-3030289CF0FE}"/>
    <dgm:cxn modelId="{A638EF09-B98A-4465-886A-796AF0133D20}" srcId="{1E291695-0F0D-4AE0-9E9B-BE880E8BB4B1}" destId="{1759CCDC-12E2-4722-8DC1-AF0AA648EAC8}" srcOrd="0" destOrd="0" parTransId="{21095A77-7765-4C54-AE52-491EB0961765}" sibTransId="{70877E69-AB04-4071-9712-8279E812FCD9}"/>
    <dgm:cxn modelId="{7300F7A1-1FA7-4C9D-BDF5-E67C96DF08E1}" type="presParOf" srcId="{70B15E21-5216-4385-BBCA-7A4C8300DB0C}" destId="{F154D0F5-A9D3-4C68-86E1-901228FB64A8}" srcOrd="0" destOrd="0" presId="urn:microsoft.com/office/officeart/2005/8/layout/venn1"/>
    <dgm:cxn modelId="{5A2A20BA-1B8A-48B6-994B-8087D7747E6E}" type="presParOf" srcId="{70B15E21-5216-4385-BBCA-7A4C8300DB0C}" destId="{B8A66549-4E96-46A8-8017-46C43F573984}" srcOrd="1" destOrd="0" presId="urn:microsoft.com/office/officeart/2005/8/layout/venn1"/>
    <dgm:cxn modelId="{D8CA9715-DA47-43CC-858C-1D51DB98E7B2}" type="presParOf" srcId="{70B15E21-5216-4385-BBCA-7A4C8300DB0C}" destId="{0797EAE4-8B25-4C12-98B6-E2640C70C54C}" srcOrd="2" destOrd="0" presId="urn:microsoft.com/office/officeart/2005/8/layout/venn1"/>
    <dgm:cxn modelId="{274F811D-DEC2-47CE-9148-762BFC49A7A3}" type="presParOf" srcId="{70B15E21-5216-4385-BBCA-7A4C8300DB0C}" destId="{3CFA3E30-470A-4AA4-BB09-48400EC2F241}" srcOrd="3" destOrd="0" presId="urn:microsoft.com/office/officeart/2005/8/layout/venn1"/>
    <dgm:cxn modelId="{8A40EBF0-3B96-476F-9127-A175B4272E10}" type="presParOf" srcId="{70B15E21-5216-4385-BBCA-7A4C8300DB0C}" destId="{50B33322-4F7A-4B47-A345-F3D36117BBDA}" srcOrd="4" destOrd="0" presId="urn:microsoft.com/office/officeart/2005/8/layout/venn1"/>
    <dgm:cxn modelId="{FBE126EC-55DD-413D-97EB-7A67D6B7FE1C}" type="presParOf" srcId="{70B15E21-5216-4385-BBCA-7A4C8300DB0C}" destId="{B3098A8D-C9DE-41D7-9951-39DCAA47502F}"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4D0F5-A9D3-4C68-86E1-901228FB64A8}">
      <dsp:nvSpPr>
        <dsp:cNvPr id="0" name=""/>
        <dsp:cNvSpPr/>
      </dsp:nvSpPr>
      <dsp:spPr>
        <a:xfrm>
          <a:off x="680395" y="4"/>
          <a:ext cx="1296144" cy="1296144"/>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lt-LT" sz="1400" b="1" kern="1200" dirty="0">
              <a:solidFill>
                <a:schemeClr val="accent2">
                  <a:lumMod val="50000"/>
                </a:schemeClr>
              </a:solidFill>
              <a:latin typeface="Calibri" panose="020F0502020204030204" pitchFamily="34" charset="0"/>
            </a:rPr>
            <a:t>Experts</a:t>
          </a:r>
        </a:p>
      </dsp:txBody>
      <dsp:txXfrm>
        <a:off x="853215" y="226829"/>
        <a:ext cx="950505" cy="583264"/>
      </dsp:txXfrm>
    </dsp:sp>
    <dsp:sp modelId="{0797EAE4-8B25-4C12-98B6-E2640C70C54C}">
      <dsp:nvSpPr>
        <dsp:cNvPr id="0" name=""/>
        <dsp:cNvSpPr/>
      </dsp:nvSpPr>
      <dsp:spPr>
        <a:xfrm>
          <a:off x="1188981" y="864096"/>
          <a:ext cx="1296144" cy="1296144"/>
        </a:xfrm>
        <a:prstGeom prst="ellipse">
          <a:avLst/>
        </a:prstGeom>
        <a:solidFill>
          <a:schemeClr val="accent3">
            <a:alpha val="50000"/>
            <a:hueOff val="5625132"/>
            <a:satOff val="-8440"/>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622300">
            <a:lnSpc>
              <a:spcPct val="90000"/>
            </a:lnSpc>
            <a:spcBef>
              <a:spcPct val="0"/>
            </a:spcBef>
            <a:spcAft>
              <a:spcPct val="35000"/>
            </a:spcAft>
          </a:pPr>
          <a:r>
            <a:rPr lang="lt-LT" sz="1400" b="1" kern="1200" dirty="0">
              <a:solidFill>
                <a:schemeClr val="accent2">
                  <a:lumMod val="50000"/>
                </a:schemeClr>
              </a:solidFill>
              <a:latin typeface="Calibri" panose="020F0502020204030204" pitchFamily="34" charset="0"/>
            </a:rPr>
            <a:t>Public</a:t>
          </a:r>
        </a:p>
      </dsp:txBody>
      <dsp:txXfrm>
        <a:off x="1585385" y="1198933"/>
        <a:ext cx="777686" cy="712879"/>
      </dsp:txXfrm>
    </dsp:sp>
    <dsp:sp modelId="{50B33322-4F7A-4B47-A345-F3D36117BBDA}">
      <dsp:nvSpPr>
        <dsp:cNvPr id="0" name=""/>
        <dsp:cNvSpPr/>
      </dsp:nvSpPr>
      <dsp:spPr>
        <a:xfrm>
          <a:off x="108856" y="617215"/>
          <a:ext cx="1296144" cy="1296144"/>
        </a:xfrm>
        <a:prstGeom prst="ellipse">
          <a:avLst/>
        </a:prstGeom>
        <a:solidFill>
          <a:schemeClr val="accent3">
            <a:alpha val="50000"/>
            <a:hueOff val="11250264"/>
            <a:satOff val="-16880"/>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r" defTabSz="622300">
            <a:lnSpc>
              <a:spcPct val="90000"/>
            </a:lnSpc>
            <a:spcBef>
              <a:spcPct val="0"/>
            </a:spcBef>
            <a:spcAft>
              <a:spcPct val="35000"/>
            </a:spcAft>
          </a:pPr>
          <a:r>
            <a:rPr lang="lt-LT" sz="1400" b="1" kern="1200" dirty="0">
              <a:solidFill>
                <a:schemeClr val="accent2">
                  <a:lumMod val="50000"/>
                </a:schemeClr>
              </a:solidFill>
              <a:latin typeface="Calibri" panose="020F0502020204030204" pitchFamily="34" charset="0"/>
            </a:rPr>
            <a:t>Supported staff </a:t>
          </a:r>
        </a:p>
      </dsp:txBody>
      <dsp:txXfrm>
        <a:off x="230910" y="952052"/>
        <a:ext cx="777686" cy="71287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077C6DE-A789-4AAB-87BE-A924DDA2AD57}" type="slidenum">
              <a:rPr lang="en-GB"/>
              <a:pPr>
                <a:defRPr/>
              </a:pPr>
              <a:t>‹#›</a:t>
            </a:fld>
            <a:endParaRPr lang="en-GB"/>
          </a:p>
        </p:txBody>
      </p:sp>
    </p:spTree>
    <p:extLst>
      <p:ext uri="{BB962C8B-B14F-4D97-AF65-F5344CB8AC3E}">
        <p14:creationId xmlns:p14="http://schemas.microsoft.com/office/powerpoint/2010/main" val="37564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776866" y="0"/>
            <a:ext cx="2890665" cy="488226"/>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96938" y="731838"/>
            <a:ext cx="4876800" cy="36576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66598" y="4632687"/>
            <a:ext cx="5335893" cy="4389354"/>
          </a:xfrm>
          <a:prstGeom prst="rect">
            <a:avLst/>
          </a:prstGeom>
          <a:noFill/>
          <a:ln w="9525">
            <a:noFill/>
            <a:miter lim="800000"/>
            <a:headEnd/>
            <a:tailEnd/>
          </a:ln>
          <a:effectLst/>
        </p:spPr>
        <p:txBody>
          <a:bodyPr vert="horz" wrap="square" lIns="89785" tIns="44892" rIns="89785" bIns="4489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776866" y="9263815"/>
            <a:ext cx="2890665" cy="488225"/>
          </a:xfrm>
          <a:prstGeom prst="rect">
            <a:avLst/>
          </a:prstGeom>
          <a:noFill/>
          <a:ln w="9525">
            <a:noFill/>
            <a:miter lim="800000"/>
            <a:headEnd/>
            <a:tailEnd/>
          </a:ln>
          <a:effectLst/>
        </p:spPr>
        <p:txBody>
          <a:bodyPr vert="horz" wrap="square" lIns="89785" tIns="44892" rIns="89785" bIns="44892" numCol="1" anchor="b" anchorCtr="0" compatLnSpc="1">
            <a:prstTxWarp prst="textNoShape">
              <a:avLst/>
            </a:prstTxWarp>
          </a:bodyPr>
          <a:lstStyle>
            <a:lvl1pPr algn="r">
              <a:defRPr sz="1200" b="0">
                <a:solidFill>
                  <a:schemeClr val="tx1"/>
                </a:solidFill>
                <a:latin typeface="Arial" charset="0"/>
              </a:defRPr>
            </a:lvl1pPr>
          </a:lstStyle>
          <a:p>
            <a:pPr>
              <a:defRPr/>
            </a:pPr>
            <a:fld id="{73A0A35F-4F92-49E4-9F04-766A330FD38B}" type="slidenum">
              <a:rPr lang="en-GB"/>
              <a:pPr>
                <a:defRPr/>
              </a:pPr>
              <a:t>‹#›</a:t>
            </a:fld>
            <a:endParaRPr lang="en-GB"/>
          </a:p>
        </p:txBody>
      </p:sp>
    </p:spTree>
    <p:extLst>
      <p:ext uri="{BB962C8B-B14F-4D97-AF65-F5344CB8AC3E}">
        <p14:creationId xmlns:p14="http://schemas.microsoft.com/office/powerpoint/2010/main" val="13001277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ChangeArrowheads="1"/>
          </p:cNvSpPr>
          <p:nvPr/>
        </p:nvSpPr>
        <p:spPr bwMode="auto">
          <a:xfrm>
            <a:off x="3812911" y="8529723"/>
            <a:ext cx="2916947" cy="4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76" tIns="44888" rIns="89776" bIns="44888"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E43785DB-7E98-4222-93BD-5262A5D5B050}" type="slidenum">
              <a:rPr lang="en-US" altLang="en-US" sz="1800" b="0">
                <a:solidFill>
                  <a:srgbClr val="000000"/>
                </a:solidFill>
                <a:latin typeface="Arial" panose="020B0604020202020204" pitchFamily="34" charset="0"/>
              </a:rPr>
              <a:pPr algn="r">
                <a:spcBef>
                  <a:spcPct val="0"/>
                </a:spcBef>
              </a:pPr>
              <a:t>9</a:t>
            </a:fld>
            <a:endParaRPr lang="en-GB" altLang="en-US" b="0">
              <a:solidFill>
                <a:srgbClr val="000000"/>
              </a:solidFill>
            </a:endParaRPr>
          </a:p>
        </p:txBody>
      </p:sp>
      <p:sp>
        <p:nvSpPr>
          <p:cNvPr id="7885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lt-LT"/>
          </a:p>
        </p:txBody>
      </p:sp>
    </p:spTree>
    <p:extLst>
      <p:ext uri="{BB962C8B-B14F-4D97-AF65-F5344CB8AC3E}">
        <p14:creationId xmlns:p14="http://schemas.microsoft.com/office/powerpoint/2010/main" val="1177568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hasCustomPrompt="1"/>
          </p:nvPr>
        </p:nvSpPr>
        <p:spPr>
          <a:xfrm>
            <a:off x="0" y="1484784"/>
            <a:ext cx="9144000" cy="2232248"/>
          </a:xfrm>
        </p:spPr>
        <p:txBody>
          <a:bodyPr wrap="square" lIns="0" tIns="0" rIns="0" bIns="0" anchor="ctr" anchorCtr="0"/>
          <a:lstStyle>
            <a:lvl1pPr indent="0" algn="ctr">
              <a:defRPr sz="3000" b="1" baseline="0">
                <a:solidFill>
                  <a:schemeClr val="tx1">
                    <a:lumMod val="75000"/>
                    <a:lumOff val="25000"/>
                  </a:schemeClr>
                </a:solidFill>
              </a:defRPr>
            </a:lvl1pPr>
          </a:lstStyle>
          <a:p>
            <a:r>
              <a:rPr lang="en-US" dirty="0"/>
              <a:t>Click to add title…Verdana 36pts</a:t>
            </a:r>
            <a:br>
              <a:rPr lang="en-US" dirty="0"/>
            </a:br>
            <a:r>
              <a:rPr lang="en-US" dirty="0"/>
              <a:t>Subtitle here (</a:t>
            </a:r>
            <a:r>
              <a:rPr lang="en-US" dirty="0" err="1"/>
              <a:t>verdana</a:t>
            </a:r>
            <a:r>
              <a:rPr lang="en-US" dirty="0"/>
              <a:t> 30pts – not bold)</a:t>
            </a:r>
            <a:endParaRPr lang="en-GB" dirty="0"/>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4" name="Text Placeholder 13"/>
          <p:cNvSpPr>
            <a:spLocks noGrp="1"/>
          </p:cNvSpPr>
          <p:nvPr>
            <p:ph type="body" sz="quarter" idx="11" hasCustomPrompt="1"/>
          </p:nvPr>
        </p:nvSpPr>
        <p:spPr>
          <a:xfrm>
            <a:off x="6084168" y="6165304"/>
            <a:ext cx="2736304" cy="260361"/>
          </a:xfrm>
        </p:spPr>
        <p:txBody>
          <a:bodyPr/>
          <a:lstStyle>
            <a:lvl1pPr marL="0" indent="0" algn="r">
              <a:buNone/>
              <a:defRPr sz="1000" b="1" i="0" baseline="0">
                <a:solidFill>
                  <a:schemeClr val="tx1">
                    <a:lumMod val="95000"/>
                    <a:lumOff val="5000"/>
                  </a:schemeClr>
                </a:solidFill>
              </a:defRPr>
            </a:lvl1pPr>
          </a:lstStyle>
          <a:p>
            <a:pPr lvl="0"/>
            <a:r>
              <a:rPr lang="fr-BE" dirty="0"/>
              <a:t>Click to </a:t>
            </a:r>
            <a:r>
              <a:rPr lang="fr-BE" dirty="0" err="1"/>
              <a:t>add</a:t>
            </a:r>
            <a:r>
              <a:rPr lang="fr-BE" dirty="0"/>
              <a:t> date - </a:t>
            </a:r>
            <a:r>
              <a:rPr lang="fr-BE" dirty="0" err="1"/>
              <a:t>verdana</a:t>
            </a:r>
            <a:r>
              <a:rPr lang="fr-BE" dirty="0"/>
              <a:t>, 10pts</a:t>
            </a:r>
            <a:endParaRPr lang="en-GB" dirty="0"/>
          </a:p>
        </p:txBody>
      </p:sp>
      <p:sp>
        <p:nvSpPr>
          <p:cNvPr id="7" name="Text Placeholder 6"/>
          <p:cNvSpPr>
            <a:spLocks noGrp="1"/>
          </p:cNvSpPr>
          <p:nvPr>
            <p:ph type="body" sz="quarter" idx="12" hasCustomPrompt="1"/>
          </p:nvPr>
        </p:nvSpPr>
        <p:spPr>
          <a:xfrm>
            <a:off x="35496" y="4365104"/>
            <a:ext cx="4320853" cy="431800"/>
          </a:xfrm>
        </p:spPr>
        <p:txBody>
          <a:bodyPr/>
          <a:lstStyle>
            <a:lvl1pPr marL="0" indent="0" algn="r">
              <a:buNone/>
              <a:defRPr sz="1600" b="1" i="0">
                <a:solidFill>
                  <a:schemeClr val="tx1">
                    <a:lumMod val="75000"/>
                    <a:lumOff val="25000"/>
                  </a:schemeClr>
                </a:solidFill>
              </a:defRPr>
            </a:lvl1pPr>
          </a:lstStyle>
          <a:p>
            <a:pPr lvl="0"/>
            <a:r>
              <a:rPr lang="fr-BE" dirty="0"/>
              <a:t>Click to </a:t>
            </a:r>
            <a:r>
              <a:rPr lang="fr-BE" dirty="0" err="1"/>
              <a:t>add</a:t>
            </a:r>
            <a:r>
              <a:rPr lang="fr-BE" dirty="0"/>
              <a:t> </a:t>
            </a:r>
            <a:r>
              <a:rPr lang="fr-BE" dirty="0" err="1"/>
              <a:t>name</a:t>
            </a:r>
            <a:r>
              <a:rPr lang="fr-BE" dirty="0"/>
              <a:t>…</a:t>
            </a:r>
            <a:endParaRPr lang="en-GB" dirty="0"/>
          </a:p>
        </p:txBody>
      </p:sp>
      <p:sp>
        <p:nvSpPr>
          <p:cNvPr id="9" name="Text Placeholder 8"/>
          <p:cNvSpPr>
            <a:spLocks noGrp="1"/>
          </p:cNvSpPr>
          <p:nvPr>
            <p:ph type="body" sz="quarter" idx="13" hasCustomPrompt="1"/>
          </p:nvPr>
        </p:nvSpPr>
        <p:spPr>
          <a:xfrm>
            <a:off x="4716016" y="3861048"/>
            <a:ext cx="3979862" cy="1657350"/>
          </a:xfrm>
        </p:spPr>
        <p:txBody>
          <a:bodyPr/>
          <a:lstStyle>
            <a:lvl1pPr marL="0" indent="0">
              <a:buNone/>
              <a:defRPr sz="8800" b="1" i="0">
                <a:solidFill>
                  <a:srgbClr val="F47B22"/>
                </a:solidFill>
              </a:defRPr>
            </a:lvl1pPr>
          </a:lstStyle>
          <a:p>
            <a:pPr lvl="0"/>
            <a:r>
              <a:rPr lang="fr-BE" dirty="0"/>
              <a:t>BTSF</a:t>
            </a:r>
            <a:endParaRPr lang="en-GB" dirty="0"/>
          </a:p>
        </p:txBody>
      </p:sp>
      <p:sp>
        <p:nvSpPr>
          <p:cNvPr id="15" name="Text Placeholder 14"/>
          <p:cNvSpPr>
            <a:spLocks noGrp="1"/>
          </p:cNvSpPr>
          <p:nvPr>
            <p:ph type="body" sz="quarter" idx="14" hasCustomPrompt="1"/>
          </p:nvPr>
        </p:nvSpPr>
        <p:spPr>
          <a:xfrm>
            <a:off x="395536" y="4941888"/>
            <a:ext cx="3960564" cy="1223416"/>
          </a:xfrm>
        </p:spPr>
        <p:txBody>
          <a:bodyPr/>
          <a:lstStyle>
            <a:lvl1pPr marL="0" indent="0">
              <a:buNone/>
              <a:defRPr sz="2400"/>
            </a:lvl1pPr>
          </a:lstStyle>
          <a:p>
            <a:pPr algn="r"/>
            <a:r>
              <a:rPr lang="fr-BE" sz="1000" b="0" dirty="0">
                <a:solidFill>
                  <a:schemeClr val="bg1">
                    <a:lumMod val="50000"/>
                  </a:schemeClr>
                </a:solidFill>
              </a:rPr>
              <a:t>Click to </a:t>
            </a:r>
            <a:r>
              <a:rPr lang="fr-BE" sz="1000" b="0" dirty="0" err="1">
                <a:solidFill>
                  <a:schemeClr val="bg1">
                    <a:lumMod val="50000"/>
                  </a:schemeClr>
                </a:solidFill>
              </a:rPr>
              <a:t>add</a:t>
            </a:r>
            <a:r>
              <a:rPr lang="fr-BE" sz="1000" b="0" dirty="0">
                <a:solidFill>
                  <a:schemeClr val="bg1">
                    <a:lumMod val="50000"/>
                  </a:schemeClr>
                </a:solidFill>
              </a:rPr>
              <a:t> </a:t>
            </a:r>
            <a:r>
              <a:rPr lang="fr-BE" sz="1000" b="0" dirty="0" err="1">
                <a:solidFill>
                  <a:schemeClr val="bg1">
                    <a:lumMod val="50000"/>
                  </a:schemeClr>
                </a:solidFill>
              </a:rPr>
              <a:t>disclaimer</a:t>
            </a:r>
            <a:r>
              <a:rPr lang="fr-BE" sz="1000" b="0" dirty="0">
                <a:solidFill>
                  <a:schemeClr val="bg1">
                    <a:lumMod val="50000"/>
                  </a:schemeClr>
                </a:solidFill>
              </a:rPr>
              <a:t>…</a:t>
            </a:r>
            <a:endParaRPr lang="en-GB" sz="1000" b="0" dirty="0">
              <a:solidFill>
                <a:schemeClr val="bg1">
                  <a:lumMod val="50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62894"/>
            <a:ext cx="3008313" cy="1162050"/>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idx="1"/>
          </p:nvPr>
        </p:nvSpPr>
        <p:spPr>
          <a:xfrm>
            <a:off x="3575050" y="1762895"/>
            <a:ext cx="5111750" cy="3898354"/>
          </a:xfrm>
        </p:spPr>
        <p:txBody>
          <a:bodyPr/>
          <a:lstStyle>
            <a:lvl1pPr>
              <a:defRPr sz="3200">
                <a:solidFill>
                  <a:schemeClr val="bg2">
                    <a:lumMod val="50000"/>
                  </a:schemeClr>
                </a:solidFill>
              </a:defRPr>
            </a:lvl1pPr>
            <a:lvl2pPr>
              <a:buClr>
                <a:srgbClr val="F47B22"/>
              </a:buClr>
              <a:defRPr sz="2800">
                <a:solidFill>
                  <a:schemeClr val="bg2">
                    <a:lumMod val="50000"/>
                  </a:schemeClr>
                </a:solidFill>
              </a:defRPr>
            </a:lvl2pPr>
            <a:lvl3pPr>
              <a:defRPr sz="2400">
                <a:solidFill>
                  <a:schemeClr val="bg2">
                    <a:lumMod val="50000"/>
                  </a:schemeClr>
                </a:solidFill>
              </a:defRPr>
            </a:lvl3pPr>
            <a:lvl4pPr>
              <a:defRPr sz="2000">
                <a:solidFill>
                  <a:schemeClr val="bg2">
                    <a:lumMod val="50000"/>
                  </a:schemeClr>
                </a:solidFill>
              </a:defRPr>
            </a:lvl4pPr>
            <a:lvl5pPr>
              <a:defRPr sz="2000">
                <a:solidFill>
                  <a:schemeClr val="bg2">
                    <a:lumMod val="50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457200" y="2924945"/>
            <a:ext cx="3008313" cy="2736304"/>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baseline="0" dirty="0">
                <a:solidFill>
                  <a:schemeClr val="bg1"/>
                </a:solidFill>
                <a:latin typeface="+mj-lt"/>
              </a:rPr>
              <a:t>Food </a:t>
            </a:r>
            <a:r>
              <a:rPr lang="fr-BE" sz="700" b="0" i="1" baseline="0" dirty="0" err="1">
                <a:solidFill>
                  <a:schemeClr val="bg1"/>
                </a:solidFill>
                <a:latin typeface="+mj-lt"/>
              </a:rPr>
              <a:t>safety</a:t>
            </a:r>
            <a:endParaRPr lang="fr-BE" sz="450" b="0" i="1" baseline="0"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bg2">
                    <a:lumMod val="50000"/>
                  </a:schemeClr>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1700807"/>
            <a:ext cx="5486400" cy="3026767"/>
          </a:xfrm>
        </p:spPr>
        <p:txBody>
          <a:bodyPr/>
          <a:lstStyle>
            <a:lvl1pPr marL="0" indent="0">
              <a:buNone/>
              <a:defRPr sz="3200">
                <a:solidFill>
                  <a:schemeClr val="bg2">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725190"/>
            <a:ext cx="2058988" cy="4440114"/>
          </a:xfrm>
        </p:spPr>
        <p:txBody>
          <a:bodyPr vert="eaVert"/>
          <a:lstStyle>
            <a:lvl1pPr>
              <a:defRPr>
                <a:solidFill>
                  <a:schemeClr val="bg2">
                    <a:lumMod val="50000"/>
                  </a:schemeClr>
                </a:solidFill>
              </a:defRPr>
            </a:lvl1pPr>
          </a:lstStyle>
          <a:p>
            <a:r>
              <a:rPr lang="en-US"/>
              <a:t>Click to edit Master title style</a:t>
            </a:r>
            <a:endParaRPr lang="en-GB"/>
          </a:p>
        </p:txBody>
      </p:sp>
      <p:sp>
        <p:nvSpPr>
          <p:cNvPr id="3" name="Vertical Text Placeholder 2"/>
          <p:cNvSpPr>
            <a:spLocks noGrp="1"/>
          </p:cNvSpPr>
          <p:nvPr>
            <p:ph type="body" orient="vert" idx="1"/>
          </p:nvPr>
        </p:nvSpPr>
        <p:spPr>
          <a:xfrm>
            <a:off x="457200" y="1725190"/>
            <a:ext cx="6029325" cy="4440114"/>
          </a:xfrm>
        </p:spPr>
        <p:txBody>
          <a:bodyPr vert="eaVert"/>
          <a:lstStyle>
            <a:lvl1pPr>
              <a:defRPr>
                <a:solidFill>
                  <a:schemeClr val="bg2">
                    <a:lumMod val="50000"/>
                  </a:schemeClr>
                </a:solidFill>
              </a:defRPr>
            </a:lvl1pPr>
            <a:lvl2pPr>
              <a:buClr>
                <a:srgbClr val="F47B22"/>
              </a:buCl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prstClr val="white"/>
              </a:solidFill>
              <a:latin typeface="Calibri"/>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2" name="Title 1"/>
          <p:cNvSpPr>
            <a:spLocks noGrp="1"/>
          </p:cNvSpPr>
          <p:nvPr>
            <p:ph type="title" hasCustomPrompt="1"/>
          </p:nvPr>
        </p:nvSpPr>
        <p:spPr>
          <a:xfrm>
            <a:off x="0" y="1484784"/>
            <a:ext cx="9144000" cy="2232248"/>
          </a:xfrm>
        </p:spPr>
        <p:txBody>
          <a:bodyPr wrap="square" lIns="0" tIns="0" rIns="0" bIns="0" anchor="ctr" anchorCtr="0"/>
          <a:lstStyle>
            <a:lvl1pPr indent="0" algn="ctr">
              <a:defRPr sz="3000" b="1" baseline="0">
                <a:solidFill>
                  <a:schemeClr val="tx1">
                    <a:lumMod val="75000"/>
                    <a:lumOff val="25000"/>
                  </a:schemeClr>
                </a:solidFill>
              </a:defRPr>
            </a:lvl1pPr>
          </a:lstStyle>
          <a:p>
            <a:r>
              <a:rPr lang="en-US" dirty="0"/>
              <a:t>Click to add title…Verdana 36pts</a:t>
            </a:r>
            <a:br>
              <a:rPr lang="en-US" dirty="0"/>
            </a:br>
            <a:r>
              <a:rPr lang="en-US" dirty="0"/>
              <a:t>Subtitle here (</a:t>
            </a:r>
            <a:r>
              <a:rPr lang="en-US" dirty="0" err="1"/>
              <a:t>verdana</a:t>
            </a:r>
            <a:r>
              <a:rPr lang="en-US" dirty="0"/>
              <a:t> 30pts – not bold)</a:t>
            </a:r>
            <a:endParaRPr lang="en-GB" dirty="0"/>
          </a:p>
        </p:txBody>
      </p:sp>
      <p:sp>
        <p:nvSpPr>
          <p:cNvPr id="14" name="Text Placeholder 13"/>
          <p:cNvSpPr>
            <a:spLocks noGrp="1"/>
          </p:cNvSpPr>
          <p:nvPr>
            <p:ph type="body" sz="quarter" idx="11" hasCustomPrompt="1"/>
          </p:nvPr>
        </p:nvSpPr>
        <p:spPr>
          <a:xfrm>
            <a:off x="6084168" y="6165304"/>
            <a:ext cx="2736304" cy="260361"/>
          </a:xfrm>
        </p:spPr>
        <p:txBody>
          <a:bodyPr/>
          <a:lstStyle>
            <a:lvl1pPr marL="0" indent="0" algn="r">
              <a:buNone/>
              <a:defRPr sz="1000" b="1" i="0" baseline="0">
                <a:solidFill>
                  <a:schemeClr val="tx1">
                    <a:lumMod val="95000"/>
                    <a:lumOff val="5000"/>
                  </a:schemeClr>
                </a:solidFill>
              </a:defRPr>
            </a:lvl1pPr>
          </a:lstStyle>
          <a:p>
            <a:pPr lvl="0"/>
            <a:r>
              <a:rPr lang="fr-BE" dirty="0"/>
              <a:t>Click to </a:t>
            </a:r>
            <a:r>
              <a:rPr lang="fr-BE" dirty="0" err="1"/>
              <a:t>add</a:t>
            </a:r>
            <a:r>
              <a:rPr lang="fr-BE" dirty="0"/>
              <a:t> date - </a:t>
            </a:r>
            <a:r>
              <a:rPr lang="fr-BE" dirty="0" err="1"/>
              <a:t>verdana</a:t>
            </a:r>
            <a:r>
              <a:rPr lang="fr-BE" dirty="0"/>
              <a:t>, 10pts</a:t>
            </a:r>
            <a:endParaRPr lang="en-GB" dirty="0"/>
          </a:p>
        </p:txBody>
      </p:sp>
      <p:sp>
        <p:nvSpPr>
          <p:cNvPr id="7" name="Text Placeholder 6"/>
          <p:cNvSpPr>
            <a:spLocks noGrp="1"/>
          </p:cNvSpPr>
          <p:nvPr>
            <p:ph type="body" sz="quarter" idx="12" hasCustomPrompt="1"/>
          </p:nvPr>
        </p:nvSpPr>
        <p:spPr>
          <a:xfrm>
            <a:off x="35496" y="4365104"/>
            <a:ext cx="4320853" cy="431800"/>
          </a:xfrm>
        </p:spPr>
        <p:txBody>
          <a:bodyPr/>
          <a:lstStyle>
            <a:lvl1pPr marL="0" indent="0" algn="r">
              <a:buNone/>
              <a:defRPr sz="1600" b="1" i="0">
                <a:solidFill>
                  <a:schemeClr val="tx1">
                    <a:lumMod val="75000"/>
                    <a:lumOff val="25000"/>
                  </a:schemeClr>
                </a:solidFill>
              </a:defRPr>
            </a:lvl1pPr>
          </a:lstStyle>
          <a:p>
            <a:pPr lvl="0"/>
            <a:r>
              <a:rPr lang="fr-BE" dirty="0"/>
              <a:t>Click to </a:t>
            </a:r>
            <a:r>
              <a:rPr lang="fr-BE" dirty="0" err="1"/>
              <a:t>add</a:t>
            </a:r>
            <a:r>
              <a:rPr lang="fr-BE" dirty="0"/>
              <a:t> </a:t>
            </a:r>
            <a:r>
              <a:rPr lang="fr-BE" dirty="0" err="1"/>
              <a:t>name</a:t>
            </a:r>
            <a:r>
              <a:rPr lang="fr-BE" dirty="0"/>
              <a:t>…</a:t>
            </a:r>
            <a:endParaRPr lang="en-GB" dirty="0"/>
          </a:p>
        </p:txBody>
      </p:sp>
      <p:sp>
        <p:nvSpPr>
          <p:cNvPr id="9" name="Text Placeholder 8"/>
          <p:cNvSpPr>
            <a:spLocks noGrp="1"/>
          </p:cNvSpPr>
          <p:nvPr>
            <p:ph type="body" sz="quarter" idx="13" hasCustomPrompt="1"/>
          </p:nvPr>
        </p:nvSpPr>
        <p:spPr>
          <a:xfrm>
            <a:off x="4716016" y="3861048"/>
            <a:ext cx="3979862" cy="1657350"/>
          </a:xfrm>
        </p:spPr>
        <p:txBody>
          <a:bodyPr/>
          <a:lstStyle>
            <a:lvl1pPr marL="0" indent="0">
              <a:buNone/>
              <a:defRPr sz="8800" b="1" i="0">
                <a:solidFill>
                  <a:srgbClr val="F47B22"/>
                </a:solidFill>
              </a:defRPr>
            </a:lvl1pPr>
          </a:lstStyle>
          <a:p>
            <a:pPr lvl="0"/>
            <a:r>
              <a:rPr lang="fr-BE" dirty="0"/>
              <a:t>BTSF</a:t>
            </a:r>
            <a:endParaRPr lang="en-GB" dirty="0"/>
          </a:p>
        </p:txBody>
      </p:sp>
      <p:sp>
        <p:nvSpPr>
          <p:cNvPr id="15" name="Text Placeholder 14"/>
          <p:cNvSpPr>
            <a:spLocks noGrp="1"/>
          </p:cNvSpPr>
          <p:nvPr>
            <p:ph type="body" sz="quarter" idx="14" hasCustomPrompt="1"/>
          </p:nvPr>
        </p:nvSpPr>
        <p:spPr>
          <a:xfrm>
            <a:off x="395536" y="4941888"/>
            <a:ext cx="3960564" cy="1223416"/>
          </a:xfrm>
        </p:spPr>
        <p:txBody>
          <a:bodyPr/>
          <a:lstStyle>
            <a:lvl1pPr marL="0" indent="0">
              <a:buNone/>
              <a:defRPr sz="2400"/>
            </a:lvl1pPr>
          </a:lstStyle>
          <a:p>
            <a:pPr algn="r"/>
            <a:r>
              <a:rPr lang="fr-BE" sz="1000" b="0" dirty="0">
                <a:solidFill>
                  <a:schemeClr val="bg1">
                    <a:lumMod val="50000"/>
                  </a:schemeClr>
                </a:solidFill>
              </a:rPr>
              <a:t>Click to </a:t>
            </a:r>
            <a:r>
              <a:rPr lang="fr-BE" sz="1000" b="0" dirty="0" err="1">
                <a:solidFill>
                  <a:schemeClr val="bg1">
                    <a:lumMod val="50000"/>
                  </a:schemeClr>
                </a:solidFill>
              </a:rPr>
              <a:t>add</a:t>
            </a:r>
            <a:r>
              <a:rPr lang="fr-BE" sz="1000" b="0" dirty="0">
                <a:solidFill>
                  <a:schemeClr val="bg1">
                    <a:lumMod val="50000"/>
                  </a:schemeClr>
                </a:solidFill>
              </a:rPr>
              <a:t> </a:t>
            </a:r>
            <a:r>
              <a:rPr lang="fr-BE" sz="1000" b="0" dirty="0" err="1">
                <a:solidFill>
                  <a:schemeClr val="bg1">
                    <a:lumMod val="50000"/>
                  </a:schemeClr>
                </a:solidFill>
              </a:rPr>
              <a:t>disclaimer</a:t>
            </a:r>
            <a:r>
              <a:rPr lang="fr-BE" sz="1000" b="0" dirty="0">
                <a:solidFill>
                  <a:schemeClr val="bg1">
                    <a:lumMod val="50000"/>
                  </a:schemeClr>
                </a:solidFill>
              </a:rPr>
              <a:t>…</a:t>
            </a:r>
            <a:endParaRPr lang="en-GB" sz="1000" b="0" dirty="0">
              <a:solidFill>
                <a:schemeClr val="bg1">
                  <a:lumMod val="50000"/>
                </a:schemeClr>
              </a:solidFill>
            </a:endParaRPr>
          </a:p>
        </p:txBody>
      </p:sp>
      <p:sp>
        <p:nvSpPr>
          <p:cNvPr id="10" name="Rectangle 9"/>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auto">
              <a:spcBef>
                <a:spcPts val="0"/>
              </a:spcBef>
              <a:spcAft>
                <a:spcPts val="0"/>
              </a:spcAft>
              <a:defRPr/>
            </a:pPr>
            <a:r>
              <a:rPr lang="fr-BE" sz="450" b="0" i="1" dirty="0">
                <a:solidFill>
                  <a:prstClr val="white"/>
                </a:solidFill>
              </a:rPr>
              <a:t>Consumers, Health, Agriculture and Food </a:t>
            </a:r>
          </a:p>
          <a:p>
            <a:pPr defTabSz="457200" fontAlgn="auto">
              <a:spcBef>
                <a:spcPts val="0"/>
              </a:spcBef>
              <a:spcAft>
                <a:spcPts val="0"/>
              </a:spcAft>
              <a:defRPr/>
            </a:pPr>
            <a:r>
              <a:rPr lang="fr-BE" sz="450" b="0" i="1" dirty="0">
                <a:solidFill>
                  <a:prstClr val="white"/>
                </a:solidFill>
              </a:rPr>
              <a:t>Executive Agency</a:t>
            </a:r>
          </a:p>
        </p:txBody>
      </p:sp>
    </p:spTree>
    <p:extLst>
      <p:ext uri="{BB962C8B-B14F-4D97-AF65-F5344CB8AC3E}">
        <p14:creationId xmlns:p14="http://schemas.microsoft.com/office/powerpoint/2010/main" val="344232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val="2417536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val="884861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val="1829640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val="1746602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val="3999903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4229894" y="1556271"/>
            <a:ext cx="3798490" cy="936625"/>
          </a:xfrm>
        </p:spPr>
        <p:txBody>
          <a:bodyPr anchor="ctr" anchorCtr="0"/>
          <a:lstStyle>
            <a:lvl1pPr marL="0" indent="0" algn="l">
              <a:buFontTx/>
              <a:buNone/>
              <a:defRPr sz="2400" baseline="0">
                <a:solidFill>
                  <a:srgbClr val="F47B22"/>
                </a:solidFill>
              </a:defRPr>
            </a:lvl1pPr>
          </a:lstStyle>
          <a:p>
            <a:r>
              <a:rPr lang="en-US" dirty="0"/>
              <a:t>Click to add title </a:t>
            </a: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3" name="Text Placeholder 12"/>
          <p:cNvSpPr>
            <a:spLocks noGrp="1"/>
          </p:cNvSpPr>
          <p:nvPr>
            <p:ph type="body" sz="quarter" idx="13" hasCustomPrompt="1"/>
          </p:nvPr>
        </p:nvSpPr>
        <p:spPr>
          <a:xfrm>
            <a:off x="4229894" y="2565400"/>
            <a:ext cx="3798000" cy="3743325"/>
          </a:xfrm>
        </p:spPr>
        <p:txBody>
          <a:bodyPr/>
          <a:lstStyle>
            <a:lvl1pPr marL="0" indent="0">
              <a:buFontTx/>
              <a:buNone/>
              <a:defRPr sz="1200" i="0">
                <a:solidFill>
                  <a:schemeClr val="bg2">
                    <a:lumMod val="50000"/>
                  </a:schemeClr>
                </a:solidFill>
              </a:defRPr>
            </a:lvl1pPr>
          </a:lstStyle>
          <a:p>
            <a:pPr lvl="0"/>
            <a:r>
              <a:rPr lang="en-US" dirty="0"/>
              <a:t>Click to add text</a:t>
            </a:r>
          </a:p>
          <a:p>
            <a:pPr lvl="0"/>
            <a:r>
              <a:rPr lang="en-US" dirty="0"/>
              <a:t>Verdana 14pt</a:t>
            </a:r>
            <a:endParaRPr lang="en-GB" dirty="0"/>
          </a:p>
        </p:txBody>
      </p:sp>
      <p:sp>
        <p:nvSpPr>
          <p:cNvPr id="5" name="Picture Placeholder 4"/>
          <p:cNvSpPr>
            <a:spLocks noGrp="1"/>
          </p:cNvSpPr>
          <p:nvPr>
            <p:ph type="pic" sz="quarter" idx="14" hasCustomPrompt="1"/>
          </p:nvPr>
        </p:nvSpPr>
        <p:spPr>
          <a:xfrm>
            <a:off x="0" y="989013"/>
            <a:ext cx="4230688" cy="5868987"/>
          </a:xfrm>
        </p:spPr>
        <p:txBody>
          <a:bodyPr anchor="ctr"/>
          <a:lstStyle>
            <a:lvl1pPr algn="r">
              <a:defRPr sz="1400" baseline="0">
                <a:solidFill>
                  <a:schemeClr val="bg2">
                    <a:lumMod val="50000"/>
                  </a:schemeClr>
                </a:solidFill>
              </a:defRPr>
            </a:lvl1pPr>
          </a:lstStyle>
          <a:p>
            <a:r>
              <a:rPr lang="fr-BE" dirty="0"/>
              <a:t>This </a:t>
            </a:r>
            <a:r>
              <a:rPr lang="fr-BE" dirty="0" err="1"/>
              <a:t>is</a:t>
            </a:r>
            <a:r>
              <a:rPr lang="fr-BE" dirty="0"/>
              <a:t> an image </a:t>
            </a:r>
            <a:r>
              <a:rPr lang="fr-BE" dirty="0" err="1"/>
              <a:t>holder</a:t>
            </a:r>
            <a:r>
              <a:rPr lang="fr-BE" dirty="0"/>
              <a:t> for a </a:t>
            </a:r>
            <a:r>
              <a:rPr lang="fr-BE" dirty="0" err="1"/>
              <a:t>slide</a:t>
            </a:r>
            <a:r>
              <a:rPr lang="fr-BE" dirty="0"/>
              <a:t> </a:t>
            </a:r>
            <a:r>
              <a:rPr lang="fr-BE" dirty="0" err="1"/>
              <a:t>with</a:t>
            </a:r>
            <a:r>
              <a:rPr lang="fr-BE" dirty="0"/>
              <a:t> an illustration on the </a:t>
            </a:r>
            <a:r>
              <a:rPr lang="fr-BE" dirty="0" err="1"/>
              <a:t>left</a:t>
            </a:r>
            <a:r>
              <a:rPr lang="fr-BE" dirty="0"/>
              <a:t>.</a:t>
            </a:r>
          </a:p>
          <a:p>
            <a:r>
              <a:rPr lang="fr-BE" dirty="0"/>
              <a:t>Click to </a:t>
            </a:r>
            <a:r>
              <a:rPr lang="fr-BE" dirty="0" err="1"/>
              <a:t>add</a:t>
            </a:r>
            <a:r>
              <a:rPr lang="fr-BE" dirty="0"/>
              <a:t> </a:t>
            </a:r>
            <a:r>
              <a:rPr lang="fr-BE" dirty="0" err="1"/>
              <a:t>picture</a:t>
            </a:r>
            <a:r>
              <a:rPr lang="fr-BE" dirty="0"/>
              <a:t>…</a:t>
            </a:r>
            <a:endParaRPr lang="en-GB"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55976" y="3138227"/>
            <a:ext cx="4734594" cy="1586917"/>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3670" y="2636912"/>
            <a:ext cx="4734594" cy="1586917"/>
          </a:xfrm>
          <a:prstGeom prst="rect">
            <a:avLst/>
          </a:prstGeom>
        </p:spPr>
      </p:pic>
    </p:spTree>
    <p:extLst>
      <p:ext uri="{BB962C8B-B14F-4D97-AF65-F5344CB8AC3E}">
        <p14:creationId xmlns:p14="http://schemas.microsoft.com/office/powerpoint/2010/main" val="1332895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73910" y="3210235"/>
            <a:ext cx="4734594" cy="1586917"/>
          </a:xfrm>
          <a:prstGeom prst="rect">
            <a:avLst/>
          </a:prstGeom>
        </p:spPr>
      </p:pic>
    </p:spTree>
    <p:extLst>
      <p:ext uri="{BB962C8B-B14F-4D97-AF65-F5344CB8AC3E}">
        <p14:creationId xmlns:p14="http://schemas.microsoft.com/office/powerpoint/2010/main" val="4074594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5736" y="2636912"/>
            <a:ext cx="4734594" cy="1586917"/>
          </a:xfrm>
          <a:prstGeom prst="rect">
            <a:avLst/>
          </a:prstGeom>
        </p:spPr>
      </p:pic>
    </p:spTree>
    <p:extLst>
      <p:ext uri="{BB962C8B-B14F-4D97-AF65-F5344CB8AC3E}">
        <p14:creationId xmlns:p14="http://schemas.microsoft.com/office/powerpoint/2010/main" val="172847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val="3975701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18B35A4F-7F3E-4248-9A0B-43B37A22C5CB}" type="datetimeFigureOut">
              <a:rPr lang="en-IE" smtClean="0">
                <a:solidFill>
                  <a:prstClr val="black">
                    <a:tint val="75000"/>
                  </a:prstClr>
                </a:solidFill>
              </a:rPr>
              <a:pPr/>
              <a:t>13/03/2017</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CDEFD9A-BD14-4D68-A8B4-AB5BD953B5DB}" type="slidenum">
              <a:rPr lang="en-IE" smtClean="0">
                <a:solidFill>
                  <a:prstClr val="black">
                    <a:tint val="75000"/>
                  </a:prstClr>
                </a:solidFill>
              </a:rPr>
              <a:pPr/>
              <a:t>‹#›</a:t>
            </a:fld>
            <a:endParaRPr lang="en-IE"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val="1257984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prstClr val="white"/>
              </a:solidFill>
              <a:latin typeface="Calibri"/>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10" name="TextBox 9"/>
          <p:cNvSpPr txBox="1"/>
          <p:nvPr userDrawn="1"/>
        </p:nvSpPr>
        <p:spPr>
          <a:xfrm>
            <a:off x="0" y="4917439"/>
            <a:ext cx="4355976" cy="488347"/>
          </a:xfrm>
          <a:prstGeom prst="rect">
            <a:avLst/>
          </a:prstGeom>
          <a:noFill/>
        </p:spPr>
        <p:txBody>
          <a:bodyPr wrap="none" rtlCol="0">
            <a:noAutofit/>
          </a:bodyPr>
          <a:lstStyle/>
          <a:p>
            <a:pPr algn="r" fontAlgn="auto">
              <a:spcBef>
                <a:spcPts val="0"/>
              </a:spcBef>
              <a:spcAft>
                <a:spcPts val="0"/>
              </a:spcAft>
            </a:pPr>
            <a:r>
              <a:rPr lang="fr-BE" sz="1400" dirty="0">
                <a:solidFill>
                  <a:srgbClr val="F47B22"/>
                </a:solidFill>
                <a:latin typeface="Calibri"/>
              </a:rPr>
              <a:t>Better Training for Safer Food</a:t>
            </a:r>
          </a:p>
          <a:p>
            <a:pPr algn="r" fontAlgn="auto">
              <a:spcBef>
                <a:spcPts val="0"/>
              </a:spcBef>
              <a:spcAft>
                <a:spcPts val="0"/>
              </a:spcAft>
            </a:pPr>
            <a:r>
              <a:rPr lang="fr-BE" sz="1800" dirty="0">
                <a:solidFill>
                  <a:srgbClr val="F47B22"/>
                </a:solidFill>
                <a:latin typeface="Calibri"/>
              </a:rPr>
              <a:t>BTSF</a:t>
            </a:r>
          </a:p>
        </p:txBody>
      </p:sp>
      <p:sp>
        <p:nvSpPr>
          <p:cNvPr id="6" name="Text Placeholder 5"/>
          <p:cNvSpPr>
            <a:spLocks noGrp="1"/>
          </p:cNvSpPr>
          <p:nvPr>
            <p:ph type="body" sz="quarter" idx="10" hasCustomPrompt="1"/>
          </p:nvPr>
        </p:nvSpPr>
        <p:spPr>
          <a:xfrm>
            <a:off x="4788024" y="2780928"/>
            <a:ext cx="4248472" cy="648394"/>
          </a:xfrm>
        </p:spPr>
        <p:txBody>
          <a:bodyPr/>
          <a:lstStyle>
            <a:lvl1pPr marL="0" indent="0" algn="l">
              <a:buNone/>
              <a:defRPr sz="1400" b="1" i="0">
                <a:solidFill>
                  <a:schemeClr val="tx1">
                    <a:lumMod val="85000"/>
                    <a:lumOff val="15000"/>
                  </a:schemeClr>
                </a:solidFill>
              </a:defRPr>
            </a:lvl1pPr>
          </a:lstStyle>
          <a:p>
            <a:pPr lvl="0"/>
            <a:r>
              <a:rPr lang="fr-BE" dirty="0" err="1"/>
              <a:t>Contractor</a:t>
            </a:r>
            <a:r>
              <a:rPr lang="fr-BE" dirty="0"/>
              <a:t> contact </a:t>
            </a:r>
            <a:r>
              <a:rPr lang="fr-BE" dirty="0" err="1"/>
              <a:t>details</a:t>
            </a:r>
            <a:endParaRPr lang="fr-BE" dirty="0"/>
          </a:p>
          <a:p>
            <a:pPr lvl="0"/>
            <a:r>
              <a:rPr lang="fr-BE" dirty="0"/>
              <a:t>Name - </a:t>
            </a:r>
            <a:r>
              <a:rPr lang="fr-BE" dirty="0" err="1"/>
              <a:t>Verdana</a:t>
            </a:r>
            <a:r>
              <a:rPr lang="fr-BE" dirty="0"/>
              <a:t> 16pt</a:t>
            </a:r>
          </a:p>
        </p:txBody>
      </p:sp>
      <p:sp>
        <p:nvSpPr>
          <p:cNvPr id="12" name="Text Placeholder 11"/>
          <p:cNvSpPr>
            <a:spLocks noGrp="1"/>
          </p:cNvSpPr>
          <p:nvPr>
            <p:ph type="body" sz="quarter" idx="11" hasCustomPrompt="1"/>
          </p:nvPr>
        </p:nvSpPr>
        <p:spPr>
          <a:xfrm>
            <a:off x="4809108" y="3599760"/>
            <a:ext cx="4227388" cy="1053376"/>
          </a:xfrm>
        </p:spPr>
        <p:txBody>
          <a:bodyPr/>
          <a:lstStyle>
            <a:lvl1pPr marL="0" indent="0" algn="l">
              <a:buNone/>
              <a:defRPr sz="1000" i="0">
                <a:solidFill>
                  <a:schemeClr val="tx1">
                    <a:lumMod val="85000"/>
                    <a:lumOff val="15000"/>
                  </a:schemeClr>
                </a:solidFill>
              </a:defRPr>
            </a:lvl1pPr>
          </a:lstStyle>
          <a:p>
            <a:pPr lvl="0"/>
            <a:r>
              <a:rPr lang="fr-BE" dirty="0" err="1"/>
              <a:t>Address</a:t>
            </a:r>
            <a:r>
              <a:rPr lang="fr-BE" dirty="0"/>
              <a:t>, Phone, Email, </a:t>
            </a:r>
            <a:r>
              <a:rPr lang="fr-BE" dirty="0" err="1"/>
              <a:t>Website</a:t>
            </a:r>
            <a:r>
              <a:rPr lang="fr-BE" dirty="0"/>
              <a:t>…</a:t>
            </a:r>
            <a:endParaRPr lang="en-GB" dirty="0"/>
          </a:p>
        </p:txBody>
      </p:sp>
      <p:cxnSp>
        <p:nvCxnSpPr>
          <p:cNvPr id="15" name="Straight Connector 14"/>
          <p:cNvCxnSpPr/>
          <p:nvPr userDrawn="1"/>
        </p:nvCxnSpPr>
        <p:spPr bwMode="auto">
          <a:xfrm>
            <a:off x="0" y="4725144"/>
            <a:ext cx="91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 Placeholder 17"/>
          <p:cNvSpPr>
            <a:spLocks noGrp="1"/>
          </p:cNvSpPr>
          <p:nvPr>
            <p:ph type="body" sz="quarter" idx="12" hasCustomPrompt="1"/>
          </p:nvPr>
        </p:nvSpPr>
        <p:spPr>
          <a:xfrm>
            <a:off x="107504" y="1700213"/>
            <a:ext cx="8928992" cy="865187"/>
          </a:xfrm>
        </p:spPr>
        <p:txBody>
          <a:bodyPr/>
          <a:lstStyle>
            <a:lvl1pPr marL="0" indent="0" algn="ctr">
              <a:buNone/>
              <a:defRPr sz="1100" i="0">
                <a:solidFill>
                  <a:schemeClr val="tx1">
                    <a:lumMod val="65000"/>
                    <a:lumOff val="35000"/>
                  </a:schemeClr>
                </a:solidFill>
              </a:defRPr>
            </a:lvl1pPr>
          </a:lstStyle>
          <a:p>
            <a:pPr lvl="0"/>
            <a:r>
              <a:rPr lang="en-US" dirty="0"/>
              <a:t>Click to add disclaimer…</a:t>
            </a:r>
          </a:p>
        </p:txBody>
      </p:sp>
      <p:sp>
        <p:nvSpPr>
          <p:cNvPr id="3" name="Text Placeholder 2"/>
          <p:cNvSpPr>
            <a:spLocks noGrp="1"/>
          </p:cNvSpPr>
          <p:nvPr>
            <p:ph type="body" sz="quarter" idx="13" hasCustomPrompt="1"/>
          </p:nvPr>
        </p:nvSpPr>
        <p:spPr>
          <a:xfrm>
            <a:off x="304676" y="5446291"/>
            <a:ext cx="4051300" cy="935037"/>
          </a:xfrm>
        </p:spPr>
        <p:txBody>
          <a:bodyPr/>
          <a:lstStyle>
            <a:lvl1pPr algn="r">
              <a:defRPr sz="1000" b="0" i="1">
                <a:solidFill>
                  <a:schemeClr val="tx1">
                    <a:lumMod val="65000"/>
                    <a:lumOff val="35000"/>
                  </a:schemeClr>
                </a:solidFill>
                <a:latin typeface="+mn-lt"/>
              </a:defRPr>
            </a:lvl1pPr>
            <a:lvl2pPr algn="r">
              <a:defRPr sz="1000" i="0">
                <a:solidFill>
                  <a:schemeClr val="tx1">
                    <a:lumMod val="65000"/>
                    <a:lumOff val="35000"/>
                  </a:schemeClr>
                </a:solidFill>
                <a:latin typeface="+mn-lt"/>
              </a:defRPr>
            </a:lvl2pPr>
            <a:lvl3pPr algn="r">
              <a:defRPr sz="1000" i="0">
                <a:solidFill>
                  <a:schemeClr val="tx1">
                    <a:lumMod val="65000"/>
                    <a:lumOff val="35000"/>
                  </a:schemeClr>
                </a:solidFill>
                <a:latin typeface="+mn-lt"/>
              </a:defRPr>
            </a:lvl3pPr>
            <a:lvl4pPr algn="r">
              <a:defRPr sz="1000" i="0">
                <a:solidFill>
                  <a:schemeClr val="tx1">
                    <a:lumMod val="65000"/>
                    <a:lumOff val="35000"/>
                  </a:schemeClr>
                </a:solidFill>
                <a:latin typeface="+mn-lt"/>
              </a:defRPr>
            </a:lvl4pPr>
            <a:lvl5pPr algn="r">
              <a:defRPr sz="1000" i="0">
                <a:solidFill>
                  <a:schemeClr val="tx1">
                    <a:lumMod val="65000"/>
                    <a:lumOff val="35000"/>
                  </a:schemeClr>
                </a:solidFill>
                <a:latin typeface="+mn-lt"/>
              </a:defRPr>
            </a:lvl5pPr>
          </a:lstStyle>
          <a:p>
            <a:pPr lvl="0"/>
            <a:r>
              <a:rPr lang="en-GB" dirty="0"/>
              <a:t>European Commission</a:t>
            </a:r>
            <a:br>
              <a:rPr lang="en-GB" dirty="0"/>
            </a:br>
            <a:r>
              <a:rPr lang="en-GB" dirty="0"/>
              <a:t>Consumers, Health and Food Executive Agency</a:t>
            </a:r>
            <a:br>
              <a:rPr lang="en-GB" dirty="0"/>
            </a:br>
            <a:r>
              <a:rPr lang="en-GB" dirty="0"/>
              <a:t>DRB A3/042</a:t>
            </a:r>
            <a:br>
              <a:rPr lang="en-GB" dirty="0"/>
            </a:br>
            <a:r>
              <a:rPr lang="en-GB" dirty="0"/>
              <a:t>L-2920 Luxembourg</a:t>
            </a:r>
            <a:endParaRPr lang="en-US" dirty="0"/>
          </a:p>
        </p:txBody>
      </p:sp>
      <p:sp>
        <p:nvSpPr>
          <p:cNvPr id="13" name="Rectangle 12"/>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auto">
              <a:spcBef>
                <a:spcPts val="0"/>
              </a:spcBef>
              <a:spcAft>
                <a:spcPts val="0"/>
              </a:spcAft>
              <a:defRPr/>
            </a:pPr>
            <a:r>
              <a:rPr lang="fr-BE" sz="450" b="0" i="1" dirty="0">
                <a:solidFill>
                  <a:prstClr val="white"/>
                </a:solidFill>
              </a:rPr>
              <a:t>Consumers, Health, Agriculture and Food </a:t>
            </a:r>
          </a:p>
          <a:p>
            <a:pPr defTabSz="457200" fontAlgn="auto">
              <a:spcBef>
                <a:spcPts val="0"/>
              </a:spcBef>
              <a:spcAft>
                <a:spcPts val="0"/>
              </a:spcAft>
              <a:defRPr/>
            </a:pPr>
            <a:r>
              <a:rPr lang="fr-BE" sz="450" b="0" i="1" dirty="0">
                <a:solidFill>
                  <a:prstClr val="white"/>
                </a:solidFill>
              </a:rPr>
              <a:t>Executive Agency</a:t>
            </a:r>
          </a:p>
        </p:txBody>
      </p:sp>
    </p:spTree>
    <p:extLst>
      <p:ext uri="{BB962C8B-B14F-4D97-AF65-F5344CB8AC3E}">
        <p14:creationId xmlns:p14="http://schemas.microsoft.com/office/powerpoint/2010/main" val="2604830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a:prstGeom prst="rect">
            <a:avLst/>
          </a:prstGeom>
        </p:spPr>
        <p:txBody>
          <a:bodyPr/>
          <a:lstStyle/>
          <a:p>
            <a:r>
              <a:rPr lang="en-US"/>
              <a:t>Click to edit Master title style</a:t>
            </a:r>
            <a:endParaRPr lang="en-GB"/>
          </a:p>
        </p:txBody>
      </p:sp>
      <p:sp>
        <p:nvSpPr>
          <p:cNvPr id="3" name="SmartArt Placeholder 2"/>
          <p:cNvSpPr>
            <a:spLocks noGrp="1"/>
          </p:cNvSpPr>
          <p:nvPr>
            <p:ph type="dgm" idx="1"/>
          </p:nvPr>
        </p:nvSpPr>
        <p:spPr>
          <a:xfrm>
            <a:off x="457200" y="2492375"/>
            <a:ext cx="8229600" cy="3529013"/>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endParaRPr lang="lt-LT" altLang="lt-LT">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endParaRPr lang="lt-LT" altLang="lt-LT">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fld id="{72A5FAA6-4CA4-4E27-96E2-FDB9C42171B5}" type="slidenum">
              <a:rPr lang="en-GB" altLang="lt-LT">
                <a:solidFill>
                  <a:prstClr val="black">
                    <a:tint val="75000"/>
                  </a:prstClr>
                </a:solidFill>
              </a:rPr>
              <a:pPr/>
              <a:t>‹#›</a:t>
            </a:fld>
            <a:endParaRPr lang="en-GB" altLang="lt-LT">
              <a:solidFill>
                <a:prstClr val="black">
                  <a:tint val="75000"/>
                </a:prstClr>
              </a:solidFill>
            </a:endParaRPr>
          </a:p>
        </p:txBody>
      </p:sp>
    </p:spTree>
    <p:extLst>
      <p:ext uri="{BB962C8B-B14F-4D97-AF65-F5344CB8AC3E}">
        <p14:creationId xmlns:p14="http://schemas.microsoft.com/office/powerpoint/2010/main" val="3747068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lt-LT"/>
          </a:p>
        </p:txBody>
      </p:sp>
      <p:sp>
        <p:nvSpPr>
          <p:cNvPr id="3" name="Table Placeholder 2"/>
          <p:cNvSpPr>
            <a:spLocks noGrp="1"/>
          </p:cNvSpPr>
          <p:nvPr>
            <p:ph type="tbl" idx="1"/>
          </p:nvPr>
        </p:nvSpPr>
        <p:spPr>
          <a:xfrm>
            <a:off x="457200" y="1600200"/>
            <a:ext cx="8229600" cy="4779963"/>
          </a:xfrm>
        </p:spPr>
        <p:txBody>
          <a:bodyPr/>
          <a:lstStyle/>
          <a:p>
            <a:pPr lvl="0"/>
            <a:endParaRPr lang="lt-LT" noProof="0"/>
          </a:p>
        </p:txBody>
      </p:sp>
      <p:sp>
        <p:nvSpPr>
          <p:cNvPr id="4" name="Rectangle 22"/>
          <p:cNvSpPr>
            <a:spLocks noGrp="1" noChangeArrowheads="1"/>
          </p:cNvSpPr>
          <p:nvPr>
            <p:ph type="ftr" sz="quarter" idx="10"/>
          </p:nvPr>
        </p:nvSpPr>
        <p:spPr>
          <a:xfrm>
            <a:off x="1647825" y="6562725"/>
            <a:ext cx="7496175" cy="295275"/>
          </a:xfrm>
        </p:spPr>
        <p:txBody>
          <a:bodyPr anchor="t"/>
          <a:lstStyle>
            <a:lvl1pPr>
              <a:defRPr smtClean="0"/>
            </a:lvl1pPr>
          </a:lstStyle>
          <a:p>
            <a:pPr>
              <a:defRPr/>
            </a:pPr>
            <a:endParaRPr lang="en-US" altLang="lt-LT"/>
          </a:p>
        </p:txBody>
      </p:sp>
    </p:spTree>
    <p:extLst>
      <p:ext uri="{BB962C8B-B14F-4D97-AF65-F5344CB8AC3E}">
        <p14:creationId xmlns:p14="http://schemas.microsoft.com/office/powerpoint/2010/main" val="2495908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extLst>
      <p:ext uri="{BB962C8B-B14F-4D97-AF65-F5344CB8AC3E}">
        <p14:creationId xmlns:p14="http://schemas.microsoft.com/office/powerpoint/2010/main" val="281978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6"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2" name="Title 1"/>
          <p:cNvSpPr>
            <a:spLocks noGrp="1"/>
          </p:cNvSpPr>
          <p:nvPr>
            <p:ph type="title" hasCustomPrompt="1"/>
          </p:nvPr>
        </p:nvSpPr>
        <p:spPr>
          <a:xfrm>
            <a:off x="1115616" y="1628800"/>
            <a:ext cx="3798000" cy="936625"/>
          </a:xfrm>
        </p:spPr>
        <p:txBody>
          <a:bodyPr/>
          <a:lstStyle>
            <a:lvl1pPr algn="r">
              <a:defRPr sz="2400">
                <a:solidFill>
                  <a:srgbClr val="F47B22"/>
                </a:solidFill>
              </a:defRPr>
            </a:lvl1pPr>
          </a:lstStyle>
          <a:p>
            <a:r>
              <a:rPr lang="en-US" dirty="0"/>
              <a:t>Click to add title</a:t>
            </a:r>
            <a:br>
              <a:rPr lang="en-US" dirty="0"/>
            </a:br>
            <a:r>
              <a:rPr lang="en-US" dirty="0" err="1"/>
              <a:t>verdana</a:t>
            </a:r>
            <a:r>
              <a:rPr lang="en-US" dirty="0"/>
              <a:t> 24pt</a:t>
            </a:r>
            <a:endParaRPr lang="en-GB" dirty="0"/>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8" name="Text Placeholder 7"/>
          <p:cNvSpPr>
            <a:spLocks noGrp="1"/>
          </p:cNvSpPr>
          <p:nvPr>
            <p:ph type="body" sz="quarter" idx="13" hasCustomPrompt="1"/>
          </p:nvPr>
        </p:nvSpPr>
        <p:spPr>
          <a:xfrm>
            <a:off x="1150962" y="2671193"/>
            <a:ext cx="3798000" cy="3600450"/>
          </a:xfrm>
        </p:spPr>
        <p:txBody>
          <a:bodyPr/>
          <a:lstStyle>
            <a:lvl1pPr algn="r">
              <a:defRPr sz="1200" i="0">
                <a:solidFill>
                  <a:schemeClr val="bg2">
                    <a:lumMod val="50000"/>
                  </a:schemeClr>
                </a:solidFill>
              </a:defRPr>
            </a:lvl1pPr>
          </a:lstStyle>
          <a:p>
            <a:pPr lvl="0"/>
            <a:r>
              <a:rPr lang="en-US" dirty="0"/>
              <a:t>Click to add text</a:t>
            </a:r>
          </a:p>
          <a:p>
            <a:pPr lvl="0"/>
            <a:r>
              <a:rPr lang="en-US" dirty="0" err="1"/>
              <a:t>verdana</a:t>
            </a:r>
            <a:r>
              <a:rPr lang="en-US" dirty="0"/>
              <a:t> 14pt</a:t>
            </a:r>
            <a:endParaRPr lang="en-GB" dirty="0"/>
          </a:p>
        </p:txBody>
      </p:sp>
      <p:sp>
        <p:nvSpPr>
          <p:cNvPr id="10" name="Picture Placeholder 4"/>
          <p:cNvSpPr>
            <a:spLocks noGrp="1"/>
          </p:cNvSpPr>
          <p:nvPr>
            <p:ph type="pic" sz="quarter" idx="14" hasCustomPrompt="1"/>
          </p:nvPr>
        </p:nvSpPr>
        <p:spPr>
          <a:xfrm>
            <a:off x="4913312" y="989013"/>
            <a:ext cx="4230688" cy="5868987"/>
          </a:xfrm>
        </p:spPr>
        <p:txBody>
          <a:bodyPr anchor="ctr"/>
          <a:lstStyle>
            <a:lvl1pPr>
              <a:defRPr sz="1400" baseline="0">
                <a:solidFill>
                  <a:schemeClr val="bg2">
                    <a:lumMod val="50000"/>
                  </a:schemeClr>
                </a:solidFill>
              </a:defRPr>
            </a:lvl1pPr>
          </a:lstStyle>
          <a:p>
            <a:r>
              <a:rPr lang="fr-BE" dirty="0"/>
              <a:t>This </a:t>
            </a:r>
            <a:r>
              <a:rPr lang="fr-BE" dirty="0" err="1"/>
              <a:t>is</a:t>
            </a:r>
            <a:r>
              <a:rPr lang="fr-BE" dirty="0"/>
              <a:t> an image </a:t>
            </a:r>
            <a:r>
              <a:rPr lang="fr-BE" dirty="0" err="1"/>
              <a:t>holder</a:t>
            </a:r>
            <a:r>
              <a:rPr lang="fr-BE" dirty="0"/>
              <a:t> for a </a:t>
            </a:r>
            <a:r>
              <a:rPr lang="fr-BE" dirty="0" err="1"/>
              <a:t>slide</a:t>
            </a:r>
            <a:r>
              <a:rPr lang="fr-BE" dirty="0"/>
              <a:t> </a:t>
            </a:r>
            <a:r>
              <a:rPr lang="fr-BE" dirty="0" err="1"/>
              <a:t>with</a:t>
            </a:r>
            <a:r>
              <a:rPr lang="fr-BE" dirty="0"/>
              <a:t> an illustration on the right.</a:t>
            </a:r>
          </a:p>
          <a:p>
            <a:r>
              <a:rPr lang="fr-BE" dirty="0"/>
              <a:t>Click to </a:t>
            </a:r>
            <a:r>
              <a:rPr lang="fr-BE" dirty="0" err="1"/>
              <a:t>add</a:t>
            </a:r>
            <a:r>
              <a:rPr lang="fr-BE" dirty="0"/>
              <a:t> </a:t>
            </a:r>
            <a:r>
              <a:rPr lang="fr-BE" dirty="0" err="1"/>
              <a:t>picture</a:t>
            </a:r>
            <a:r>
              <a:rPr lang="fr-BE" dirty="0"/>
              <a:t>…</a:t>
            </a:r>
            <a:endParaRPr lang="en-GB"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3210235"/>
            <a:ext cx="4734594" cy="1586917"/>
          </a:xfrm>
          <a:prstGeom prst="rect">
            <a:avLst/>
          </a:prstGeom>
        </p:spPr>
      </p:pic>
    </p:spTree>
    <p:extLst>
      <p:ext uri="{BB962C8B-B14F-4D97-AF65-F5344CB8AC3E}">
        <p14:creationId xmlns:p14="http://schemas.microsoft.com/office/powerpoint/2010/main" val="3310918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098000"/>
            <a:ext cx="9144000" cy="5760000"/>
          </a:xfrm>
          <a:prstGeom prst="rect">
            <a:avLst/>
          </a:prstGeom>
          <a:solidFill>
            <a:srgbClr val="F5F5F5"/>
          </a:solidFill>
          <a:ln w="73025" algn="ctr">
            <a:no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dirty="0">
              <a:solidFill>
                <a:schemeClr val="lt1"/>
              </a:solidFill>
              <a:latin typeface="+mn-lt"/>
            </a:endParaRPr>
          </a:p>
        </p:txBody>
      </p:sp>
      <p:pic>
        <p:nvPicPr>
          <p:cNvPr id="5" name="Picture 10" descr="en-quadri_small"/>
          <p:cNvPicPr>
            <a:picLocks noChangeAspect="1" noChangeArrowheads="1"/>
          </p:cNvPicPr>
          <p:nvPr userDrawn="1"/>
        </p:nvPicPr>
        <p:blipFill>
          <a:blip r:embed="rId2" cstate="print"/>
          <a:srcRect/>
          <a:stretch>
            <a:fillRect/>
          </a:stretch>
        </p:blipFill>
        <p:spPr bwMode="auto">
          <a:xfrm>
            <a:off x="3903663" y="307975"/>
            <a:ext cx="1593850" cy="1101725"/>
          </a:xfrm>
          <a:prstGeom prst="rect">
            <a:avLst/>
          </a:prstGeom>
          <a:noFill/>
          <a:ln w="9525">
            <a:noFill/>
            <a:miter lim="800000"/>
            <a:headEnd/>
            <a:tailEnd/>
          </a:ln>
        </p:spPr>
      </p:pic>
      <p:sp>
        <p:nvSpPr>
          <p:cNvPr id="11"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TextBox 9"/>
          <p:cNvSpPr txBox="1"/>
          <p:nvPr userDrawn="1"/>
        </p:nvSpPr>
        <p:spPr>
          <a:xfrm>
            <a:off x="0" y="4917439"/>
            <a:ext cx="4355976" cy="488347"/>
          </a:xfrm>
          <a:prstGeom prst="rect">
            <a:avLst/>
          </a:prstGeom>
          <a:noFill/>
        </p:spPr>
        <p:txBody>
          <a:bodyPr wrap="none" rtlCol="0">
            <a:noAutofit/>
          </a:bodyPr>
          <a:lstStyle/>
          <a:p>
            <a:pPr algn="r"/>
            <a:r>
              <a:rPr lang="fr-BE" sz="1400" b="1" i="0" dirty="0" err="1">
                <a:solidFill>
                  <a:srgbClr val="F47B22"/>
                </a:solidFill>
              </a:rPr>
              <a:t>Better</a:t>
            </a:r>
            <a:r>
              <a:rPr lang="fr-BE" sz="1400" b="1" i="0" dirty="0">
                <a:solidFill>
                  <a:srgbClr val="F47B22"/>
                </a:solidFill>
              </a:rPr>
              <a:t> Training for </a:t>
            </a:r>
            <a:r>
              <a:rPr lang="fr-BE" sz="1400" b="1" i="0" dirty="0" err="1">
                <a:solidFill>
                  <a:srgbClr val="F47B22"/>
                </a:solidFill>
              </a:rPr>
              <a:t>Safer</a:t>
            </a:r>
            <a:r>
              <a:rPr lang="fr-BE" sz="1400" b="1" i="0" dirty="0">
                <a:solidFill>
                  <a:srgbClr val="F47B22"/>
                </a:solidFill>
              </a:rPr>
              <a:t> Food</a:t>
            </a:r>
          </a:p>
          <a:p>
            <a:pPr algn="r"/>
            <a:r>
              <a:rPr lang="fr-BE" sz="1800" b="1" i="0" dirty="0">
                <a:solidFill>
                  <a:srgbClr val="F47B22"/>
                </a:solidFill>
              </a:rPr>
              <a:t>BTSF</a:t>
            </a:r>
          </a:p>
        </p:txBody>
      </p:sp>
      <p:sp>
        <p:nvSpPr>
          <p:cNvPr id="6" name="Text Placeholder 5"/>
          <p:cNvSpPr>
            <a:spLocks noGrp="1"/>
          </p:cNvSpPr>
          <p:nvPr>
            <p:ph type="body" sz="quarter" idx="10" hasCustomPrompt="1"/>
          </p:nvPr>
        </p:nvSpPr>
        <p:spPr>
          <a:xfrm>
            <a:off x="4788024" y="2780928"/>
            <a:ext cx="4248472" cy="648394"/>
          </a:xfrm>
        </p:spPr>
        <p:txBody>
          <a:bodyPr/>
          <a:lstStyle>
            <a:lvl1pPr marL="0" indent="0" algn="l">
              <a:buNone/>
              <a:defRPr sz="1400" b="1" i="0">
                <a:solidFill>
                  <a:schemeClr val="tx1">
                    <a:lumMod val="85000"/>
                    <a:lumOff val="15000"/>
                  </a:schemeClr>
                </a:solidFill>
              </a:defRPr>
            </a:lvl1pPr>
          </a:lstStyle>
          <a:p>
            <a:pPr lvl="0"/>
            <a:r>
              <a:rPr lang="fr-BE" dirty="0" err="1"/>
              <a:t>Contractor</a:t>
            </a:r>
            <a:r>
              <a:rPr lang="fr-BE" dirty="0"/>
              <a:t> contact </a:t>
            </a:r>
            <a:r>
              <a:rPr lang="fr-BE" dirty="0" err="1"/>
              <a:t>details</a:t>
            </a:r>
            <a:endParaRPr lang="fr-BE" dirty="0"/>
          </a:p>
          <a:p>
            <a:pPr lvl="0"/>
            <a:r>
              <a:rPr lang="fr-BE" dirty="0"/>
              <a:t>Name - </a:t>
            </a:r>
            <a:r>
              <a:rPr lang="fr-BE" dirty="0" err="1"/>
              <a:t>Verdana</a:t>
            </a:r>
            <a:r>
              <a:rPr lang="fr-BE" dirty="0"/>
              <a:t> 16pt</a:t>
            </a:r>
          </a:p>
        </p:txBody>
      </p:sp>
      <p:sp>
        <p:nvSpPr>
          <p:cNvPr id="12" name="Text Placeholder 11"/>
          <p:cNvSpPr>
            <a:spLocks noGrp="1"/>
          </p:cNvSpPr>
          <p:nvPr>
            <p:ph type="body" sz="quarter" idx="11" hasCustomPrompt="1"/>
          </p:nvPr>
        </p:nvSpPr>
        <p:spPr>
          <a:xfrm>
            <a:off x="4809108" y="3599760"/>
            <a:ext cx="4227388" cy="1053376"/>
          </a:xfrm>
        </p:spPr>
        <p:txBody>
          <a:bodyPr/>
          <a:lstStyle>
            <a:lvl1pPr marL="0" indent="0" algn="l">
              <a:buNone/>
              <a:defRPr sz="1000" i="0">
                <a:solidFill>
                  <a:schemeClr val="tx1">
                    <a:lumMod val="85000"/>
                    <a:lumOff val="15000"/>
                  </a:schemeClr>
                </a:solidFill>
              </a:defRPr>
            </a:lvl1pPr>
          </a:lstStyle>
          <a:p>
            <a:pPr lvl="0"/>
            <a:r>
              <a:rPr lang="fr-BE" dirty="0" err="1"/>
              <a:t>Address</a:t>
            </a:r>
            <a:r>
              <a:rPr lang="fr-BE" dirty="0"/>
              <a:t>, Phone, Email, </a:t>
            </a:r>
            <a:r>
              <a:rPr lang="fr-BE" dirty="0" err="1"/>
              <a:t>Website</a:t>
            </a:r>
            <a:r>
              <a:rPr lang="fr-BE" dirty="0"/>
              <a:t>…</a:t>
            </a:r>
            <a:endParaRPr lang="en-GB" dirty="0"/>
          </a:p>
        </p:txBody>
      </p:sp>
      <p:cxnSp>
        <p:nvCxnSpPr>
          <p:cNvPr id="15" name="Straight Connector 14"/>
          <p:cNvCxnSpPr/>
          <p:nvPr userDrawn="1"/>
        </p:nvCxnSpPr>
        <p:spPr bwMode="auto">
          <a:xfrm>
            <a:off x="0" y="4725144"/>
            <a:ext cx="9144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Text Placeholder 17"/>
          <p:cNvSpPr>
            <a:spLocks noGrp="1"/>
          </p:cNvSpPr>
          <p:nvPr>
            <p:ph type="body" sz="quarter" idx="12" hasCustomPrompt="1"/>
          </p:nvPr>
        </p:nvSpPr>
        <p:spPr>
          <a:xfrm>
            <a:off x="107504" y="1700213"/>
            <a:ext cx="8928992" cy="865187"/>
          </a:xfrm>
        </p:spPr>
        <p:txBody>
          <a:bodyPr/>
          <a:lstStyle>
            <a:lvl1pPr marL="0" indent="0" algn="ctr">
              <a:buNone/>
              <a:defRPr sz="1100" i="0">
                <a:solidFill>
                  <a:schemeClr val="tx1">
                    <a:lumMod val="65000"/>
                    <a:lumOff val="35000"/>
                  </a:schemeClr>
                </a:solidFill>
              </a:defRPr>
            </a:lvl1pPr>
          </a:lstStyle>
          <a:p>
            <a:pPr lvl="0"/>
            <a:r>
              <a:rPr lang="en-US" dirty="0"/>
              <a:t>Click to add disclaimer…</a:t>
            </a:r>
          </a:p>
        </p:txBody>
      </p:sp>
      <p:sp>
        <p:nvSpPr>
          <p:cNvPr id="3" name="Text Placeholder 2"/>
          <p:cNvSpPr>
            <a:spLocks noGrp="1"/>
          </p:cNvSpPr>
          <p:nvPr>
            <p:ph type="body" sz="quarter" idx="13" hasCustomPrompt="1"/>
          </p:nvPr>
        </p:nvSpPr>
        <p:spPr>
          <a:xfrm>
            <a:off x="304676" y="5446291"/>
            <a:ext cx="4051300" cy="935037"/>
          </a:xfrm>
        </p:spPr>
        <p:txBody>
          <a:bodyPr/>
          <a:lstStyle>
            <a:lvl1pPr algn="r">
              <a:defRPr sz="1000" b="0" i="1">
                <a:solidFill>
                  <a:schemeClr val="tx1">
                    <a:lumMod val="65000"/>
                    <a:lumOff val="35000"/>
                  </a:schemeClr>
                </a:solidFill>
                <a:latin typeface="+mn-lt"/>
              </a:defRPr>
            </a:lvl1pPr>
            <a:lvl2pPr algn="r">
              <a:defRPr sz="1000" i="0">
                <a:solidFill>
                  <a:schemeClr val="tx1">
                    <a:lumMod val="65000"/>
                    <a:lumOff val="35000"/>
                  </a:schemeClr>
                </a:solidFill>
                <a:latin typeface="+mn-lt"/>
              </a:defRPr>
            </a:lvl2pPr>
            <a:lvl3pPr algn="r">
              <a:defRPr sz="1000" i="0">
                <a:solidFill>
                  <a:schemeClr val="tx1">
                    <a:lumMod val="65000"/>
                    <a:lumOff val="35000"/>
                  </a:schemeClr>
                </a:solidFill>
                <a:latin typeface="+mn-lt"/>
              </a:defRPr>
            </a:lvl3pPr>
            <a:lvl4pPr algn="r">
              <a:defRPr sz="1000" i="0">
                <a:solidFill>
                  <a:schemeClr val="tx1">
                    <a:lumMod val="65000"/>
                    <a:lumOff val="35000"/>
                  </a:schemeClr>
                </a:solidFill>
                <a:latin typeface="+mn-lt"/>
              </a:defRPr>
            </a:lvl4pPr>
            <a:lvl5pPr algn="r">
              <a:defRPr sz="1000" i="0">
                <a:solidFill>
                  <a:schemeClr val="tx1">
                    <a:lumMod val="65000"/>
                    <a:lumOff val="35000"/>
                  </a:schemeClr>
                </a:solidFill>
                <a:latin typeface="+mn-lt"/>
              </a:defRPr>
            </a:lvl5pPr>
          </a:lstStyle>
          <a:p>
            <a:pPr lvl="0"/>
            <a:r>
              <a:rPr lang="en-GB" dirty="0"/>
              <a:t>European Commission</a:t>
            </a:r>
            <a:br>
              <a:rPr lang="en-GB" dirty="0"/>
            </a:br>
            <a:r>
              <a:rPr lang="en-GB" dirty="0"/>
              <a:t>Consumers, Health and Food Executive Agency</a:t>
            </a:r>
            <a:br>
              <a:rPr lang="en-GB" dirty="0"/>
            </a:br>
            <a:r>
              <a:rPr lang="en-GB" dirty="0"/>
              <a:t>DRB A3/042</a:t>
            </a:r>
            <a:br>
              <a:rPr lang="en-GB" dirty="0"/>
            </a:br>
            <a:r>
              <a:rPr lang="en-GB" dirty="0"/>
              <a:t>L-2920 Luxembourg</a:t>
            </a:r>
            <a:endParaRPr lang="en-US" dirty="0"/>
          </a:p>
        </p:txBody>
      </p:sp>
    </p:spTree>
    <p:extLst>
      <p:ext uri="{BB962C8B-B14F-4D97-AF65-F5344CB8AC3E}">
        <p14:creationId xmlns:p14="http://schemas.microsoft.com/office/powerpoint/2010/main" val="2587538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844824"/>
            <a:ext cx="7772400" cy="2376265"/>
          </a:xfrm>
        </p:spPr>
        <p:txBody>
          <a:bodyPr anchor="t"/>
          <a:lstStyle>
            <a:lvl1pPr algn="ctr">
              <a:defRPr sz="3600" b="1" cap="none" baseline="0">
                <a:solidFill>
                  <a:srgbClr val="F47B22"/>
                </a:solidFill>
              </a:defRPr>
            </a:lvl1pPr>
          </a:lstStyle>
          <a:p>
            <a:r>
              <a:rPr lang="en-US" dirty="0"/>
              <a:t>SECTION HEADER</a:t>
            </a:r>
            <a:br>
              <a:rPr lang="en-US" dirty="0"/>
            </a:br>
            <a:r>
              <a:rPr lang="en-US" dirty="0"/>
              <a:t>Click to add title</a:t>
            </a:r>
            <a:br>
              <a:rPr lang="en-US" dirty="0"/>
            </a:br>
            <a:r>
              <a:rPr lang="en-US" dirty="0"/>
              <a:t>Verdana 36pt</a:t>
            </a:r>
            <a:endParaRPr lang="en-GB" dirty="0"/>
          </a:p>
        </p:txBody>
      </p:sp>
      <p:sp>
        <p:nvSpPr>
          <p:cNvPr id="3" name="Text Placeholder 2"/>
          <p:cNvSpPr>
            <a:spLocks noGrp="1"/>
          </p:cNvSpPr>
          <p:nvPr>
            <p:ph type="body" idx="1" hasCustomPrompt="1"/>
          </p:nvPr>
        </p:nvSpPr>
        <p:spPr>
          <a:xfrm>
            <a:off x="755576" y="4509119"/>
            <a:ext cx="7772400" cy="1368153"/>
          </a:xfrm>
          <a:ln>
            <a:noFill/>
          </a:ln>
        </p:spPr>
        <p:txBody>
          <a:bodyPr anchor="t"/>
          <a:lstStyle>
            <a:lvl1pPr marL="0" marR="0" indent="0" algn="ctr" defTabSz="914400" rtl="0" eaLnBrk="0" fontAlgn="base" latinLnBrk="0" hangingPunct="0">
              <a:lnSpc>
                <a:spcPct val="100000"/>
              </a:lnSpc>
              <a:spcBef>
                <a:spcPct val="20000"/>
              </a:spcBef>
              <a:spcAft>
                <a:spcPct val="0"/>
              </a:spcAft>
              <a:buClr>
                <a:schemeClr val="bg1"/>
              </a:buClr>
              <a:buSzTx/>
              <a:buFontTx/>
              <a:buNone/>
              <a:tabLst/>
              <a:defRPr sz="1400" i="0" baseline="0">
                <a:solidFill>
                  <a:schemeClr val="bg2">
                    <a:lumMod val="50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Section description</a:t>
            </a:r>
          </a:p>
          <a:p>
            <a:pPr lvl="0"/>
            <a:r>
              <a:rPr lang="en-US" dirty="0"/>
              <a:t>Click to add text</a:t>
            </a:r>
          </a:p>
          <a:p>
            <a:pPr lvl="0"/>
            <a:r>
              <a:rPr lang="en-US" dirty="0" err="1"/>
              <a:t>verdana</a:t>
            </a:r>
            <a:r>
              <a:rPr lang="en-US" dirty="0"/>
              <a:t> 20pt</a:t>
            </a:r>
          </a:p>
        </p:txBody>
      </p:sp>
      <p:sp>
        <p:nvSpPr>
          <p:cNvPr id="7" name="Rectangle 6"/>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8"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9"/>
          </a:xfrm>
          <a:prstGeom prst="rect">
            <a:avLst/>
          </a:prstGeom>
          <a:noFill/>
          <a:ln w="9525">
            <a:noFill/>
            <a:miter lim="800000"/>
            <a:headEnd/>
            <a:tailEnd/>
          </a:ln>
        </p:spPr>
      </p:pic>
      <p:sp>
        <p:nvSpPr>
          <p:cNvPr id="9"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algn="l"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0"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2420888"/>
            <a:ext cx="8676456" cy="29149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1412776"/>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Content Placeholder 2"/>
          <p:cNvSpPr>
            <a:spLocks noGrp="1"/>
          </p:cNvSpPr>
          <p:nvPr>
            <p:ph sz="half" idx="1"/>
          </p:nvPr>
        </p:nvSpPr>
        <p:spPr>
          <a:xfrm>
            <a:off x="457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564904"/>
            <a:ext cx="4038600" cy="3633788"/>
          </a:xfrm>
        </p:spPr>
        <p:txBody>
          <a:bodyPr/>
          <a:lstStyle>
            <a:lvl1pPr>
              <a:defRPr sz="2800">
                <a:solidFill>
                  <a:schemeClr val="bg2">
                    <a:lumMod val="50000"/>
                  </a:schemeClr>
                </a:solidFill>
              </a:defRPr>
            </a:lvl1pPr>
            <a:lvl2pPr>
              <a:defRPr sz="2400">
                <a:solidFill>
                  <a:schemeClr val="bg2">
                    <a:lumMod val="50000"/>
                  </a:schemeClr>
                </a:solidFill>
              </a:defRPr>
            </a:lvl2pPr>
            <a:lvl3pPr>
              <a:defRPr sz="2000">
                <a:solidFill>
                  <a:schemeClr val="bg2">
                    <a:lumMod val="50000"/>
                  </a:schemeClr>
                </a:solidFill>
              </a:defRPr>
            </a:lvl3pPr>
            <a:lvl4pPr>
              <a:defRPr sz="1800">
                <a:solidFill>
                  <a:schemeClr val="bg2">
                    <a:lumMod val="50000"/>
                  </a:schemeClr>
                </a:solidFill>
              </a:defRPr>
            </a:lvl4pPr>
            <a:lvl5pPr>
              <a:defRPr sz="1800">
                <a:solidFill>
                  <a:schemeClr val="bg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Rectangle 7"/>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9"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0"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1"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28800"/>
            <a:ext cx="8229600" cy="1143000"/>
          </a:xfrm>
        </p:spPr>
        <p:txBody>
          <a:bodyPr/>
          <a:lstStyle>
            <a:lvl1pPr algn="ctr">
              <a:defRPr>
                <a:solidFill>
                  <a:schemeClr val="bg2">
                    <a:lumMod val="50000"/>
                  </a:schemeClr>
                </a:solidFill>
              </a:defRPr>
            </a:lvl1pPr>
          </a:lstStyle>
          <a:p>
            <a:r>
              <a:rPr lang="en-US"/>
              <a:t>Click to edit Master title style</a:t>
            </a:r>
            <a:endParaRPr lang="en-GB"/>
          </a:p>
        </p:txBody>
      </p:sp>
      <p:sp>
        <p:nvSpPr>
          <p:cNvPr id="3" name="Text Placeholder 2"/>
          <p:cNvSpPr>
            <a:spLocks noGrp="1"/>
          </p:cNvSpPr>
          <p:nvPr>
            <p:ph type="body" idx="1"/>
          </p:nvPr>
        </p:nvSpPr>
        <p:spPr>
          <a:xfrm>
            <a:off x="457200" y="2889275"/>
            <a:ext cx="4040188"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529037"/>
            <a:ext cx="4040188"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2889275"/>
            <a:ext cx="4041775" cy="639762"/>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529037"/>
            <a:ext cx="4041775" cy="2478261"/>
          </a:xfrm>
        </p:spPr>
        <p:txBody>
          <a:bodyPr/>
          <a:lstStyle>
            <a:lvl1pPr>
              <a:defRPr sz="2400">
                <a:solidFill>
                  <a:schemeClr val="bg2">
                    <a:lumMod val="50000"/>
                  </a:schemeClr>
                </a:solidFill>
              </a:defRPr>
            </a:lvl1pPr>
            <a:lvl2pPr>
              <a:defRPr sz="2000">
                <a:solidFill>
                  <a:schemeClr val="bg2">
                    <a:lumMod val="50000"/>
                  </a:schemeClr>
                </a:solidFill>
              </a:defRPr>
            </a:lvl2pPr>
            <a:lvl3pPr>
              <a:defRPr sz="1800">
                <a:solidFill>
                  <a:schemeClr val="bg2">
                    <a:lumMod val="50000"/>
                  </a:schemeClr>
                </a:solidFill>
              </a:defRPr>
            </a:lvl3pPr>
            <a:lvl4pPr>
              <a:defRPr sz="1600">
                <a:solidFill>
                  <a:schemeClr val="bg2">
                    <a:lumMod val="50000"/>
                  </a:schemeClr>
                </a:solidFill>
              </a:defRPr>
            </a:lvl4pPr>
            <a:lvl5pPr>
              <a:defRPr sz="1600">
                <a:solidFill>
                  <a:schemeClr val="bg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Rectangle 9"/>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11"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12"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13"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313" y="1484784"/>
            <a:ext cx="8229600" cy="936625"/>
          </a:xfrm>
        </p:spPr>
        <p:txBody>
          <a:bodyPr/>
          <a:lstStyle>
            <a:lvl1pPr algn="ctr">
              <a:defRPr>
                <a:solidFill>
                  <a:schemeClr val="bg2">
                    <a:lumMod val="50000"/>
                  </a:schemeClr>
                </a:solidFill>
              </a:defRPr>
            </a:lvl1pPr>
          </a:lstStyle>
          <a:p>
            <a:r>
              <a:rPr lang="en-US"/>
              <a:t>Click to edit Master title style</a:t>
            </a:r>
            <a:endParaRPr lang="en-GB"/>
          </a:p>
        </p:txBody>
      </p:sp>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p:cNvSpPr/>
          <p:nvPr userDrawn="1"/>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3" descr="logo_ce_quadri_en"/>
          <p:cNvPicPr>
            <a:picLocks noChangeAspect="1" noChangeArrowheads="1"/>
          </p:cNvPicPr>
          <p:nvPr userDrawn="1"/>
        </p:nvPicPr>
        <p:blipFill>
          <a:blip r:embed="rId2" cstate="print"/>
          <a:srcRect/>
          <a:stretch>
            <a:fillRect/>
          </a:stretch>
        </p:blipFill>
        <p:spPr bwMode="auto">
          <a:xfrm>
            <a:off x="3903663" y="215900"/>
            <a:ext cx="1590675" cy="1100138"/>
          </a:xfrm>
          <a:prstGeom prst="rect">
            <a:avLst/>
          </a:prstGeom>
          <a:noFill/>
          <a:ln w="9525">
            <a:noFill/>
            <a:miter lim="800000"/>
            <a:headEnd/>
            <a:tailEnd/>
          </a:ln>
        </p:spPr>
      </p:pic>
      <p:sp>
        <p:nvSpPr>
          <p:cNvPr id="8" name="Rectangle 6"/>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p>
            <a:pPr defTabSz="457200">
              <a:lnSpc>
                <a:spcPct val="100000"/>
              </a:lnSpc>
              <a:defRPr/>
            </a:pPr>
            <a:r>
              <a:rPr lang="fr-BE" sz="700" b="0" i="1" dirty="0">
                <a:solidFill>
                  <a:schemeClr val="bg1"/>
                </a:solidFill>
                <a:latin typeface="+mj-lt"/>
              </a:rPr>
              <a:t>Food </a:t>
            </a:r>
            <a:r>
              <a:rPr lang="fr-BE" sz="700" b="0" i="1" dirty="0" err="1">
                <a:solidFill>
                  <a:schemeClr val="bg1"/>
                </a:solidFill>
                <a:latin typeface="+mj-lt"/>
              </a:rPr>
              <a:t>safety</a:t>
            </a:r>
            <a:endParaRPr lang="fr-BE" sz="450" b="0" i="1" dirty="0">
              <a:solidFill>
                <a:schemeClr val="bg1"/>
              </a:solidFill>
              <a:latin typeface="+mj-lt"/>
            </a:endParaRPr>
          </a:p>
        </p:txBody>
      </p:sp>
      <p:sp>
        <p:nvSpPr>
          <p:cNvPr id="9" name="Rectangle 6"/>
          <p:cNvSpPr>
            <a:spLocks noGrp="1" noChangeArrowheads="1"/>
          </p:cNvSpPr>
          <p:nvPr>
            <p:ph type="sldNum" sz="quarter" idx="12"/>
          </p:nvPr>
        </p:nvSpPr>
        <p:spPr>
          <a:xfrm>
            <a:off x="8676456" y="5996013"/>
            <a:ext cx="485931" cy="241299"/>
          </a:xfrm>
          <a:prstGeom prst="rect">
            <a:avLst/>
          </a:prstGeom>
          <a:solidFill>
            <a:srgbClr val="F47B22"/>
          </a:solidFill>
        </p:spPr>
        <p:txBody>
          <a:bodyPr/>
          <a:lstStyle>
            <a:lvl1pPr algn="ctr">
              <a:defRPr sz="1000">
                <a:solidFill>
                  <a:schemeClr val="bg1"/>
                </a:solidFill>
                <a:latin typeface="+mj-lt"/>
              </a:defRPr>
            </a:lvl1pPr>
          </a:lstStyle>
          <a:p>
            <a:pPr>
              <a:defRPr/>
            </a:pPr>
            <a:fld id="{86133261-F426-4E3C-B2AF-F6E5B7E61F25}" type="slidenum">
              <a:rPr lang="en-GB" smtClean="0"/>
              <a:pPr>
                <a:defRPr/>
              </a:pPr>
              <a:t>‹#›</a:t>
            </a:fld>
            <a:endParaRPr lang="en-GB"/>
          </a:p>
        </p:txBody>
      </p:sp>
      <p:sp>
        <p:nvSpPr>
          <p:cNvPr id="3" name="TextBox 2"/>
          <p:cNvSpPr txBox="1"/>
          <p:nvPr userDrawn="1"/>
        </p:nvSpPr>
        <p:spPr>
          <a:xfrm>
            <a:off x="-108520" y="1700808"/>
            <a:ext cx="9144000" cy="3770263"/>
          </a:xfrm>
          <a:prstGeom prst="rect">
            <a:avLst/>
          </a:prstGeom>
          <a:noFill/>
        </p:spPr>
        <p:txBody>
          <a:bodyPr wrap="square" rtlCol="0">
            <a:spAutoFit/>
          </a:bodyPr>
          <a:lstStyle/>
          <a:p>
            <a:pPr algn="ctr"/>
            <a:r>
              <a:rPr lang="fr-BE" sz="23900" b="1" spc="-300" dirty="0">
                <a:solidFill>
                  <a:srgbClr val="FDE7D7"/>
                </a:solidFill>
              </a:rPr>
              <a:t>BTSF</a:t>
            </a:r>
            <a:endParaRPr lang="en-GB" sz="23900" b="1" spc="-300" dirty="0" err="1">
              <a:solidFill>
                <a:srgbClr val="FDE7D7"/>
              </a:solidFill>
            </a:endParaRPr>
          </a:p>
        </p:txBody>
      </p:sp>
      <p:sp>
        <p:nvSpPr>
          <p:cNvPr id="5" name="Text Placeholder 4"/>
          <p:cNvSpPr>
            <a:spLocks noGrp="1"/>
          </p:cNvSpPr>
          <p:nvPr>
            <p:ph type="body" sz="quarter" idx="13" hasCustomPrompt="1"/>
          </p:nvPr>
        </p:nvSpPr>
        <p:spPr>
          <a:xfrm>
            <a:off x="395288" y="1628775"/>
            <a:ext cx="8640762" cy="4392613"/>
          </a:xfrm>
        </p:spPr>
        <p:txBody>
          <a:bodyPr/>
          <a:lstStyle>
            <a:lvl1pPr marL="0" indent="0" algn="l">
              <a:buNone/>
              <a:defRPr sz="1400">
                <a:solidFill>
                  <a:schemeClr val="bg2">
                    <a:lumMod val="50000"/>
                  </a:schemeClr>
                </a:solidFill>
                <a:latin typeface="+mj-lt"/>
              </a:defRPr>
            </a:lvl1pPr>
            <a:lvl2pPr marL="457200" indent="0" algn="l">
              <a:buNone/>
              <a:defRPr>
                <a:latin typeface="+mj-lt"/>
              </a:defRPr>
            </a:lvl2pPr>
            <a:lvl3pPr marL="914400" indent="0" algn="l">
              <a:buFont typeface="Arial" panose="020B0604020202020204" pitchFamily="34" charset="0"/>
              <a:buNone/>
              <a:defRPr>
                <a:latin typeface="+mj-lt"/>
              </a:defRPr>
            </a:lvl3pPr>
            <a:lvl4pPr marL="1371600" indent="0" algn="l">
              <a:buNone/>
              <a:defRPr>
                <a:latin typeface="+mj-lt"/>
              </a:defRPr>
            </a:lvl4pPr>
            <a:lvl5pPr marL="1828800" indent="0" algn="l">
              <a:buNone/>
              <a:defRPr>
                <a:latin typeface="+mj-lt"/>
              </a:defRPr>
            </a:lvl5pPr>
          </a:lstStyle>
          <a:p>
            <a:pPr lvl="0"/>
            <a:r>
              <a:rPr lang="en-US" dirty="0"/>
              <a:t>Click to edit add text</a:t>
            </a:r>
            <a:endParaRPr lang="en-GB" dirty="0"/>
          </a:p>
        </p:txBody>
      </p:sp>
    </p:spTree>
    <p:extLst>
      <p:ext uri="{BB962C8B-B14F-4D97-AF65-F5344CB8AC3E}">
        <p14:creationId xmlns:p14="http://schemas.microsoft.com/office/powerpoint/2010/main" val="1493433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t>Et dolor fragum</a:t>
            </a:r>
            <a:endParaRPr lang="en-GB"/>
          </a:p>
          <a:p>
            <a:pPr lvl="1"/>
            <a:r>
              <a:rPr lang="en-GB"/>
              <a:t>Et dolor fragum</a:t>
            </a:r>
          </a:p>
          <a:p>
            <a:pPr lvl="2"/>
            <a:r>
              <a:rPr lang="en-GB"/>
              <a:t>- Et dolor fragum</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72" r:id="rId3"/>
    <p:sldLayoutId id="2147483673" r:id="rId4"/>
    <p:sldLayoutId id="2147483662" r:id="rId5"/>
    <p:sldLayoutId id="2147483663" r:id="rId6"/>
    <p:sldLayoutId id="2147483664" r:id="rId7"/>
    <p:sldLayoutId id="2147483665" r:id="rId8"/>
    <p:sldLayoutId id="2147483674" r:id="rId9"/>
    <p:sldLayoutId id="2147483667" r:id="rId10"/>
    <p:sldLayoutId id="2147483668" r:id="rId11"/>
    <p:sldLayoutId id="2147483669" r:id="rId12"/>
    <p:sldLayoutId id="2147483670" r:id="rId13"/>
  </p:sldLayoutIdLst>
  <p:hf hdr="0" ftr="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348880"/>
            <a:ext cx="8229600" cy="37772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8" name="Rectangle 7"/>
          <p:cNvSpPr/>
          <p:nvPr/>
        </p:nvSpPr>
        <p:spPr>
          <a:xfrm>
            <a:off x="0" y="0"/>
            <a:ext cx="9144000" cy="989013"/>
          </a:xfrm>
          <a:prstGeom prst="rect">
            <a:avLst/>
          </a:prstGeom>
          <a:solidFill>
            <a:srgbClr val="AFC6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solidFill>
                <a:prstClr val="white"/>
              </a:solidFill>
            </a:endParaRPr>
          </a:p>
        </p:txBody>
      </p:sp>
      <p:pic>
        <p:nvPicPr>
          <p:cNvPr id="9" name="Picture 13" descr="logo_ce_quadri_en"/>
          <p:cNvPicPr>
            <a:picLocks noChangeAspect="1" noChangeArrowheads="1"/>
          </p:cNvPicPr>
          <p:nvPr/>
        </p:nvPicPr>
        <p:blipFill>
          <a:blip r:embed="rId17" cstate="print"/>
          <a:srcRect/>
          <a:stretch>
            <a:fillRect/>
          </a:stretch>
        </p:blipFill>
        <p:spPr bwMode="auto">
          <a:xfrm>
            <a:off x="3903663" y="215900"/>
            <a:ext cx="1590675" cy="1100138"/>
          </a:xfrm>
          <a:prstGeom prst="rect">
            <a:avLst/>
          </a:prstGeom>
          <a:noFill/>
          <a:ln w="9525">
            <a:noFill/>
            <a:miter lim="800000"/>
            <a:headEnd/>
            <a:tailEnd/>
          </a:ln>
        </p:spPr>
      </p:pic>
      <p:sp>
        <p:nvSpPr>
          <p:cNvPr id="11" name="Rectangle 6"/>
          <p:cNvSpPr txBox="1">
            <a:spLocks noChangeArrowheads="1"/>
          </p:cNvSpPr>
          <p:nvPr/>
        </p:nvSpPr>
        <p:spPr>
          <a:xfrm>
            <a:off x="8676456" y="5996013"/>
            <a:ext cx="485931" cy="241299"/>
          </a:xfrm>
          <a:prstGeom prst="rect">
            <a:avLst/>
          </a:prstGeom>
          <a:solidFill>
            <a:srgbClr val="F47B22"/>
          </a:solidFill>
        </p:spPr>
        <p:txBody>
          <a:bodyPr/>
          <a:lstStyle>
            <a:defPPr>
              <a:defRPr lang="en-US"/>
            </a:defPPr>
            <a:lvl1pPr marL="0" algn="ctr" defTabSz="914400" rtl="0" eaLnBrk="1" latinLnBrk="0" hangingPunct="1">
              <a:defRPr sz="1000"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6133261-F426-4E3C-B2AF-F6E5B7E61F25}" type="slidenum">
              <a:rPr lang="en-GB" b="0" smtClean="0">
                <a:solidFill>
                  <a:prstClr val="white"/>
                </a:solidFill>
              </a:rPr>
              <a:pPr fontAlgn="auto">
                <a:spcBef>
                  <a:spcPts val="0"/>
                </a:spcBef>
                <a:spcAft>
                  <a:spcPts val="0"/>
                </a:spcAft>
                <a:defRPr/>
              </a:pPr>
              <a:t>‹#›</a:t>
            </a:fld>
            <a:endParaRPr lang="en-GB" b="0" dirty="0">
              <a:solidFill>
                <a:prstClr val="white"/>
              </a:solidFill>
            </a:endParaRPr>
          </a:p>
        </p:txBody>
      </p:sp>
      <p:sp>
        <p:nvSpPr>
          <p:cNvPr id="2" name="Title Placeholder 1"/>
          <p:cNvSpPr>
            <a:spLocks noGrp="1"/>
          </p:cNvSpPr>
          <p:nvPr>
            <p:ph type="title"/>
          </p:nvPr>
        </p:nvSpPr>
        <p:spPr>
          <a:xfrm>
            <a:off x="457200" y="1124744"/>
            <a:ext cx="8229600" cy="1143000"/>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8B35A4F-7F3E-4248-9A0B-43B37A22C5CB}" type="datetimeFigureOut">
              <a:rPr lang="en-IE" b="0" smtClean="0">
                <a:solidFill>
                  <a:prstClr val="black">
                    <a:tint val="75000"/>
                  </a:prstClr>
                </a:solidFill>
                <a:latin typeface="Calibri"/>
              </a:rPr>
              <a:pPr fontAlgn="auto">
                <a:spcBef>
                  <a:spcPts val="0"/>
                </a:spcBef>
                <a:spcAft>
                  <a:spcPts val="0"/>
                </a:spcAft>
              </a:pPr>
              <a:t>13/03/2017</a:t>
            </a:fld>
            <a:endParaRPr lang="en-IE" b="0"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IE" b="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CDEFD9A-BD14-4D68-A8B4-AB5BD953B5DB}" type="slidenum">
              <a:rPr lang="en-IE" b="0" smtClean="0">
                <a:solidFill>
                  <a:prstClr val="black">
                    <a:tint val="75000"/>
                  </a:prstClr>
                </a:solidFill>
                <a:latin typeface="Calibri"/>
              </a:rPr>
              <a:pPr fontAlgn="auto">
                <a:spcBef>
                  <a:spcPts val="0"/>
                </a:spcBef>
                <a:spcAft>
                  <a:spcPts val="0"/>
                </a:spcAft>
              </a:pPr>
              <a:t>‹#›</a:t>
            </a:fld>
            <a:endParaRPr lang="en-IE" b="0" dirty="0">
              <a:solidFill>
                <a:prstClr val="black">
                  <a:tint val="75000"/>
                </a:prstClr>
              </a:solidFill>
              <a:latin typeface="Calibri"/>
            </a:endParaRPr>
          </a:p>
        </p:txBody>
      </p:sp>
      <p:sp>
        <p:nvSpPr>
          <p:cNvPr id="12" name="Rectangle 11"/>
          <p:cNvSpPr>
            <a:spLocks noChangeArrowheads="1"/>
          </p:cNvSpPr>
          <p:nvPr userDrawn="1"/>
        </p:nvSpPr>
        <p:spPr bwMode="auto">
          <a:xfrm>
            <a:off x="4229894" y="6381328"/>
            <a:ext cx="684212" cy="482601"/>
          </a:xfrm>
          <a:prstGeom prst="rect">
            <a:avLst/>
          </a:prstGeom>
          <a:solidFill>
            <a:srgbClr val="AFC651"/>
          </a:solidFill>
          <a:ln w="9525" algn="ctr">
            <a:noFill/>
            <a:miter lim="800000"/>
            <a:headEnd/>
            <a:tailEnd/>
          </a:ln>
          <a:effectLst/>
        </p:spPr>
        <p:txBody>
          <a:bodyPr lIns="36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fontAlgn="auto">
              <a:spcBef>
                <a:spcPts val="0"/>
              </a:spcBef>
              <a:spcAft>
                <a:spcPts val="0"/>
              </a:spcAft>
              <a:defRPr/>
            </a:pPr>
            <a:r>
              <a:rPr lang="fr-BE" sz="450" b="0" i="1" dirty="0">
                <a:solidFill>
                  <a:prstClr val="white"/>
                </a:solidFill>
              </a:rPr>
              <a:t>Consumers, Health, Agriculture and Food </a:t>
            </a:r>
          </a:p>
          <a:p>
            <a:pPr defTabSz="457200" fontAlgn="auto">
              <a:spcBef>
                <a:spcPts val="0"/>
              </a:spcBef>
              <a:spcAft>
                <a:spcPts val="0"/>
              </a:spcAft>
              <a:defRPr/>
            </a:pPr>
            <a:r>
              <a:rPr lang="fr-BE" sz="450" b="0" i="1" dirty="0">
                <a:solidFill>
                  <a:prstClr val="white"/>
                </a:solidFill>
              </a:rPr>
              <a:t>Executive Agency</a:t>
            </a:r>
          </a:p>
        </p:txBody>
      </p:sp>
    </p:spTree>
    <p:extLst>
      <p:ext uri="{BB962C8B-B14F-4D97-AF65-F5344CB8AC3E}">
        <p14:creationId xmlns:p14="http://schemas.microsoft.com/office/powerpoint/2010/main" val="158687572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7.xml"/><Relationship Id="rId5" Type="http://schemas.openxmlformats.org/officeDocument/2006/relationships/image" Target="../media/image23.jpeg"/><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0.jpeg"/><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7504" y="1412776"/>
            <a:ext cx="8207896" cy="2232248"/>
          </a:xfrm>
        </p:spPr>
        <p:txBody>
          <a:bodyPr/>
          <a:lstStyle/>
          <a:p>
            <a:pPr algn="r"/>
            <a:r>
              <a:rPr lang="fr-BE" sz="3600" dirty="0" err="1">
                <a:solidFill>
                  <a:srgbClr val="F47B22"/>
                </a:solidFill>
              </a:rPr>
              <a:t>B</a:t>
            </a:r>
            <a:r>
              <a:rPr lang="fr-BE" sz="3600" dirty="0" err="1"/>
              <a:t>etter</a:t>
            </a:r>
            <a:r>
              <a:rPr lang="fr-BE" sz="3600" dirty="0"/>
              <a:t> </a:t>
            </a:r>
            <a:r>
              <a:rPr lang="fr-BE" sz="3600" dirty="0">
                <a:solidFill>
                  <a:srgbClr val="F47B22"/>
                </a:solidFill>
              </a:rPr>
              <a:t>T</a:t>
            </a:r>
            <a:r>
              <a:rPr lang="fr-BE" sz="3600" dirty="0"/>
              <a:t>raining for </a:t>
            </a:r>
            <a:r>
              <a:rPr lang="fr-BE" sz="3600" dirty="0" err="1">
                <a:solidFill>
                  <a:srgbClr val="F47B22"/>
                </a:solidFill>
              </a:rPr>
              <a:t>S</a:t>
            </a:r>
            <a:r>
              <a:rPr lang="fr-BE" sz="3600" dirty="0" err="1"/>
              <a:t>afer</a:t>
            </a:r>
            <a:r>
              <a:rPr lang="fr-BE" sz="3600" dirty="0"/>
              <a:t> </a:t>
            </a:r>
            <a:r>
              <a:rPr lang="fr-BE" sz="3600" dirty="0">
                <a:solidFill>
                  <a:srgbClr val="F47B22"/>
                </a:solidFill>
              </a:rPr>
              <a:t>F</a:t>
            </a:r>
            <a:r>
              <a:rPr lang="fr-BE" sz="3600" dirty="0"/>
              <a:t>ood</a:t>
            </a:r>
            <a:br>
              <a:rPr lang="fr-BE" sz="3600" dirty="0"/>
            </a:br>
            <a:r>
              <a:rPr lang="fr-BE" b="0" i="1" dirty="0"/>
              <a:t>Initiative</a:t>
            </a:r>
            <a:endParaRPr lang="en-GB" b="0" i="1" dirty="0"/>
          </a:p>
        </p:txBody>
      </p:sp>
      <p:sp>
        <p:nvSpPr>
          <p:cNvPr id="8" name="Text Placeholder 7"/>
          <p:cNvSpPr>
            <a:spLocks noGrp="1"/>
          </p:cNvSpPr>
          <p:nvPr>
            <p:ph type="body" sz="quarter" idx="12"/>
          </p:nvPr>
        </p:nvSpPr>
        <p:spPr>
          <a:xfrm>
            <a:off x="-180528" y="3501008"/>
            <a:ext cx="4320853" cy="431800"/>
          </a:xfrm>
        </p:spPr>
        <p:txBody>
          <a:bodyPr/>
          <a:lstStyle/>
          <a:p>
            <a:pPr algn="ctr"/>
            <a:r>
              <a:rPr lang="en-GB" sz="2400" dirty="0"/>
              <a:t>ASF </a:t>
            </a:r>
            <a:r>
              <a:rPr lang="en-GB" sz="2400"/>
              <a:t>International legislation</a:t>
            </a:r>
            <a:endParaRPr lang="en-GB" sz="2400" dirty="0"/>
          </a:p>
        </p:txBody>
      </p:sp>
      <p:sp>
        <p:nvSpPr>
          <p:cNvPr id="9" name="Text Placeholder 8"/>
          <p:cNvSpPr>
            <a:spLocks noGrp="1"/>
          </p:cNvSpPr>
          <p:nvPr>
            <p:ph type="body" sz="quarter" idx="13"/>
          </p:nvPr>
        </p:nvSpPr>
        <p:spPr>
          <a:xfrm>
            <a:off x="4716016" y="3356992"/>
            <a:ext cx="3979862" cy="1657350"/>
          </a:xfrm>
        </p:spPr>
        <p:txBody>
          <a:bodyPr/>
          <a:lstStyle/>
          <a:p>
            <a:r>
              <a:rPr lang="fr-BE" dirty="0" err="1"/>
              <a:t>BTSF</a:t>
            </a:r>
            <a:endParaRPr lang="en-GB" dirty="0"/>
          </a:p>
        </p:txBody>
      </p:sp>
      <p:sp>
        <p:nvSpPr>
          <p:cNvPr id="10" name="Text Placeholder 9"/>
          <p:cNvSpPr>
            <a:spLocks noGrp="1"/>
          </p:cNvSpPr>
          <p:nvPr>
            <p:ph type="body" sz="quarter" idx="14"/>
          </p:nvPr>
        </p:nvSpPr>
        <p:spPr>
          <a:xfrm>
            <a:off x="251520" y="4941888"/>
            <a:ext cx="3960564" cy="1223416"/>
          </a:xfrm>
        </p:spPr>
        <p:txBody>
          <a:bodyPr/>
          <a:lstStyle/>
          <a:p>
            <a:pPr algn="r"/>
            <a:r>
              <a:rPr lang="en-US" altLang="it-IT" sz="800"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sz="800" dirty="0" err="1">
                <a:solidFill>
                  <a:schemeClr val="tx1"/>
                </a:solidFill>
              </a:rPr>
              <a:t>S.u.r.l</a:t>
            </a:r>
            <a:r>
              <a:rPr lang="en-US" altLang="it-IT" sz="800" dirty="0">
                <a:solidFill>
                  <a:schemeClr val="tx1"/>
                </a:solidFill>
              </a:rPr>
              <a:t>., the </a:t>
            </a:r>
            <a:r>
              <a:rPr lang="it-IT" altLang="it-IT" sz="800" dirty="0">
                <a:solidFill>
                  <a:schemeClr val="tx1"/>
                </a:solidFill>
              </a:rPr>
              <a:t>Istituto Zooprofilattico Sperimentale Lombardia e Emilia Romagna</a:t>
            </a:r>
            <a:r>
              <a:rPr lang="en-US" altLang="it-IT" sz="800"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 </a:t>
            </a:r>
          </a:p>
          <a:p>
            <a:pPr algn="r"/>
            <a:endParaRPr lang="en-GB" sz="800" dirty="0">
              <a:solidFill>
                <a:schemeClr val="tx1">
                  <a:lumMod val="75000"/>
                  <a:lumOff val="25000"/>
                </a:schemeClr>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4797152"/>
            <a:ext cx="3240360" cy="142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428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p:nvPr>
        </p:nvSpPr>
        <p:spPr>
          <a:xfrm>
            <a:off x="323528" y="1196752"/>
            <a:ext cx="7772400" cy="935038"/>
          </a:xfrm>
        </p:spPr>
        <p:txBody>
          <a:bodyPr>
            <a:normAutofit/>
          </a:bodyPr>
          <a:lstStyle/>
          <a:p>
            <a:pPr>
              <a:defRPr/>
            </a:pPr>
            <a:r>
              <a:rPr lang="en-GB" sz="3200" b="1" dirty="0">
                <a:solidFill>
                  <a:schemeClr val="tx2">
                    <a:lumMod val="50000"/>
                  </a:schemeClr>
                </a:solidFill>
                <a:ea typeface="Verdana" panose="020B0604030504040204" pitchFamily="34" charset="0"/>
                <a:cs typeface="Verdana" panose="020B0604030504040204" pitchFamily="34" charset="0"/>
              </a:rPr>
              <a:t>Contingency plans - EU Guidelines </a:t>
            </a:r>
          </a:p>
        </p:txBody>
      </p:sp>
      <p:sp>
        <p:nvSpPr>
          <p:cNvPr id="6147" name="Rectangle 3"/>
          <p:cNvSpPr>
            <a:spLocks noGrp="1"/>
          </p:cNvSpPr>
          <p:nvPr>
            <p:ph idx="1"/>
          </p:nvPr>
        </p:nvSpPr>
        <p:spPr>
          <a:xfrm>
            <a:off x="679376" y="2288367"/>
            <a:ext cx="3810000" cy="4535488"/>
          </a:xfrm>
        </p:spPr>
        <p:txBody>
          <a:bodyPr/>
          <a:lstStyle/>
          <a:p>
            <a:pPr marL="457200" indent="-457200" algn="just">
              <a:spcBef>
                <a:spcPts val="1200"/>
              </a:spcBef>
              <a:buFont typeface="+mj-lt"/>
              <a:buAutoNum type="arabicPeriod"/>
            </a:pPr>
            <a:r>
              <a:rPr lang="en-GB" altLang="lt-LT" sz="2000" dirty="0">
                <a:solidFill>
                  <a:srgbClr val="0F5494"/>
                </a:solidFill>
                <a:latin typeface="Verdana (Body)"/>
                <a:ea typeface="Verdana" panose="020B0604030504040204" pitchFamily="34" charset="0"/>
                <a:cs typeface="Verdana" panose="020B0604030504040204" pitchFamily="34" charset="0"/>
              </a:rPr>
              <a:t>Legal powers</a:t>
            </a:r>
          </a:p>
          <a:p>
            <a:pPr marL="457200" indent="-457200" algn="just">
              <a:spcBef>
                <a:spcPts val="1200"/>
              </a:spcBef>
              <a:buFont typeface="+mj-lt"/>
              <a:buAutoNum type="arabicPeriod"/>
            </a:pPr>
            <a:r>
              <a:rPr lang="en-GB" altLang="lt-LT" sz="2000" dirty="0">
                <a:solidFill>
                  <a:srgbClr val="0F5494"/>
                </a:solidFill>
                <a:latin typeface="Verdana (Body)"/>
                <a:ea typeface="Verdana" panose="020B0604030504040204" pitchFamily="34" charset="0"/>
                <a:cs typeface="Verdana" panose="020B0604030504040204" pitchFamily="34" charset="0"/>
              </a:rPr>
              <a:t>Financial provisions</a:t>
            </a:r>
          </a:p>
          <a:p>
            <a:pPr marL="457200" indent="-457200" algn="just">
              <a:spcBef>
                <a:spcPts val="1200"/>
              </a:spcBef>
              <a:buFont typeface="+mj-lt"/>
              <a:buAutoNum type="arabicPeriod"/>
            </a:pPr>
            <a:r>
              <a:rPr lang="en-GB" altLang="lt-LT" sz="2000" dirty="0">
                <a:solidFill>
                  <a:srgbClr val="0F5494"/>
                </a:solidFill>
                <a:latin typeface="Verdana (Body)"/>
                <a:ea typeface="Verdana" panose="020B0604030504040204" pitchFamily="34" charset="0"/>
                <a:cs typeface="Verdana" panose="020B0604030504040204" pitchFamily="34" charset="0"/>
              </a:rPr>
              <a:t>The chain of command</a:t>
            </a:r>
          </a:p>
          <a:p>
            <a:pPr marL="457200" indent="-457200" algn="just">
              <a:spcBef>
                <a:spcPts val="1200"/>
              </a:spcBef>
              <a:buFont typeface="+mj-lt"/>
              <a:buAutoNum type="arabicPeriod"/>
            </a:pPr>
            <a:r>
              <a:rPr lang="en-GB" altLang="lt-LT" sz="2000" dirty="0">
                <a:solidFill>
                  <a:srgbClr val="0F5494"/>
                </a:solidFill>
                <a:latin typeface="Verdana (Body)"/>
                <a:ea typeface="Verdana" panose="020B0604030504040204" pitchFamily="34" charset="0"/>
                <a:cs typeface="Verdana" panose="020B0604030504040204" pitchFamily="34" charset="0"/>
              </a:rPr>
              <a:t>Establish the national disease control centre</a:t>
            </a:r>
          </a:p>
          <a:p>
            <a:pPr marL="457200" indent="-457200" algn="just">
              <a:spcBef>
                <a:spcPts val="1200"/>
              </a:spcBef>
              <a:buFont typeface="+mj-lt"/>
              <a:buAutoNum type="arabicPeriod"/>
            </a:pPr>
            <a:r>
              <a:rPr lang="en-GB" altLang="lt-LT" sz="2000" dirty="0">
                <a:solidFill>
                  <a:srgbClr val="0F5494"/>
                </a:solidFill>
                <a:latin typeface="Verdana (Body)"/>
                <a:ea typeface="Verdana" panose="020B0604030504040204" pitchFamily="34" charset="0"/>
                <a:cs typeface="Verdana" panose="020B0604030504040204" pitchFamily="34" charset="0"/>
              </a:rPr>
              <a:t>The local disease control centres</a:t>
            </a:r>
          </a:p>
          <a:p>
            <a:pPr marL="457200" indent="-457200" algn="just">
              <a:spcBef>
                <a:spcPts val="1200"/>
              </a:spcBef>
              <a:buFont typeface="+mj-lt"/>
              <a:buAutoNum type="arabicPeriod"/>
            </a:pPr>
            <a:r>
              <a:rPr lang="en-GB" altLang="lt-LT" sz="2000" dirty="0">
                <a:solidFill>
                  <a:srgbClr val="0F5494"/>
                </a:solidFill>
                <a:latin typeface="Verdana (Body)"/>
                <a:ea typeface="Verdana" panose="020B0604030504040204" pitchFamily="34" charset="0"/>
                <a:cs typeface="Verdana" panose="020B0604030504040204" pitchFamily="34" charset="0"/>
              </a:rPr>
              <a:t>Laboratory</a:t>
            </a:r>
          </a:p>
          <a:p>
            <a:pPr marL="457200" indent="-457200" algn="just">
              <a:spcBef>
                <a:spcPts val="1200"/>
              </a:spcBef>
              <a:buFont typeface="+mj-lt"/>
              <a:buAutoNum type="arabicPeriod"/>
            </a:pPr>
            <a:r>
              <a:rPr lang="en-GB" altLang="lt-LT" sz="2000" dirty="0">
                <a:solidFill>
                  <a:srgbClr val="0F5494"/>
                </a:solidFill>
                <a:latin typeface="Verdana (Body)"/>
                <a:ea typeface="Verdana" panose="020B0604030504040204" pitchFamily="34" charset="0"/>
                <a:cs typeface="Verdana" panose="020B0604030504040204" pitchFamily="34" charset="0"/>
              </a:rPr>
              <a:t>Communications</a:t>
            </a:r>
          </a:p>
          <a:p>
            <a:pPr marL="457200" indent="-457200" algn="just">
              <a:spcBef>
                <a:spcPts val="1200"/>
              </a:spcBef>
              <a:buFont typeface="+mj-lt"/>
              <a:buAutoNum type="arabicPeriod"/>
            </a:pPr>
            <a:r>
              <a:rPr lang="en-GB" altLang="lt-LT" sz="2000" dirty="0">
                <a:solidFill>
                  <a:srgbClr val="0F5494"/>
                </a:solidFill>
                <a:latin typeface="Verdana (Body)"/>
                <a:ea typeface="Verdana" panose="020B0604030504040204" pitchFamily="34" charset="0"/>
                <a:cs typeface="Verdana" panose="020B0604030504040204" pitchFamily="34" charset="0"/>
              </a:rPr>
              <a:t>Expert groups</a:t>
            </a:r>
          </a:p>
          <a:p>
            <a:pPr marL="0" indent="0" algn="just">
              <a:spcBef>
                <a:spcPts val="1200"/>
              </a:spcBef>
              <a:buFont typeface="Arial" panose="020B0604020202020204" pitchFamily="34" charset="0"/>
              <a:buNone/>
            </a:pPr>
            <a:endParaRPr lang="en-GB" altLang="lt-LT" sz="2000" dirty="0">
              <a:solidFill>
                <a:srgbClr val="0F5494"/>
              </a:solidFill>
              <a:latin typeface="Verdana (Body)"/>
              <a:ea typeface="Verdana" panose="020B0604030504040204" pitchFamily="34" charset="0"/>
              <a:cs typeface="Verdana" panose="020B0604030504040204" pitchFamily="34" charset="0"/>
            </a:endParaRPr>
          </a:p>
        </p:txBody>
      </p:sp>
      <p:sp>
        <p:nvSpPr>
          <p:cNvPr id="6148" name="Rectangle 4"/>
          <p:cNvSpPr>
            <a:spLocks noGrp="1"/>
          </p:cNvSpPr>
          <p:nvPr>
            <p:ph idx="2"/>
          </p:nvPr>
        </p:nvSpPr>
        <p:spPr>
          <a:xfrm>
            <a:off x="4643363" y="2215342"/>
            <a:ext cx="4244975" cy="4321175"/>
          </a:xfrm>
        </p:spPr>
        <p:txBody>
          <a:bodyPr/>
          <a:lstStyle/>
          <a:p>
            <a:pPr marL="457200" indent="-457200" algn="just">
              <a:spcBef>
                <a:spcPts val="1300"/>
              </a:spcBef>
              <a:buFont typeface="+mj-lt"/>
              <a:buAutoNum type="arabicPeriod" startAt="9"/>
            </a:pPr>
            <a:r>
              <a:rPr lang="en-GB" altLang="lt-LT" sz="2000" dirty="0">
                <a:solidFill>
                  <a:srgbClr val="0F5494"/>
                </a:solidFill>
                <a:latin typeface="Verdana (Body)"/>
                <a:ea typeface="Verdana" panose="020B0604030504040204" pitchFamily="34" charset="0"/>
                <a:cs typeface="Verdana" panose="020B0604030504040204" pitchFamily="34" charset="0"/>
              </a:rPr>
              <a:t>Provision for adequate resources</a:t>
            </a:r>
          </a:p>
          <a:p>
            <a:pPr marL="457200" indent="-457200" algn="just">
              <a:spcBef>
                <a:spcPts val="1300"/>
              </a:spcBef>
              <a:buFont typeface="+mj-lt"/>
              <a:buAutoNum type="arabicPeriod" startAt="9"/>
            </a:pPr>
            <a:r>
              <a:rPr lang="en-GB" altLang="lt-LT" sz="2100" dirty="0">
                <a:solidFill>
                  <a:srgbClr val="0F5494"/>
                </a:solidFill>
                <a:latin typeface="Verdana (Body)"/>
                <a:ea typeface="Verdana" panose="020B0604030504040204" pitchFamily="34" charset="0"/>
                <a:cs typeface="Verdana" panose="020B0604030504040204" pitchFamily="34" charset="0"/>
              </a:rPr>
              <a:t>I</a:t>
            </a:r>
            <a:r>
              <a:rPr lang="en-GB" altLang="lt-LT" sz="2000" dirty="0">
                <a:solidFill>
                  <a:srgbClr val="0F5494"/>
                </a:solidFill>
                <a:latin typeface="Verdana (Body)"/>
                <a:ea typeface="Verdana" panose="020B0604030504040204" pitchFamily="34" charset="0"/>
                <a:cs typeface="Verdana" panose="020B0604030504040204" pitchFamily="34" charset="0"/>
              </a:rPr>
              <a:t>nstruction manual</a:t>
            </a:r>
          </a:p>
          <a:p>
            <a:pPr marL="457200" indent="-457200" algn="just">
              <a:spcBef>
                <a:spcPts val="1200"/>
              </a:spcBef>
              <a:buFont typeface="+mj-lt"/>
              <a:buAutoNum type="arabicPeriod" startAt="9"/>
            </a:pPr>
            <a:r>
              <a:rPr lang="en-GB" altLang="lt-LT" sz="2000" dirty="0">
                <a:solidFill>
                  <a:srgbClr val="0F5494"/>
                </a:solidFill>
                <a:latin typeface="Verdana (Body)"/>
                <a:ea typeface="Verdana" panose="020B0604030504040204" pitchFamily="34" charset="0"/>
                <a:cs typeface="Verdana" panose="020B0604030504040204" pitchFamily="34" charset="0"/>
              </a:rPr>
              <a:t>Training </a:t>
            </a:r>
          </a:p>
          <a:p>
            <a:pPr marL="457200" indent="-457200" algn="just">
              <a:spcBef>
                <a:spcPts val="1200"/>
              </a:spcBef>
              <a:buFont typeface="+mj-lt"/>
              <a:buAutoNum type="arabicPeriod" startAt="9"/>
            </a:pPr>
            <a:r>
              <a:rPr lang="en-GB" altLang="lt-LT" sz="2000" dirty="0">
                <a:solidFill>
                  <a:srgbClr val="0F5494"/>
                </a:solidFill>
                <a:latin typeface="Verdana (Body)"/>
                <a:ea typeface="Verdana" panose="020B0604030504040204" pitchFamily="34" charset="0"/>
                <a:cs typeface="Verdana" panose="020B0604030504040204" pitchFamily="34" charset="0"/>
              </a:rPr>
              <a:t> Alarm drills </a:t>
            </a:r>
            <a:endParaRPr lang="lt-LT" altLang="lt-LT" sz="2000" dirty="0">
              <a:solidFill>
                <a:srgbClr val="0F5494"/>
              </a:solidFill>
              <a:latin typeface="Verdana (Body)"/>
              <a:ea typeface="Verdana" panose="020B0604030504040204" pitchFamily="34" charset="0"/>
              <a:cs typeface="Verdana" panose="020B0604030504040204" pitchFamily="34" charset="0"/>
            </a:endParaRPr>
          </a:p>
          <a:p>
            <a:pPr marL="457200" indent="-457200" algn="just">
              <a:spcBef>
                <a:spcPts val="1200"/>
              </a:spcBef>
              <a:buFont typeface="+mj-lt"/>
              <a:buAutoNum type="arabicPeriod" startAt="9"/>
            </a:pPr>
            <a:r>
              <a:rPr lang="en-GB" altLang="lt-LT" sz="2000" dirty="0">
                <a:solidFill>
                  <a:srgbClr val="0F5494"/>
                </a:solidFill>
                <a:latin typeface="Verdana (Body)"/>
                <a:ea typeface="Verdana" panose="020B0604030504040204" pitchFamily="34" charset="0"/>
                <a:cs typeface="Verdana" panose="020B0604030504040204" pitchFamily="34" charset="0"/>
              </a:rPr>
              <a:t>Publicity/ disease awareness</a:t>
            </a:r>
          </a:p>
        </p:txBody>
      </p:sp>
      <p:pic>
        <p:nvPicPr>
          <p:cNvPr id="6149" name="Picture 6" descr="MCj03917980000[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80312" y="1196752"/>
            <a:ext cx="149286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863177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67544" y="2442368"/>
            <a:ext cx="8229600" cy="4525963"/>
          </a:xfrm>
        </p:spPr>
        <p:txBody>
          <a:bodyPr/>
          <a:lstStyle/>
          <a:p>
            <a:pPr marL="0" indent="0">
              <a:buNone/>
            </a:pPr>
            <a:endPar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endParaRPr>
          </a:p>
          <a:p>
            <a:pPr marL="536575" indent="-536575" algn="l" eaLnBrk="1" hangingPunct="1">
              <a:buFont typeface="Wingdings" pitchFamily="2" charset="2"/>
              <a:buChar char="Ø"/>
            </a:pPr>
            <a:r>
              <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rPr>
              <a:t>the notification of suspected </a:t>
            </a:r>
            <a:r>
              <a:rPr lang="en-US" sz="2400" dirty="0" smtClean="0">
                <a:solidFill>
                  <a:srgbClr val="0F5494"/>
                </a:solidFill>
                <a:latin typeface="Verdana" panose="020B0604030504040204" pitchFamily="34" charset="0"/>
                <a:ea typeface="Verdana" panose="020B0604030504040204" pitchFamily="34" charset="0"/>
                <a:cs typeface="Verdana" panose="020B0604030504040204" pitchFamily="34" charset="0"/>
              </a:rPr>
              <a:t>disease</a:t>
            </a:r>
            <a:endPar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endParaRPr>
          </a:p>
          <a:p>
            <a:pPr algn="l" eaLnBrk="1" hangingPunct="1">
              <a:buFont typeface="Wingdings" pitchFamily="2" charset="2"/>
              <a:buChar char="Ø"/>
            </a:pPr>
            <a:r>
              <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rPr>
              <a:t>  the access to holdings keeping </a:t>
            </a:r>
            <a:r>
              <a:rPr lang="en-US" sz="2400" dirty="0" smtClean="0">
                <a:solidFill>
                  <a:srgbClr val="0F5494"/>
                </a:solidFill>
                <a:latin typeface="Verdana" panose="020B0604030504040204" pitchFamily="34" charset="0"/>
                <a:ea typeface="Verdana" panose="020B0604030504040204" pitchFamily="34" charset="0"/>
                <a:cs typeface="Verdana" panose="020B0604030504040204" pitchFamily="34" charset="0"/>
              </a:rPr>
              <a:t>animals</a:t>
            </a:r>
            <a:endPar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endParaRPr>
          </a:p>
          <a:p>
            <a:pPr algn="l" eaLnBrk="1" hangingPunct="1">
              <a:buFont typeface="Wingdings" pitchFamily="2" charset="2"/>
              <a:buChar char="Ø"/>
            </a:pPr>
            <a:r>
              <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rPr>
              <a:t>  the application of stamping-out </a:t>
            </a:r>
            <a:r>
              <a:rPr lang="en-US" sz="2400" dirty="0" smtClean="0">
                <a:solidFill>
                  <a:srgbClr val="0F5494"/>
                </a:solidFill>
                <a:latin typeface="Verdana" panose="020B0604030504040204" pitchFamily="34" charset="0"/>
                <a:ea typeface="Verdana" panose="020B0604030504040204" pitchFamily="34" charset="0"/>
                <a:cs typeface="Verdana" panose="020B0604030504040204" pitchFamily="34" charset="0"/>
              </a:rPr>
              <a:t>policy</a:t>
            </a:r>
            <a:endPar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endParaRPr>
          </a:p>
          <a:p>
            <a:pPr algn="l" eaLnBrk="1" hangingPunct="1">
              <a:buFont typeface="Wingdings" pitchFamily="2" charset="2"/>
              <a:buChar char="Ø"/>
            </a:pPr>
            <a:r>
              <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rPr>
              <a:t>  the application of animal welfare </a:t>
            </a:r>
            <a:r>
              <a:rPr lang="en-US" sz="2400" dirty="0" smtClean="0">
                <a:solidFill>
                  <a:srgbClr val="0F5494"/>
                </a:solidFill>
                <a:latin typeface="Verdana" panose="020B0604030504040204" pitchFamily="34" charset="0"/>
                <a:ea typeface="Verdana" panose="020B0604030504040204" pitchFamily="34" charset="0"/>
                <a:cs typeface="Verdana" panose="020B0604030504040204" pitchFamily="34" charset="0"/>
              </a:rPr>
              <a:t>requirements</a:t>
            </a:r>
            <a:endPar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endParaRPr>
          </a:p>
          <a:p>
            <a:pPr algn="l" eaLnBrk="1" hangingPunct="1">
              <a:buFont typeface="Wingdings" pitchFamily="2" charset="2"/>
              <a:buChar char="Ø"/>
            </a:pPr>
            <a:r>
              <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rPr>
              <a:t>  the payment of </a:t>
            </a:r>
            <a:r>
              <a:rPr lang="en-US" sz="2400" dirty="0" smtClean="0">
                <a:solidFill>
                  <a:srgbClr val="0F5494"/>
                </a:solidFill>
                <a:latin typeface="Verdana" panose="020B0604030504040204" pitchFamily="34" charset="0"/>
                <a:ea typeface="Verdana" panose="020B0604030504040204" pitchFamily="34" charset="0"/>
                <a:cs typeface="Verdana" panose="020B0604030504040204" pitchFamily="34" charset="0"/>
              </a:rPr>
              <a:t>compensation</a:t>
            </a:r>
            <a:endPar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endParaRPr>
          </a:p>
          <a:p>
            <a:pPr algn="l" eaLnBrk="1" hangingPunct="1">
              <a:buFont typeface="Wingdings" pitchFamily="2" charset="2"/>
              <a:buChar char="Ø"/>
            </a:pPr>
            <a:r>
              <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rPr>
              <a:t>  the control of </a:t>
            </a:r>
            <a:r>
              <a:rPr lang="en-US" sz="2400" dirty="0" smtClean="0">
                <a:solidFill>
                  <a:srgbClr val="0F5494"/>
                </a:solidFill>
                <a:latin typeface="Verdana" panose="020B0604030504040204" pitchFamily="34" charset="0"/>
                <a:ea typeface="Verdana" panose="020B0604030504040204" pitchFamily="34" charset="0"/>
                <a:cs typeface="Verdana" panose="020B0604030504040204" pitchFamily="34" charset="0"/>
              </a:rPr>
              <a:t>movements</a:t>
            </a:r>
            <a:endParaRPr lang="en-US" sz="2400" dirty="0">
              <a:solidFill>
                <a:srgbClr val="0F5494"/>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8224" y="1052736"/>
            <a:ext cx="2403351" cy="1599321"/>
          </a:xfrm>
          <a:prstGeom prst="rect">
            <a:avLst/>
          </a:prstGeom>
        </p:spPr>
      </p:pic>
      <p:sp>
        <p:nvSpPr>
          <p:cNvPr id="4" name="TextBox 3"/>
          <p:cNvSpPr txBox="1"/>
          <p:nvPr/>
        </p:nvSpPr>
        <p:spPr>
          <a:xfrm>
            <a:off x="2483768" y="1628800"/>
            <a:ext cx="3600400" cy="1077218"/>
          </a:xfrm>
          <a:prstGeom prst="rect">
            <a:avLst/>
          </a:prstGeom>
          <a:noFill/>
        </p:spPr>
        <p:txBody>
          <a:bodyPr wrap="square" rtlCol="0">
            <a:spAutoFit/>
          </a:bodyPr>
          <a:lstStyle/>
          <a:p>
            <a:pPr algn="ctr"/>
            <a:r>
              <a:rPr lang="en-US" sz="3200" dirty="0">
                <a:solidFill>
                  <a:schemeClr val="tx2">
                    <a:lumMod val="50000"/>
                  </a:schemeClr>
                </a:solidFill>
                <a:latin typeface="+mj-lt"/>
                <a:ea typeface="Verdana" panose="020B0604030504040204" pitchFamily="34" charset="0"/>
                <a:cs typeface="Verdana" panose="020B0604030504040204" pitchFamily="34" charset="0"/>
              </a:rPr>
              <a:t>Legal powers</a:t>
            </a:r>
          </a:p>
          <a:p>
            <a:pPr algn="ctr"/>
            <a:endParaRPr lang="lt-LT" sz="3200" dirty="0">
              <a:latin typeface="+mj-lt"/>
            </a:endParaRPr>
          </a:p>
        </p:txBody>
      </p:sp>
    </p:spTree>
    <p:extLst>
      <p:ext uri="{BB962C8B-B14F-4D97-AF65-F5344CB8AC3E}">
        <p14:creationId xmlns:p14="http://schemas.microsoft.com/office/powerpoint/2010/main" val="89307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518864" y="2060848"/>
            <a:ext cx="8229600" cy="4218597"/>
          </a:xfrm>
        </p:spPr>
        <p:txBody>
          <a:bodyPr>
            <a:normAutofit/>
          </a:bodyPr>
          <a:lstStyle/>
          <a:p>
            <a:pPr marL="0" indent="0" algn="l" eaLnBrk="1" hangingPunct="1">
              <a:lnSpc>
                <a:spcPct val="90000"/>
              </a:lnSpc>
              <a:buNone/>
            </a:pPr>
            <a:r>
              <a:rPr lang="en-US" sz="2800" dirty="0">
                <a:solidFill>
                  <a:srgbClr val="0F5494"/>
                </a:solidFill>
                <a:latin typeface="Verdana" panose="020B0604030504040204" pitchFamily="34" charset="0"/>
                <a:ea typeface="Verdana" panose="020B0604030504040204" pitchFamily="34" charset="0"/>
                <a:cs typeface="Verdana" panose="020B0604030504040204" pitchFamily="34" charset="0"/>
              </a:rPr>
              <a:t>                                          </a:t>
            </a:r>
          </a:p>
          <a:p>
            <a:pPr marL="0" indent="0" algn="just" eaLnBrk="1" hangingPunct="1">
              <a:lnSpc>
                <a:spcPct val="90000"/>
              </a:lnSpc>
              <a:buNone/>
            </a:pPr>
            <a:r>
              <a:rPr lang="en-US" sz="2400" dirty="0">
                <a:solidFill>
                  <a:srgbClr val="0F5494"/>
                </a:solidFill>
                <a:latin typeface="Verdana (Body)"/>
                <a:ea typeface="Verdana" panose="020B0604030504040204" pitchFamily="34" charset="0"/>
                <a:cs typeface="Verdana" panose="020B0604030504040204" pitchFamily="34" charset="0"/>
              </a:rPr>
              <a:t>A country shall ensure that it has the budgetary powers to cover the costs of all aspects of an epidemic:</a:t>
            </a:r>
          </a:p>
          <a:p>
            <a:pPr marL="0" indent="0" algn="just" eaLnBrk="1" hangingPunct="1">
              <a:lnSpc>
                <a:spcPct val="90000"/>
              </a:lnSpc>
              <a:buNone/>
            </a:pPr>
            <a:endParaRPr lang="en-US" sz="2400" dirty="0">
              <a:solidFill>
                <a:srgbClr val="0F5494"/>
              </a:solidFill>
              <a:latin typeface="Verdana (Body)"/>
              <a:ea typeface="Verdana" panose="020B0604030504040204" pitchFamily="34" charset="0"/>
              <a:cs typeface="Verdana" panose="020B0604030504040204" pitchFamily="34" charset="0"/>
            </a:endParaRPr>
          </a:p>
          <a:p>
            <a:pPr marL="449263" indent="-449263" algn="just" eaLnBrk="1" hangingPunct="1">
              <a:lnSpc>
                <a:spcPct val="90000"/>
              </a:lnSpc>
              <a:buFont typeface="Wingdings" pitchFamily="2" charset="2"/>
              <a:buChar char="Ø"/>
            </a:pPr>
            <a:r>
              <a:rPr lang="en-US" sz="2400" dirty="0">
                <a:solidFill>
                  <a:srgbClr val="0F5494"/>
                </a:solidFill>
                <a:latin typeface="Verdana (Body)"/>
                <a:ea typeface="Verdana" panose="020B0604030504040204" pitchFamily="34" charset="0"/>
                <a:cs typeface="Verdana" panose="020B0604030504040204" pitchFamily="34" charset="0"/>
              </a:rPr>
              <a:t>personnel over and above normal running </a:t>
            </a:r>
            <a:r>
              <a:rPr lang="en-US" sz="2400" dirty="0" smtClean="0">
                <a:solidFill>
                  <a:srgbClr val="0F5494"/>
                </a:solidFill>
                <a:latin typeface="Verdana (Body)"/>
                <a:ea typeface="Verdana" panose="020B0604030504040204" pitchFamily="34" charset="0"/>
                <a:cs typeface="Verdana" panose="020B0604030504040204" pitchFamily="34" charset="0"/>
              </a:rPr>
              <a:t>costs        </a:t>
            </a:r>
            <a:endParaRPr lang="en-US" sz="2400" dirty="0">
              <a:solidFill>
                <a:srgbClr val="0F5494"/>
              </a:solidFill>
              <a:latin typeface="Verdana (Body)"/>
              <a:ea typeface="Verdana" panose="020B0604030504040204" pitchFamily="34" charset="0"/>
              <a:cs typeface="Verdana" panose="020B0604030504040204" pitchFamily="34" charset="0"/>
            </a:endParaRPr>
          </a:p>
          <a:p>
            <a:pPr marL="449263" indent="-449263" algn="just" eaLnBrk="1" hangingPunct="1">
              <a:lnSpc>
                <a:spcPct val="90000"/>
              </a:lnSpc>
              <a:buFont typeface="Wingdings" pitchFamily="2" charset="2"/>
              <a:buChar char="Ø"/>
            </a:pPr>
            <a:r>
              <a:rPr lang="en-US" sz="2400" dirty="0">
                <a:solidFill>
                  <a:srgbClr val="0F5494"/>
                </a:solidFill>
                <a:latin typeface="Verdana (Body)"/>
                <a:ea typeface="Verdana" panose="020B0604030504040204" pitchFamily="34" charset="0"/>
                <a:cs typeface="Verdana" panose="020B0604030504040204" pitchFamily="34" charset="0"/>
              </a:rPr>
              <a:t>slaughter and destruction of </a:t>
            </a:r>
            <a:r>
              <a:rPr lang="en-US" sz="2400" dirty="0" smtClean="0">
                <a:solidFill>
                  <a:srgbClr val="0F5494"/>
                </a:solidFill>
                <a:latin typeface="Verdana (Body)"/>
                <a:ea typeface="Verdana" panose="020B0604030504040204" pitchFamily="34" charset="0"/>
                <a:cs typeface="Verdana" panose="020B0604030504040204" pitchFamily="34" charset="0"/>
              </a:rPr>
              <a:t>carcasses</a:t>
            </a:r>
            <a:endParaRPr lang="en-US" sz="2400" dirty="0">
              <a:solidFill>
                <a:srgbClr val="0F5494"/>
              </a:solidFill>
              <a:latin typeface="Verdana (Body)"/>
              <a:ea typeface="Verdana" panose="020B0604030504040204" pitchFamily="34" charset="0"/>
              <a:cs typeface="Verdana" panose="020B0604030504040204" pitchFamily="34" charset="0"/>
            </a:endParaRPr>
          </a:p>
          <a:p>
            <a:pPr marL="449263" indent="-449263" algn="just" eaLnBrk="1" hangingPunct="1">
              <a:lnSpc>
                <a:spcPct val="90000"/>
              </a:lnSpc>
              <a:buFont typeface="Wingdings" pitchFamily="2" charset="2"/>
              <a:buChar char="Ø"/>
            </a:pPr>
            <a:r>
              <a:rPr lang="en-US" sz="2400" dirty="0">
                <a:solidFill>
                  <a:srgbClr val="0F5494"/>
                </a:solidFill>
                <a:latin typeface="Verdana (Body)"/>
                <a:ea typeface="Verdana" panose="020B0604030504040204" pitchFamily="34" charset="0"/>
                <a:cs typeface="Verdana" panose="020B0604030504040204" pitchFamily="34" charset="0"/>
              </a:rPr>
              <a:t>compensation payments to owners of </a:t>
            </a:r>
            <a:r>
              <a:rPr lang="en-US" sz="2400" dirty="0" smtClean="0">
                <a:solidFill>
                  <a:srgbClr val="0F5494"/>
                </a:solidFill>
                <a:latin typeface="Verdana (Body)"/>
                <a:ea typeface="Verdana" panose="020B0604030504040204" pitchFamily="34" charset="0"/>
                <a:cs typeface="Verdana" panose="020B0604030504040204" pitchFamily="34" charset="0"/>
              </a:rPr>
              <a:t>animals</a:t>
            </a:r>
            <a:endParaRPr lang="en-US" sz="2400" dirty="0">
              <a:solidFill>
                <a:srgbClr val="0F5494"/>
              </a:solidFill>
              <a:latin typeface="Verdana (Body)"/>
              <a:ea typeface="Verdana" panose="020B0604030504040204" pitchFamily="34" charset="0"/>
              <a:cs typeface="Verdana" panose="020B0604030504040204" pitchFamily="34" charset="0"/>
            </a:endParaRPr>
          </a:p>
          <a:p>
            <a:pPr marL="449263" indent="-449263" algn="just" eaLnBrk="1" hangingPunct="1">
              <a:lnSpc>
                <a:spcPct val="90000"/>
              </a:lnSpc>
              <a:buFont typeface="Wingdings" pitchFamily="2" charset="2"/>
              <a:buChar char="Ø"/>
            </a:pPr>
            <a:r>
              <a:rPr lang="en-US" sz="2400" dirty="0" smtClean="0">
                <a:solidFill>
                  <a:srgbClr val="0F5494"/>
                </a:solidFill>
                <a:latin typeface="Verdana (Body)"/>
                <a:ea typeface="Verdana" panose="020B0604030504040204" pitchFamily="34" charset="0"/>
                <a:cs typeface="Verdana" panose="020B0604030504040204" pitchFamily="34" charset="0"/>
              </a:rPr>
              <a:t>sanitation</a:t>
            </a:r>
            <a:endParaRPr lang="en-US" sz="2400" dirty="0">
              <a:solidFill>
                <a:srgbClr val="0F5494"/>
              </a:solidFill>
              <a:latin typeface="Verdana (Body)"/>
              <a:ea typeface="Verdana" panose="020B0604030504040204" pitchFamily="34" charset="0"/>
              <a:cs typeface="Verdana" panose="020B0604030504040204" pitchFamily="34" charset="0"/>
            </a:endParaRPr>
          </a:p>
          <a:p>
            <a:pPr marL="0" indent="0" algn="just" eaLnBrk="1" hangingPunct="1">
              <a:lnSpc>
                <a:spcPct val="90000"/>
              </a:lnSpc>
              <a:buNone/>
            </a:pPr>
            <a:endParaRPr lang="en-US" sz="2400" dirty="0">
              <a:solidFill>
                <a:srgbClr val="0F5494"/>
              </a:solidFill>
              <a:latin typeface="Verdana (Body)"/>
              <a:ea typeface="Verdana" panose="020B0604030504040204" pitchFamily="34" charset="0"/>
              <a:cs typeface="Verdana" panose="020B0604030504040204" pitchFamily="34" charset="0"/>
            </a:endParaRPr>
          </a:p>
          <a:p>
            <a:pPr algn="l"/>
            <a:endParaRPr lang="en-US" dirty="0">
              <a:solidFill>
                <a:srgbClr val="0F5494"/>
              </a:solidFill>
              <a:latin typeface="Verdana" panose="020B0604030504040204" pitchFamily="34" charset="0"/>
              <a:ea typeface="Verdana" panose="020B0604030504040204" pitchFamily="34" charset="0"/>
              <a:cs typeface="Verdana" panose="020B0604030504040204" pitchFamily="34" charset="0"/>
            </a:endParaRPr>
          </a:p>
        </p:txBody>
      </p:sp>
      <p:pic>
        <p:nvPicPr>
          <p:cNvPr id="3075" name="Picture 3" descr="C:\Users\SVS\AppData\Local\Microsoft\Windows\Temporary Internet Files\Content.IE5\E737GG9W\34589-clip-art-graphic-of-a-blue-guy-character-giving-a-financial-presentation-by-jester-ar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953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0" y="1458451"/>
            <a:ext cx="4572000" cy="535531"/>
          </a:xfrm>
          <a:prstGeom prst="rect">
            <a:avLst/>
          </a:prstGeom>
        </p:spPr>
        <p:txBody>
          <a:bodyPr>
            <a:spAutoFit/>
          </a:bodyPr>
          <a:lstStyle/>
          <a:p>
            <a:pPr marL="0" indent="0" algn="ctr" eaLnBrk="1" hangingPunct="1">
              <a:lnSpc>
                <a:spcPct val="90000"/>
              </a:lnSpc>
              <a:buNone/>
            </a:pPr>
            <a:r>
              <a:rPr lang="en-US" sz="3200" dirty="0">
                <a:solidFill>
                  <a:schemeClr val="tx2">
                    <a:lumMod val="50000"/>
                  </a:schemeClr>
                </a:solidFill>
                <a:latin typeface="+mj-lt"/>
                <a:ea typeface="Verdana" panose="020B0604030504040204" pitchFamily="34" charset="0"/>
                <a:cs typeface="Verdana" panose="020B0604030504040204" pitchFamily="34" charset="0"/>
              </a:rPr>
              <a:t>Financial provisions   </a:t>
            </a:r>
          </a:p>
        </p:txBody>
      </p:sp>
    </p:spTree>
    <p:extLst>
      <p:ext uri="{BB962C8B-B14F-4D97-AF65-F5344CB8AC3E}">
        <p14:creationId xmlns:p14="http://schemas.microsoft.com/office/powerpoint/2010/main" val="42310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91814" y="1484784"/>
            <a:ext cx="8229600" cy="4896792"/>
          </a:xfrm>
        </p:spPr>
        <p:txBody>
          <a:bodyPr>
            <a:normAutofit/>
          </a:bodyPr>
          <a:lstStyle/>
          <a:p>
            <a:pPr marL="0" indent="0" algn="ctr" eaLnBrk="1" hangingPunct="1">
              <a:buNone/>
            </a:pPr>
            <a:r>
              <a:rPr lang="en-US" b="1" dirty="0">
                <a:solidFill>
                  <a:schemeClr val="tx2">
                    <a:lumMod val="50000"/>
                  </a:schemeClr>
                </a:solidFill>
                <a:latin typeface="+mj-lt"/>
                <a:ea typeface="Verdana" panose="020B0604030504040204" pitchFamily="34" charset="0"/>
                <a:cs typeface="Verdana" panose="020B0604030504040204" pitchFamily="34" charset="0"/>
              </a:rPr>
              <a:t>The chain of command </a:t>
            </a:r>
          </a:p>
          <a:p>
            <a:pPr marL="0" indent="0" algn="l" eaLnBrk="1" hangingPunct="1">
              <a:buNone/>
            </a:pPr>
            <a:r>
              <a:rPr lang="en-US" sz="3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a:t>
            </a:r>
          </a:p>
          <a:p>
            <a:pPr algn="just" eaLnBrk="1" hangingPunct="1">
              <a:buFont typeface="Wingdings" pitchFamily="2" charset="2"/>
              <a:buChar char="Ø"/>
            </a:pPr>
            <a:r>
              <a:rPr lang="en-US" sz="2400" dirty="0" smtClean="0">
                <a:solidFill>
                  <a:srgbClr val="0F5494"/>
                </a:solidFill>
                <a:latin typeface="Verdana (Body)"/>
                <a:ea typeface="Verdana" panose="020B0604030504040204" pitchFamily="34" charset="0"/>
                <a:cs typeface="Verdana" panose="020B0604030504040204" pitchFamily="34" charset="0"/>
              </a:rPr>
              <a:t> </a:t>
            </a:r>
            <a:r>
              <a:rPr lang="en-US" sz="2400" dirty="0">
                <a:solidFill>
                  <a:srgbClr val="0F5494"/>
                </a:solidFill>
                <a:latin typeface="Verdana (Body)"/>
                <a:ea typeface="Verdana" panose="020B0604030504040204" pitchFamily="34" charset="0"/>
                <a:cs typeface="Verdana" panose="020B0604030504040204" pitchFamily="34" charset="0"/>
              </a:rPr>
              <a:t>A chain of command shall be established guaranteeing a </a:t>
            </a:r>
            <a:r>
              <a:rPr lang="en-US" sz="2400" u="sng" dirty="0">
                <a:solidFill>
                  <a:srgbClr val="0F5494"/>
                </a:solidFill>
                <a:latin typeface="Verdana (Body)"/>
                <a:ea typeface="Verdana" panose="020B0604030504040204" pitchFamily="34" charset="0"/>
                <a:cs typeface="Verdana" panose="020B0604030504040204" pitchFamily="34" charset="0"/>
              </a:rPr>
              <a:t>rapid and effective decision-making </a:t>
            </a:r>
            <a:r>
              <a:rPr lang="en-US" sz="2400" dirty="0">
                <a:solidFill>
                  <a:srgbClr val="0F5494"/>
                </a:solidFill>
                <a:latin typeface="Verdana (Body)"/>
                <a:ea typeface="Verdana" panose="020B0604030504040204" pitchFamily="34" charset="0"/>
                <a:cs typeface="Verdana" panose="020B0604030504040204" pitchFamily="34" charset="0"/>
              </a:rPr>
              <a:t>for dealing with disease </a:t>
            </a:r>
            <a:r>
              <a:rPr lang="en-US" sz="2400" dirty="0" smtClean="0">
                <a:solidFill>
                  <a:srgbClr val="0F5494"/>
                </a:solidFill>
                <a:latin typeface="Verdana (Body)"/>
                <a:ea typeface="Verdana" panose="020B0604030504040204" pitchFamily="34" charset="0"/>
                <a:cs typeface="Verdana" panose="020B0604030504040204" pitchFamily="34" charset="0"/>
              </a:rPr>
              <a:t>outbreaks</a:t>
            </a:r>
            <a:endParaRPr lang="en-US" sz="2400" dirty="0">
              <a:solidFill>
                <a:srgbClr val="0F5494"/>
              </a:solidFill>
              <a:latin typeface="Verdana (Body)"/>
              <a:ea typeface="Verdana" panose="020B0604030504040204" pitchFamily="34" charset="0"/>
              <a:cs typeface="Verdana" panose="020B0604030504040204" pitchFamily="34" charset="0"/>
            </a:endParaRPr>
          </a:p>
          <a:p>
            <a:pPr algn="just" eaLnBrk="1" hangingPunct="1">
              <a:buFont typeface="Wingdings" pitchFamily="2" charset="2"/>
              <a:buChar char="Ø"/>
            </a:pPr>
            <a:r>
              <a:rPr lang="en-US" sz="2400" dirty="0">
                <a:solidFill>
                  <a:srgbClr val="0F5494"/>
                </a:solidFill>
                <a:latin typeface="Verdana (Body)"/>
                <a:ea typeface="Verdana" panose="020B0604030504040204" pitchFamily="34" charset="0"/>
                <a:cs typeface="Verdana" panose="020B0604030504040204" pitchFamily="34" charset="0"/>
              </a:rPr>
              <a:t> Different arrangements in the countries reflecting size, administrative history, power distributions etc</a:t>
            </a:r>
            <a:r>
              <a:rPr lang="en-US" sz="2400" dirty="0" smtClean="0">
                <a:solidFill>
                  <a:srgbClr val="0F5494"/>
                </a:solidFill>
                <a:latin typeface="Verdana (Body)"/>
                <a:ea typeface="Verdana" panose="020B0604030504040204" pitchFamily="34" charset="0"/>
                <a:cs typeface="Verdana" panose="020B0604030504040204" pitchFamily="34" charset="0"/>
              </a:rPr>
              <a:t>.</a:t>
            </a:r>
            <a:endParaRPr lang="en-US" sz="2400" dirty="0">
              <a:solidFill>
                <a:srgbClr val="0F5494"/>
              </a:solidFill>
              <a:latin typeface="Verdana (Body)"/>
              <a:ea typeface="Verdana" panose="020B0604030504040204" pitchFamily="34" charset="0"/>
              <a:cs typeface="Verdana" panose="020B0604030504040204" pitchFamily="34" charset="0"/>
            </a:endParaRPr>
          </a:p>
          <a:p>
            <a:pPr algn="just" eaLnBrk="1" hangingPunct="1">
              <a:buFont typeface="Wingdings" pitchFamily="2" charset="2"/>
              <a:buChar char="Ø"/>
            </a:pPr>
            <a:r>
              <a:rPr lang="en-US" sz="2400" dirty="0">
                <a:solidFill>
                  <a:srgbClr val="0F5494"/>
                </a:solidFill>
                <a:latin typeface="Verdana (Body)"/>
                <a:ea typeface="Verdana" panose="020B0604030504040204" pitchFamily="34" charset="0"/>
                <a:cs typeface="Verdana" panose="020B0604030504040204" pitchFamily="34" charset="0"/>
              </a:rPr>
              <a:t>A National Disease Control Centre (NDCC</a:t>
            </a:r>
            <a:r>
              <a:rPr lang="en-US" sz="2400" dirty="0" smtClean="0">
                <a:solidFill>
                  <a:srgbClr val="0F5494"/>
                </a:solidFill>
                <a:latin typeface="Verdana (Body)"/>
                <a:ea typeface="Verdana" panose="020B0604030504040204" pitchFamily="34" charset="0"/>
                <a:cs typeface="Verdana" panose="020B0604030504040204" pitchFamily="34" charset="0"/>
              </a:rPr>
              <a:t>)</a:t>
            </a:r>
            <a:endParaRPr lang="en-US" sz="2400" dirty="0">
              <a:solidFill>
                <a:srgbClr val="0F5494"/>
              </a:solidFill>
              <a:latin typeface="Verdana (Body)"/>
              <a:ea typeface="Verdana" panose="020B0604030504040204" pitchFamily="34" charset="0"/>
              <a:cs typeface="Verdana" panose="020B0604030504040204" pitchFamily="34" charset="0"/>
            </a:endParaRPr>
          </a:p>
          <a:p>
            <a:pPr algn="just">
              <a:buFont typeface="Wingdings" pitchFamily="2" charset="2"/>
              <a:buChar char="Ø"/>
            </a:pPr>
            <a:r>
              <a:rPr lang="en-US" sz="2400" dirty="0">
                <a:solidFill>
                  <a:srgbClr val="0F5494"/>
                </a:solidFill>
                <a:latin typeface="Verdana (Body)"/>
                <a:ea typeface="Verdana" panose="020B0604030504040204" pitchFamily="34" charset="0"/>
                <a:cs typeface="Verdana" panose="020B0604030504040204" pitchFamily="34" charset="0"/>
              </a:rPr>
              <a:t>A Local Disease Control Centre (LDCC</a:t>
            </a:r>
            <a:r>
              <a:rPr lang="en-US" sz="2400" dirty="0" smtClean="0">
                <a:solidFill>
                  <a:srgbClr val="0F5494"/>
                </a:solidFill>
                <a:latin typeface="Verdana (Body)"/>
                <a:ea typeface="Verdana" panose="020B0604030504040204" pitchFamily="34" charset="0"/>
                <a:cs typeface="Verdana" panose="020B0604030504040204" pitchFamily="34" charset="0"/>
              </a:rPr>
              <a:t>)</a:t>
            </a:r>
            <a:endParaRPr lang="en-US" sz="2400" dirty="0">
              <a:solidFill>
                <a:srgbClr val="0F5494"/>
              </a:solidFill>
              <a:latin typeface="Verdana (Body)"/>
              <a:ea typeface="Verdana" panose="020B0604030504040204" pitchFamily="34" charset="0"/>
              <a:cs typeface="Verdana" panose="020B0604030504040204" pitchFamily="34" charset="0"/>
            </a:endParaRPr>
          </a:p>
        </p:txBody>
      </p:sp>
      <p:pic>
        <p:nvPicPr>
          <p:cNvPr id="4098" name="Picture 2" descr="C:\Users\SVS\AppData\Local\Microsoft\Windows\Temporary Internet Files\Content.IE5\X1M1XBA8\15-320s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8676" y="1124744"/>
            <a:ext cx="1512168"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75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95536" y="1484784"/>
            <a:ext cx="8229600" cy="5172721"/>
          </a:xfrm>
        </p:spPr>
        <p:txBody>
          <a:bodyPr>
            <a:normAutofit/>
          </a:bodyPr>
          <a:lstStyle/>
          <a:p>
            <a:pPr marL="0" indent="0" algn="ctr" eaLnBrk="1" hangingPunct="1">
              <a:lnSpc>
                <a:spcPct val="90000"/>
              </a:lnSpc>
              <a:buNone/>
            </a:pPr>
            <a:r>
              <a:rPr lang="en-US" b="1" dirty="0">
                <a:solidFill>
                  <a:schemeClr val="tx2">
                    <a:lumMod val="50000"/>
                  </a:schemeClr>
                </a:solidFill>
                <a:latin typeface="+mj-lt"/>
                <a:ea typeface="Verdana" panose="020B0604030504040204" pitchFamily="34" charset="0"/>
                <a:cs typeface="Verdana" panose="020B0604030504040204" pitchFamily="34" charset="0"/>
              </a:rPr>
              <a:t>Expert groups   </a:t>
            </a:r>
          </a:p>
          <a:p>
            <a:pPr marL="0" indent="0" algn="l" eaLnBrk="1" hangingPunct="1">
              <a:lnSpc>
                <a:spcPct val="90000"/>
              </a:lnSpc>
              <a:buNone/>
            </a:pPr>
            <a:r>
              <a:rPr lang="en-US" dirty="0">
                <a:solidFill>
                  <a:srgbClr val="0F5494"/>
                </a:solidFill>
                <a:latin typeface="+mj-lt"/>
                <a:ea typeface="Verdana" panose="020B0604030504040204" pitchFamily="34" charset="0"/>
                <a:cs typeface="Verdana" panose="020B0604030504040204" pitchFamily="34" charset="0"/>
              </a:rPr>
              <a:t>                  </a:t>
            </a:r>
            <a:endParaRPr lang="lv-LV" dirty="0" smtClean="0">
              <a:solidFill>
                <a:srgbClr val="0F5494"/>
              </a:solidFill>
              <a:latin typeface="+mj-lt"/>
              <a:ea typeface="Verdana" panose="020B0604030504040204" pitchFamily="34" charset="0"/>
              <a:cs typeface="Verdana" panose="020B0604030504040204" pitchFamily="34" charset="0"/>
            </a:endParaRPr>
          </a:p>
          <a:p>
            <a:pPr marL="0" indent="0" algn="l" eaLnBrk="1" hangingPunct="1">
              <a:lnSpc>
                <a:spcPct val="90000"/>
              </a:lnSpc>
              <a:buNone/>
            </a:pPr>
            <a:r>
              <a:rPr lang="en-US" dirty="0" smtClean="0">
                <a:solidFill>
                  <a:srgbClr val="0F5494"/>
                </a:solidFill>
                <a:latin typeface="+mj-lt"/>
                <a:ea typeface="Verdana" panose="020B0604030504040204" pitchFamily="34" charset="0"/>
                <a:cs typeface="Verdana" panose="020B0604030504040204" pitchFamily="34" charset="0"/>
              </a:rPr>
              <a:t>                                </a:t>
            </a:r>
            <a:endParaRPr lang="en-US" dirty="0">
              <a:solidFill>
                <a:srgbClr val="0F5494"/>
              </a:solidFill>
              <a:latin typeface="+mj-lt"/>
              <a:ea typeface="Verdana" panose="020B0604030504040204" pitchFamily="34" charset="0"/>
              <a:cs typeface="Verdana" panose="020B0604030504040204" pitchFamily="34" charset="0"/>
            </a:endParaRPr>
          </a:p>
          <a:p>
            <a:pPr algn="just" fontAlgn="base"/>
            <a:r>
              <a:rPr lang="en-US" sz="2400" dirty="0">
                <a:solidFill>
                  <a:srgbClr val="0F5494"/>
                </a:solidFill>
                <a:latin typeface="Verdana (Body)"/>
              </a:rPr>
              <a:t>maintain the expertise needed to assist the competent authority in ensuring disease preparedness;</a:t>
            </a:r>
          </a:p>
          <a:p>
            <a:pPr algn="just" fontAlgn="base"/>
            <a:r>
              <a:rPr lang="en-US" sz="2400" dirty="0">
                <a:solidFill>
                  <a:srgbClr val="0F5494"/>
                </a:solidFill>
                <a:latin typeface="Verdana (Body)"/>
              </a:rPr>
              <a:t>shall assist the competent authority at least in:</a:t>
            </a:r>
          </a:p>
          <a:p>
            <a:pPr marL="0" indent="0" algn="just" fontAlgn="base">
              <a:buNone/>
            </a:pPr>
            <a:r>
              <a:rPr lang="lv-LV" sz="2400" dirty="0" smtClean="0">
                <a:solidFill>
                  <a:srgbClr val="0F5494"/>
                </a:solidFill>
                <a:latin typeface="Verdana (Body)"/>
              </a:rPr>
              <a:t>	-</a:t>
            </a:r>
            <a:r>
              <a:rPr lang="en-US" sz="2400" dirty="0">
                <a:solidFill>
                  <a:srgbClr val="0F5494"/>
                </a:solidFill>
                <a:latin typeface="Verdana (Body)"/>
              </a:rPr>
              <a:t> the epidemiological enquiry;</a:t>
            </a:r>
          </a:p>
          <a:p>
            <a:pPr marL="0" indent="0" algn="just" fontAlgn="base">
              <a:buNone/>
            </a:pPr>
            <a:r>
              <a:rPr lang="lv-LV" sz="2400" dirty="0" smtClean="0">
                <a:solidFill>
                  <a:srgbClr val="0F5494"/>
                </a:solidFill>
                <a:latin typeface="Verdana (Body)"/>
              </a:rPr>
              <a:t>	-</a:t>
            </a:r>
            <a:r>
              <a:rPr lang="en-US" sz="2400" dirty="0">
                <a:solidFill>
                  <a:srgbClr val="0F5494"/>
                </a:solidFill>
                <a:latin typeface="Verdana (Body)"/>
              </a:rPr>
              <a:t> sampling, testing and interpretation of results of </a:t>
            </a:r>
            <a:r>
              <a:rPr lang="lv-LV" sz="2400" dirty="0" smtClean="0">
                <a:solidFill>
                  <a:srgbClr val="0F5494"/>
                </a:solidFill>
                <a:latin typeface="Verdana (Body)"/>
              </a:rPr>
              <a:t>	</a:t>
            </a:r>
            <a:r>
              <a:rPr lang="en-US" sz="2400" dirty="0" smtClean="0">
                <a:solidFill>
                  <a:srgbClr val="0F5494"/>
                </a:solidFill>
                <a:latin typeface="Verdana (Body)"/>
              </a:rPr>
              <a:t>laboratory </a:t>
            </a:r>
            <a:r>
              <a:rPr lang="en-US" sz="2400" dirty="0">
                <a:solidFill>
                  <a:srgbClr val="0F5494"/>
                </a:solidFill>
                <a:latin typeface="Verdana (Body)"/>
              </a:rPr>
              <a:t>tests;</a:t>
            </a:r>
          </a:p>
          <a:p>
            <a:pPr marL="0" indent="0" algn="just" fontAlgn="base">
              <a:buNone/>
            </a:pPr>
            <a:r>
              <a:rPr lang="lv-LV" sz="2400" dirty="0" smtClean="0">
                <a:solidFill>
                  <a:srgbClr val="0F5494"/>
                </a:solidFill>
                <a:latin typeface="Verdana (Body)"/>
              </a:rPr>
              <a:t>	-</a:t>
            </a:r>
            <a:r>
              <a:rPr lang="en-US" sz="2400" dirty="0">
                <a:solidFill>
                  <a:srgbClr val="0F5494"/>
                </a:solidFill>
                <a:latin typeface="Verdana (Body)"/>
              </a:rPr>
              <a:t> establishment of disease control measures.</a:t>
            </a:r>
          </a:p>
          <a:p>
            <a:pPr marL="0" indent="0" algn="just" eaLnBrk="1" hangingPunct="1">
              <a:lnSpc>
                <a:spcPct val="90000"/>
              </a:lnSpc>
              <a:buNone/>
            </a:pPr>
            <a:endParaRPr lang="en-US" sz="2400" dirty="0">
              <a:latin typeface="Verdana (Body)"/>
              <a:ea typeface="Verdana" panose="020B0604030504040204" pitchFamily="34" charset="0"/>
              <a:cs typeface="Verdana" panose="020B0604030504040204" pitchFamily="34" charset="0"/>
            </a:endParaRPr>
          </a:p>
        </p:txBody>
      </p:sp>
      <p:pic>
        <p:nvPicPr>
          <p:cNvPr id="5122" name="Picture 2" descr="C:\Users\SVS\AppData\Local\Microsoft\Windows\Temporary Internet Files\Content.IE5\HUHIUYT3\Reunion_inesem[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1124744"/>
            <a:ext cx="1749840" cy="174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957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773188"/>
            <a:ext cx="6552728" cy="647700"/>
          </a:xfrm>
        </p:spPr>
        <p:txBody>
          <a:bodyPr>
            <a:noAutofit/>
          </a:bodyPr>
          <a:lstStyle/>
          <a:p>
            <a:r>
              <a:rPr lang="en-US" sz="3200" b="1" dirty="0">
                <a:solidFill>
                  <a:schemeClr val="tx2">
                    <a:lumMod val="50000"/>
                  </a:schemeClr>
                </a:solidFill>
                <a:ea typeface="Verdana" panose="020B0604030504040204" pitchFamily="34" charset="0"/>
                <a:cs typeface="Verdana" panose="020B0604030504040204" pitchFamily="34" charset="0"/>
              </a:rPr>
              <a:t>Expert group assistance in a case of ASF in wild boars</a:t>
            </a:r>
          </a:p>
        </p:txBody>
      </p:sp>
      <p:sp>
        <p:nvSpPr>
          <p:cNvPr id="4" name="Content Placeholder 3"/>
          <p:cNvSpPr>
            <a:spLocks noGrp="1"/>
          </p:cNvSpPr>
          <p:nvPr>
            <p:ph sz="half" idx="2"/>
          </p:nvPr>
        </p:nvSpPr>
        <p:spPr>
          <a:xfrm>
            <a:off x="467544" y="2780928"/>
            <a:ext cx="8136904" cy="4104456"/>
          </a:xfrm>
        </p:spPr>
        <p:txBody>
          <a:bodyPr>
            <a:normAutofit/>
          </a:bodyPr>
          <a:lstStyle/>
          <a:p>
            <a:pPr marL="0" indent="711200" algn="just">
              <a:buFont typeface="Wingdings" panose="05000000000000000000" pitchFamily="2" charset="2"/>
              <a:buChar char="§"/>
            </a:pPr>
            <a:r>
              <a:rPr lang="en-US" sz="2000" dirty="0">
                <a:solidFill>
                  <a:srgbClr val="0F5494"/>
                </a:solidFill>
                <a:latin typeface="Verdana (Body)"/>
              </a:rPr>
              <a:t> studying the epidemiological situation and defining an infected </a:t>
            </a:r>
            <a:r>
              <a:rPr lang="en-US" sz="2000" dirty="0" smtClean="0">
                <a:solidFill>
                  <a:srgbClr val="0F5494"/>
                </a:solidFill>
                <a:latin typeface="Verdana (Body)"/>
              </a:rPr>
              <a:t>area </a:t>
            </a:r>
            <a:endParaRPr lang="en-US" sz="2000" dirty="0">
              <a:solidFill>
                <a:srgbClr val="0F5494"/>
              </a:solidFill>
              <a:latin typeface="Verdana (Body)"/>
            </a:endParaRPr>
          </a:p>
          <a:p>
            <a:pPr marL="0" indent="711200" algn="just">
              <a:buFont typeface="Wingdings" panose="05000000000000000000" pitchFamily="2" charset="2"/>
              <a:buChar char="§"/>
            </a:pPr>
            <a:r>
              <a:rPr lang="en-US" sz="2000" dirty="0">
                <a:solidFill>
                  <a:srgbClr val="0F5494"/>
                </a:solidFill>
                <a:latin typeface="Verdana (Body)"/>
              </a:rPr>
              <a:t>establishing appropriate measures to be applied in the infected </a:t>
            </a:r>
            <a:r>
              <a:rPr lang="en-US" sz="2000" dirty="0" smtClean="0">
                <a:solidFill>
                  <a:srgbClr val="0F5494"/>
                </a:solidFill>
                <a:latin typeface="Verdana (Body)"/>
              </a:rPr>
              <a:t>area </a:t>
            </a:r>
            <a:endParaRPr lang="lv-LV" sz="2000" dirty="0" smtClean="0">
              <a:solidFill>
                <a:srgbClr val="0F5494"/>
              </a:solidFill>
              <a:latin typeface="Verdana (Body)"/>
            </a:endParaRPr>
          </a:p>
          <a:p>
            <a:pPr marL="0" indent="711200" algn="just">
              <a:buFont typeface="Wingdings" panose="05000000000000000000" pitchFamily="2" charset="2"/>
              <a:buChar char="§"/>
            </a:pPr>
            <a:r>
              <a:rPr lang="en-US" sz="2000" dirty="0" smtClean="0">
                <a:solidFill>
                  <a:srgbClr val="0F5494"/>
                </a:solidFill>
                <a:latin typeface="Verdana (Body)"/>
              </a:rPr>
              <a:t>drawing </a:t>
            </a:r>
            <a:r>
              <a:rPr lang="en-US" sz="2000" dirty="0">
                <a:solidFill>
                  <a:srgbClr val="0F5494"/>
                </a:solidFill>
                <a:latin typeface="Verdana (Body)"/>
              </a:rPr>
              <a:t>up the eradication plan to be submitted to the </a:t>
            </a:r>
            <a:r>
              <a:rPr lang="en-US" sz="2000" dirty="0" smtClean="0">
                <a:solidFill>
                  <a:srgbClr val="0F5494"/>
                </a:solidFill>
                <a:latin typeface="Verdana (Body)"/>
              </a:rPr>
              <a:t>Commission</a:t>
            </a:r>
            <a:endParaRPr lang="en-US" sz="2000" dirty="0">
              <a:solidFill>
                <a:srgbClr val="0F5494"/>
              </a:solidFill>
              <a:latin typeface="Verdana (Body)"/>
            </a:endParaRPr>
          </a:p>
          <a:p>
            <a:pPr marL="0" indent="711200" algn="just">
              <a:buFont typeface="Wingdings" panose="05000000000000000000" pitchFamily="2" charset="2"/>
              <a:buChar char="§"/>
            </a:pPr>
            <a:r>
              <a:rPr lang="en-US" sz="2000" dirty="0">
                <a:solidFill>
                  <a:srgbClr val="0F5494"/>
                </a:solidFill>
                <a:latin typeface="Verdana (Body)"/>
              </a:rPr>
              <a:t> carrying out checks to verify the effectiveness of the measures adopted to eradicate </a:t>
            </a:r>
            <a:r>
              <a:rPr lang="lv-LV" sz="2000" dirty="0" smtClean="0">
                <a:solidFill>
                  <a:srgbClr val="0F5494"/>
                </a:solidFill>
                <a:latin typeface="Verdana (Body)"/>
              </a:rPr>
              <a:t>ASF </a:t>
            </a:r>
            <a:r>
              <a:rPr lang="en-US" sz="2000" dirty="0" smtClean="0">
                <a:solidFill>
                  <a:srgbClr val="0F5494"/>
                </a:solidFill>
                <a:latin typeface="Verdana (Body)"/>
              </a:rPr>
              <a:t>from </a:t>
            </a:r>
            <a:r>
              <a:rPr lang="en-US" sz="2000" dirty="0">
                <a:solidFill>
                  <a:srgbClr val="0F5494"/>
                </a:solidFill>
                <a:latin typeface="Verdana (Body)"/>
              </a:rPr>
              <a:t>the infected area.</a:t>
            </a:r>
          </a:p>
        </p:txBody>
      </p:sp>
      <p:pic>
        <p:nvPicPr>
          <p:cNvPr id="6146" name="Picture 2" descr="C:\Users\SVS\AppData\Local\Microsoft\Windows\Temporary Internet Files\Content.IE5\T2LGBQ0R\employeeengagemen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20840"/>
            <a:ext cx="1097512" cy="15440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VS\AppData\Local\Microsoft\Windows\Temporary Internet Files\Content.IE5\HUHIUYT3\PigSign_preview_featur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1578246"/>
            <a:ext cx="1235107" cy="928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682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rmAutofit/>
          </a:bodyPr>
          <a:lstStyle/>
          <a:p>
            <a:r>
              <a:rPr lang="en-GB" sz="3200" b="1" dirty="0">
                <a:solidFill>
                  <a:schemeClr val="tx2">
                    <a:lumMod val="50000"/>
                  </a:schemeClr>
                </a:solidFill>
                <a:ea typeface="Verdana" panose="020B0604030504040204" pitchFamily="34" charset="0"/>
                <a:cs typeface="Verdana" panose="020B0604030504040204" pitchFamily="34" charset="0"/>
              </a:rPr>
              <a:t>Operational manual – an example</a:t>
            </a:r>
            <a:endParaRPr lang="lt-LT" sz="3200" b="1" dirty="0">
              <a:solidFill>
                <a:schemeClr val="tx2">
                  <a:lumMod val="50000"/>
                </a:schemeClr>
              </a:solidFill>
            </a:endParaRPr>
          </a:p>
        </p:txBody>
      </p:sp>
      <p:sp>
        <p:nvSpPr>
          <p:cNvPr id="3" name="Content Placeholder 2"/>
          <p:cNvSpPr>
            <a:spLocks noGrp="1"/>
          </p:cNvSpPr>
          <p:nvPr>
            <p:ph idx="1"/>
          </p:nvPr>
        </p:nvSpPr>
        <p:spPr/>
        <p:txBody>
          <a:bodyPr>
            <a:normAutofit/>
          </a:bodyPr>
          <a:lstStyle/>
          <a:p>
            <a:pPr marL="0" indent="0" algn="just">
              <a:buNone/>
            </a:pPr>
            <a:r>
              <a:rPr lang="en-US" sz="2800" dirty="0">
                <a:solidFill>
                  <a:srgbClr val="0F5494"/>
                </a:solidFill>
                <a:latin typeface="Verdana (Body)"/>
              </a:rPr>
              <a:t>Operational manual for stamping out:</a:t>
            </a:r>
          </a:p>
          <a:p>
            <a:pPr marL="0" indent="0" algn="just">
              <a:buNone/>
            </a:pPr>
            <a:r>
              <a:rPr lang="en-US" sz="2400" dirty="0" smtClean="0">
                <a:solidFill>
                  <a:srgbClr val="0F5494"/>
                </a:solidFill>
                <a:latin typeface="Verdana (Body)"/>
              </a:rPr>
              <a:t>The </a:t>
            </a:r>
            <a:r>
              <a:rPr lang="en-US" sz="2400" dirty="0">
                <a:solidFill>
                  <a:srgbClr val="0F5494"/>
                </a:solidFill>
                <a:latin typeface="Verdana (Body)"/>
              </a:rPr>
              <a:t>strategy of eliminating infection from premises through the destruction of animals and in a manner that permits appropriate disposal of carcasses and decontamination of the site. </a:t>
            </a:r>
            <a:endParaRPr lang="lt-LT" sz="2400" dirty="0">
              <a:solidFill>
                <a:srgbClr val="0F5494"/>
              </a:solidFill>
              <a:latin typeface="Verdana (Body)"/>
            </a:endParaRPr>
          </a:p>
        </p:txBody>
      </p:sp>
      <p:pic>
        <p:nvPicPr>
          <p:cNvPr id="1026" name="Picture 2" descr="C:\Users\SVS\Desktop\Killing and destruction\101APPLE_IMG_1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087416"/>
            <a:ext cx="2360779" cy="17705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VS\Desktop\Killing and destruction\Killing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0780" y="5106788"/>
            <a:ext cx="2301412" cy="12939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VS\Desktop\Killing and destruction\101APPLE_IMG_108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035" y="5106787"/>
            <a:ext cx="2386692" cy="179001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VS\Desktop\Killing and destruction\20140725_13340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3468" y="5087416"/>
            <a:ext cx="2334728" cy="1313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96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338" y="1200150"/>
            <a:ext cx="45720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4"/>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03738" y="1230313"/>
            <a:ext cx="4640262"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503738" y="3749675"/>
            <a:ext cx="4640262"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338" y="3714750"/>
            <a:ext cx="4572001"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descr="C:\Users\SVS\Desktop\EuFMD\Training on WB in Bulgaria\Filmai ir nuotraukos\Trakai, Grendave, AKM\20150826_11565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12" y="980728"/>
            <a:ext cx="4548832" cy="562768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SVS\Desktop\EuFMD\Training on WB in Bulgaria\Filmai ir nuotraukos\Trakai, Grendave, AKM\20150826_15180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2321" y="980728"/>
            <a:ext cx="4596184" cy="612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0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1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8134"/>
                                        </p:tgtEl>
                                        <p:attrNameLst>
                                          <p:attrName>style.visibility</p:attrName>
                                        </p:attrNameLst>
                                      </p:cBhvr>
                                      <p:to>
                                        <p:strVal val="visible"/>
                                      </p:to>
                                    </p:set>
                                    <p:animEffect transition="in" filter="fade">
                                      <p:cBhvr>
                                        <p:cTn id="13" dur="500"/>
                                        <p:tgtEl>
                                          <p:spTgt spid="48134"/>
                                        </p:tgtEl>
                                      </p:cBhvr>
                                    </p:animEffect>
                                  </p:childTnLst>
                                </p:cTn>
                              </p:par>
                              <p:par>
                                <p:cTn id="14" presetID="10" presetClass="entr" presetSubtype="0" fill="hold" nodeType="withEffect">
                                  <p:stCondLst>
                                    <p:cond delay="0"/>
                                  </p:stCondLst>
                                  <p:childTnLst>
                                    <p:set>
                                      <p:cBhvr>
                                        <p:cTn id="15" dur="1" fill="hold">
                                          <p:stCondLst>
                                            <p:cond delay="0"/>
                                          </p:stCondLst>
                                        </p:cTn>
                                        <p:tgtEl>
                                          <p:spTgt spid="48133"/>
                                        </p:tgtEl>
                                        <p:attrNameLst>
                                          <p:attrName>style.visibility</p:attrName>
                                        </p:attrNameLst>
                                      </p:cBhvr>
                                      <p:to>
                                        <p:strVal val="visible"/>
                                      </p:to>
                                    </p:set>
                                    <p:animEffect transition="in" filter="fade">
                                      <p:cBhvr>
                                        <p:cTn id="16" dur="500"/>
                                        <p:tgtEl>
                                          <p:spTgt spid="4813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42"/>
                                        </p:tgtEl>
                                        <p:attrNameLst>
                                          <p:attrName>style.visibility</p:attrName>
                                        </p:attrNameLst>
                                      </p:cBhvr>
                                      <p:to>
                                        <p:strVal val="visible"/>
                                      </p:to>
                                    </p:set>
                                    <p:anim calcmode="lin" valueType="num">
                                      <p:cBhvr additive="base">
                                        <p:cTn id="21" dur="500" fill="hold"/>
                                        <p:tgtEl>
                                          <p:spTgt spid="10242"/>
                                        </p:tgtEl>
                                        <p:attrNameLst>
                                          <p:attrName>ppt_x</p:attrName>
                                        </p:attrNameLst>
                                      </p:cBhvr>
                                      <p:tavLst>
                                        <p:tav tm="0">
                                          <p:val>
                                            <p:strVal val="#ppt_x"/>
                                          </p:val>
                                        </p:tav>
                                        <p:tav tm="100000">
                                          <p:val>
                                            <p:strVal val="#ppt_x"/>
                                          </p:val>
                                        </p:tav>
                                      </p:tavLst>
                                    </p:anim>
                                    <p:anim calcmode="lin" valueType="num">
                                      <p:cBhvr additive="base">
                                        <p:cTn id="22"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95962" y="1340768"/>
            <a:ext cx="8124510" cy="706437"/>
          </a:xfrm>
        </p:spPr>
        <p:txBody>
          <a:bodyPr>
            <a:noAutofit/>
          </a:bodyPr>
          <a:lstStyle/>
          <a:p>
            <a:r>
              <a:rPr lang="lt-LT" altLang="lt-LT" sz="3200" b="1" dirty="0">
                <a:solidFill>
                  <a:schemeClr val="tx2">
                    <a:lumMod val="50000"/>
                  </a:schemeClr>
                </a:solidFill>
                <a:ea typeface="Verdana" panose="020B0604030504040204" pitchFamily="34" charset="0"/>
                <a:cs typeface="Verdana" panose="020B0604030504040204" pitchFamily="34" charset="0"/>
              </a:rPr>
              <a:t>T</a:t>
            </a:r>
            <a:r>
              <a:rPr lang="en-US" altLang="lt-LT" sz="3200" b="1" dirty="0">
                <a:solidFill>
                  <a:schemeClr val="tx2">
                    <a:lumMod val="50000"/>
                  </a:schemeClr>
                </a:solidFill>
                <a:ea typeface="Verdana" panose="020B0604030504040204" pitchFamily="34" charset="0"/>
                <a:cs typeface="Verdana" panose="020B0604030504040204" pitchFamily="34" charset="0"/>
              </a:rPr>
              <a:t>raining activities</a:t>
            </a:r>
            <a:endParaRPr lang="lt-LT" altLang="lt-LT" sz="3200" b="1" dirty="0">
              <a:solidFill>
                <a:schemeClr val="tx2">
                  <a:lumMod val="50000"/>
                </a:schemeClr>
              </a:solidFill>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323528" y="2132856"/>
            <a:ext cx="7467600" cy="4425950"/>
          </a:xfrm>
        </p:spPr>
        <p:txBody>
          <a:bodyPr/>
          <a:lstStyle/>
          <a:p>
            <a:pPr>
              <a:lnSpc>
                <a:spcPct val="80000"/>
              </a:lnSpc>
              <a:buFont typeface="Arial" pitchFamily="34" charset="0"/>
              <a:buNone/>
            </a:pPr>
            <a:r>
              <a:rPr lang="en-US" altLang="lt-LT" sz="2200" dirty="0">
                <a:solidFill>
                  <a:srgbClr val="0F5494"/>
                </a:solidFill>
                <a:latin typeface="Verdana (Body)"/>
              </a:rPr>
              <a:t>Animal health staff should be trained in: </a:t>
            </a:r>
          </a:p>
          <a:p>
            <a:pPr>
              <a:lnSpc>
                <a:spcPct val="80000"/>
              </a:lnSpc>
              <a:buFont typeface="Arial" pitchFamily="34" charset="0"/>
              <a:buNone/>
            </a:pPr>
            <a:endParaRPr lang="en-US" altLang="lt-LT" sz="2200" dirty="0">
              <a:solidFill>
                <a:srgbClr val="0F5494"/>
              </a:solidFill>
              <a:latin typeface="Verdana (Body)"/>
            </a:endParaRPr>
          </a:p>
          <a:p>
            <a:pPr algn="l">
              <a:lnSpc>
                <a:spcPct val="80000"/>
              </a:lnSpc>
              <a:buClr>
                <a:srgbClr val="948A54"/>
              </a:buClr>
              <a:buFont typeface="Wingdings" pitchFamily="2" charset="2"/>
              <a:buChar char="§"/>
            </a:pPr>
            <a:r>
              <a:rPr lang="en-US" altLang="lt-LT" sz="1900" dirty="0">
                <a:solidFill>
                  <a:srgbClr val="0F5494"/>
                </a:solidFill>
                <a:latin typeface="Verdana (Body)"/>
              </a:rPr>
              <a:t>General steps to be taken in emergencies</a:t>
            </a:r>
          </a:p>
          <a:p>
            <a:pPr algn="l">
              <a:lnSpc>
                <a:spcPct val="80000"/>
              </a:lnSpc>
              <a:buClr>
                <a:srgbClr val="948A54"/>
              </a:buClr>
              <a:buFont typeface="Wingdings" pitchFamily="2" charset="2"/>
              <a:buChar char="§"/>
            </a:pPr>
            <a:r>
              <a:rPr lang="en-US" altLang="lt-LT" sz="1900" dirty="0">
                <a:solidFill>
                  <a:srgbClr val="0F5494"/>
                </a:solidFill>
                <a:latin typeface="Verdana (Body)"/>
              </a:rPr>
              <a:t>Diagnosis, including collection and transport of specimen </a:t>
            </a:r>
          </a:p>
          <a:p>
            <a:pPr algn="just">
              <a:lnSpc>
                <a:spcPct val="80000"/>
              </a:lnSpc>
              <a:buClr>
                <a:srgbClr val="948A54"/>
              </a:buClr>
              <a:buFont typeface="Wingdings" pitchFamily="2" charset="2"/>
              <a:buChar char="§"/>
            </a:pPr>
            <a:r>
              <a:rPr lang="en-US" altLang="lt-LT" sz="1900" dirty="0">
                <a:solidFill>
                  <a:srgbClr val="0F5494"/>
                </a:solidFill>
                <a:latin typeface="Verdana (Body)"/>
              </a:rPr>
              <a:t>Epizootical investigation</a:t>
            </a:r>
          </a:p>
          <a:p>
            <a:pPr algn="just">
              <a:lnSpc>
                <a:spcPct val="80000"/>
              </a:lnSpc>
              <a:buClr>
                <a:srgbClr val="948A54"/>
              </a:buClr>
              <a:buFont typeface="Wingdings" pitchFamily="2" charset="2"/>
              <a:buChar char="§"/>
            </a:pPr>
            <a:r>
              <a:rPr lang="en-US" altLang="lt-LT" sz="1900" dirty="0">
                <a:solidFill>
                  <a:srgbClr val="0F5494"/>
                </a:solidFill>
                <a:latin typeface="Verdana (Body)"/>
              </a:rPr>
              <a:t>Biosecurity actions</a:t>
            </a:r>
          </a:p>
          <a:p>
            <a:pPr algn="just">
              <a:lnSpc>
                <a:spcPct val="80000"/>
              </a:lnSpc>
              <a:buClr>
                <a:srgbClr val="948A54"/>
              </a:buClr>
              <a:buFont typeface="Wingdings" pitchFamily="2" charset="2"/>
              <a:buChar char="§"/>
            </a:pPr>
            <a:r>
              <a:rPr lang="en-US" altLang="lt-LT" sz="1900" dirty="0">
                <a:solidFill>
                  <a:srgbClr val="0F5494"/>
                </a:solidFill>
                <a:latin typeface="Verdana (Body)"/>
              </a:rPr>
              <a:t>Disinfection and disposal procedures</a:t>
            </a:r>
          </a:p>
          <a:p>
            <a:pPr algn="just">
              <a:lnSpc>
                <a:spcPct val="80000"/>
              </a:lnSpc>
              <a:buClr>
                <a:srgbClr val="948A54"/>
              </a:buClr>
              <a:buFont typeface="Wingdings" pitchFamily="2" charset="2"/>
              <a:buChar char="§"/>
            </a:pPr>
            <a:r>
              <a:rPr lang="en-US" altLang="lt-LT" sz="1900" dirty="0">
                <a:solidFill>
                  <a:srgbClr val="0F5494"/>
                </a:solidFill>
                <a:latin typeface="Verdana (Body)"/>
              </a:rPr>
              <a:t>Traceability and documentation </a:t>
            </a:r>
          </a:p>
          <a:p>
            <a:pPr algn="just">
              <a:lnSpc>
                <a:spcPct val="80000"/>
              </a:lnSpc>
              <a:buClr>
                <a:srgbClr val="948A54"/>
              </a:buClr>
              <a:buFont typeface="Wingdings" pitchFamily="2" charset="2"/>
              <a:buChar char="§"/>
            </a:pPr>
            <a:r>
              <a:rPr lang="en-US" altLang="lt-LT" sz="1900" dirty="0">
                <a:solidFill>
                  <a:srgbClr val="0F5494"/>
                </a:solidFill>
                <a:latin typeface="Verdana (Body)"/>
              </a:rPr>
              <a:t>Information exchange and public  awareness procedure</a:t>
            </a:r>
          </a:p>
          <a:p>
            <a:pPr algn="just">
              <a:lnSpc>
                <a:spcPct val="80000"/>
              </a:lnSpc>
              <a:buFont typeface="Arial" pitchFamily="34" charset="0"/>
              <a:buNone/>
            </a:pPr>
            <a:endParaRPr lang="en-US" altLang="lt-LT" sz="2200" dirty="0">
              <a:solidFill>
                <a:srgbClr val="0F5494"/>
              </a:solidFill>
              <a:latin typeface="Verdana (Body)"/>
            </a:endParaRPr>
          </a:p>
          <a:p>
            <a:pPr algn="just">
              <a:lnSpc>
                <a:spcPct val="80000"/>
              </a:lnSpc>
              <a:buFont typeface="Arial" pitchFamily="34" charset="0"/>
              <a:buNone/>
            </a:pPr>
            <a:r>
              <a:rPr lang="en-US" altLang="lt-LT" sz="2000" dirty="0">
                <a:solidFill>
                  <a:srgbClr val="0F5494"/>
                </a:solidFill>
                <a:latin typeface="Verdana (Body)"/>
              </a:rPr>
              <a:t>Training levels:</a:t>
            </a:r>
          </a:p>
          <a:p>
            <a:pPr algn="just">
              <a:lnSpc>
                <a:spcPct val="80000"/>
              </a:lnSpc>
              <a:buClr>
                <a:srgbClr val="948A54"/>
              </a:buClr>
              <a:buFont typeface="Calibri" pitchFamily="34" charset="0"/>
              <a:buAutoNum type="arabicPeriod"/>
            </a:pPr>
            <a:r>
              <a:rPr lang="en-US" altLang="lt-LT" sz="1800" dirty="0">
                <a:solidFill>
                  <a:srgbClr val="0F5494"/>
                </a:solidFill>
                <a:latin typeface="Verdana (Body)"/>
              </a:rPr>
              <a:t>Specialized training for </a:t>
            </a:r>
            <a:r>
              <a:rPr lang="en-US" altLang="lt-LT" sz="1800" u="sng" dirty="0">
                <a:solidFill>
                  <a:srgbClr val="0F5494"/>
                </a:solidFill>
                <a:latin typeface="Verdana (Body)"/>
              </a:rPr>
              <a:t>expert</a:t>
            </a:r>
            <a:r>
              <a:rPr lang="en-US" altLang="lt-LT" sz="1800" dirty="0">
                <a:solidFill>
                  <a:srgbClr val="0F5494"/>
                </a:solidFill>
                <a:latin typeface="Verdana (Body)"/>
              </a:rPr>
              <a:t> </a:t>
            </a:r>
            <a:r>
              <a:rPr lang="en-US" altLang="lt-LT" sz="1800" dirty="0" smtClean="0">
                <a:solidFill>
                  <a:srgbClr val="0F5494"/>
                </a:solidFill>
                <a:latin typeface="Verdana (Body)"/>
              </a:rPr>
              <a:t>teams</a:t>
            </a:r>
            <a:endParaRPr lang="en-US" altLang="lt-LT" sz="1800" dirty="0">
              <a:solidFill>
                <a:srgbClr val="0F5494"/>
              </a:solidFill>
              <a:latin typeface="Verdana (Body)"/>
            </a:endParaRPr>
          </a:p>
          <a:p>
            <a:pPr algn="just">
              <a:lnSpc>
                <a:spcPct val="80000"/>
              </a:lnSpc>
              <a:buClr>
                <a:srgbClr val="948A54"/>
              </a:buClr>
              <a:buFont typeface="Calibri" pitchFamily="34" charset="0"/>
              <a:buAutoNum type="arabicPeriod"/>
            </a:pPr>
            <a:r>
              <a:rPr lang="en-US" altLang="lt-LT" sz="1800" dirty="0">
                <a:solidFill>
                  <a:srgbClr val="0F5494"/>
                </a:solidFill>
                <a:latin typeface="Verdana (Body)"/>
              </a:rPr>
              <a:t>General trainings for supporting </a:t>
            </a:r>
            <a:r>
              <a:rPr lang="en-US" altLang="lt-LT" sz="1800" u="sng" dirty="0" smtClean="0">
                <a:solidFill>
                  <a:srgbClr val="0F5494"/>
                </a:solidFill>
                <a:latin typeface="Verdana (Body)"/>
              </a:rPr>
              <a:t>personnel</a:t>
            </a:r>
            <a:endParaRPr lang="en-US" altLang="lt-LT" sz="1800" u="sng" dirty="0">
              <a:solidFill>
                <a:srgbClr val="0F5494"/>
              </a:solidFill>
              <a:latin typeface="Verdana (Body)"/>
            </a:endParaRPr>
          </a:p>
          <a:p>
            <a:pPr algn="just">
              <a:lnSpc>
                <a:spcPct val="80000"/>
              </a:lnSpc>
              <a:buClr>
                <a:srgbClr val="948A54"/>
              </a:buClr>
              <a:buFont typeface="Calibri" pitchFamily="34" charset="0"/>
              <a:buAutoNum type="arabicPeriod"/>
            </a:pPr>
            <a:r>
              <a:rPr lang="en-US" altLang="lt-LT" sz="1800" u="sng" dirty="0">
                <a:solidFill>
                  <a:srgbClr val="0F5494"/>
                </a:solidFill>
                <a:latin typeface="Verdana (Body)"/>
              </a:rPr>
              <a:t>Public</a:t>
            </a:r>
            <a:r>
              <a:rPr lang="en-US" altLang="lt-LT" sz="1800" dirty="0">
                <a:solidFill>
                  <a:srgbClr val="0F5494"/>
                </a:solidFill>
                <a:latin typeface="Verdana (Body)"/>
              </a:rPr>
              <a:t> awareness via </a:t>
            </a:r>
            <a:r>
              <a:rPr lang="en-US" altLang="lt-LT" sz="1800" dirty="0" smtClean="0">
                <a:solidFill>
                  <a:srgbClr val="0F5494"/>
                </a:solidFill>
                <a:latin typeface="Verdana (Body)"/>
              </a:rPr>
              <a:t>media</a:t>
            </a:r>
            <a:endParaRPr lang="en-US" altLang="lt-LT" sz="1800" dirty="0">
              <a:solidFill>
                <a:srgbClr val="0F5494"/>
              </a:solidFill>
              <a:latin typeface="Verdana (Body)"/>
            </a:endParaRPr>
          </a:p>
          <a:p>
            <a:pPr>
              <a:lnSpc>
                <a:spcPct val="80000"/>
              </a:lnSpc>
            </a:pPr>
            <a:endParaRPr lang="en-US" altLang="lt-LT" sz="3000" dirty="0">
              <a:solidFill>
                <a:srgbClr val="0F5494"/>
              </a:solidFill>
              <a:latin typeface="Verdana (Body)"/>
            </a:endParaRPr>
          </a:p>
          <a:p>
            <a:pPr>
              <a:lnSpc>
                <a:spcPct val="80000"/>
              </a:lnSpc>
            </a:pPr>
            <a:endParaRPr lang="en-US" altLang="lt-LT" sz="3000" dirty="0">
              <a:solidFill>
                <a:srgbClr val="0F5494"/>
              </a:solidFill>
              <a:latin typeface="Verdana (Body)"/>
            </a:endParaRPr>
          </a:p>
          <a:p>
            <a:pPr>
              <a:lnSpc>
                <a:spcPct val="80000"/>
              </a:lnSpc>
            </a:pPr>
            <a:endParaRPr lang="en-US" altLang="lt-LT" sz="3000" dirty="0">
              <a:solidFill>
                <a:srgbClr val="0F5494"/>
              </a:solidFill>
              <a:latin typeface="Verdana (Body)"/>
            </a:endParaRPr>
          </a:p>
          <a:p>
            <a:pPr>
              <a:lnSpc>
                <a:spcPct val="80000"/>
              </a:lnSpc>
            </a:pPr>
            <a:endParaRPr lang="en-US" altLang="lt-LT" sz="3000" dirty="0">
              <a:solidFill>
                <a:srgbClr val="0F5494"/>
              </a:solidFill>
              <a:latin typeface="Verdana (Body)"/>
            </a:endParaRPr>
          </a:p>
        </p:txBody>
      </p:sp>
      <p:graphicFrame>
        <p:nvGraphicFramePr>
          <p:cNvPr id="4" name="Diagram 3"/>
          <p:cNvGraphicFramePr/>
          <p:nvPr>
            <p:extLst>
              <p:ext uri="{D42A27DB-BD31-4B8C-83A1-F6EECF244321}">
                <p14:modId xmlns:p14="http://schemas.microsoft.com/office/powerpoint/2010/main" val="307946826"/>
              </p:ext>
            </p:extLst>
          </p:nvPr>
        </p:nvGraphicFramePr>
        <p:xfrm>
          <a:off x="6372200" y="4365104"/>
          <a:ext cx="277180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9397" name="Picture 2" descr="C:\Users\rasa\Desktop\stafftraini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80287" y="1916832"/>
            <a:ext cx="1227137"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4521992"/>
      </p:ext>
    </p:extLst>
  </p:cSld>
  <p:clrMapOvr>
    <a:masterClrMapping/>
  </p:clrMapOvr>
  <p:transition advTm="7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5"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checkerboard(down)">
                                      <p:cBhvr>
                                        <p:cTn id="7" dur="3000"/>
                                        <p:tgtEl>
                                          <p:spTgt spid="3">
                                            <p:txEl>
                                              <p:pRg st="11" end="11"/>
                                            </p:txEl>
                                          </p:spTgt>
                                        </p:tgtEl>
                                      </p:cBhvr>
                                    </p:animEffect>
                                  </p:childTnLst>
                                </p:cTn>
                              </p:par>
                              <p:par>
                                <p:cTn id="8" presetID="5" presetClass="entr" presetSubtype="5"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checkerboard(down)">
                                      <p:cBhvr>
                                        <p:cTn id="10" dur="2000"/>
                                        <p:tgtEl>
                                          <p:spTgt spid="3">
                                            <p:txEl>
                                              <p:pRg st="12" end="12"/>
                                            </p:txEl>
                                          </p:spTgt>
                                        </p:tgtEl>
                                      </p:cBhvr>
                                    </p:animEffect>
                                  </p:childTnLst>
                                </p:cTn>
                              </p:par>
                              <p:par>
                                <p:cTn id="11" presetID="5" presetClass="entr" presetSubtype="5"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Effect transition="in" filter="checkerboard(down)">
                                      <p:cBhvr>
                                        <p:cTn id="13"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18</a:t>
            </a:fld>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1" y="2159000"/>
            <a:ext cx="9149071" cy="2710160"/>
          </a:xfrm>
          <a:prstGeom prst="rect">
            <a:avLst/>
          </a:prstGeom>
        </p:spPr>
      </p:pic>
    </p:spTree>
    <p:extLst>
      <p:ext uri="{BB962C8B-B14F-4D97-AF65-F5344CB8AC3E}">
        <p14:creationId xmlns:p14="http://schemas.microsoft.com/office/powerpoint/2010/main" val="100285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a:t>
            </a:fld>
            <a:endParaRPr lang="en-GB"/>
          </a:p>
        </p:txBody>
      </p:sp>
      <p:sp>
        <p:nvSpPr>
          <p:cNvPr id="4" name="TextBox 3"/>
          <p:cNvSpPr txBox="1"/>
          <p:nvPr/>
        </p:nvSpPr>
        <p:spPr>
          <a:xfrm>
            <a:off x="179512" y="2564904"/>
            <a:ext cx="8748464" cy="3046988"/>
          </a:xfrm>
          <a:prstGeom prst="rect">
            <a:avLst/>
          </a:prstGeom>
          <a:noFill/>
        </p:spPr>
        <p:txBody>
          <a:bodyPr wrap="square" rtlCol="0">
            <a:spAutoFit/>
          </a:bodyPr>
          <a:lstStyle/>
          <a:p>
            <a:pPr marL="514350" indent="-514350" algn="just">
              <a:buAutoNum type="arabicPeriod"/>
            </a:pPr>
            <a:r>
              <a:rPr lang="en-US" sz="2400" b="0" dirty="0">
                <a:solidFill>
                  <a:srgbClr val="0F5494"/>
                </a:solidFill>
                <a:latin typeface="Calibri" panose="020F0502020204030204" pitchFamily="34" charset="0"/>
              </a:rPr>
              <a:t>OIE Terrestrial Animal Health Code: </a:t>
            </a:r>
            <a:r>
              <a:rPr lang="en-US" sz="2400" dirty="0">
                <a:solidFill>
                  <a:srgbClr val="0F5494"/>
                </a:solidFill>
                <a:latin typeface="Calibri" panose="020F0502020204030204" pitchFamily="34" charset="0"/>
              </a:rPr>
              <a:t>www.oie.int/en/internationalstandard-setting/terrestrial-code/ access-online/ </a:t>
            </a:r>
          </a:p>
          <a:p>
            <a:pPr marL="514350" indent="-514350" algn="just">
              <a:buAutoNum type="arabicPeriod"/>
            </a:pPr>
            <a:r>
              <a:rPr lang="en-US" sz="2400" b="0" dirty="0">
                <a:solidFill>
                  <a:srgbClr val="0F5494"/>
                </a:solidFill>
                <a:latin typeface="Calibri" panose="020F0502020204030204" pitchFamily="34" charset="0"/>
              </a:rPr>
              <a:t>OIE Manual of Diagnostic Tests and Vaccines for Terrestrial Animal: </a:t>
            </a:r>
            <a:r>
              <a:rPr lang="en-US" sz="2400" dirty="0">
                <a:solidFill>
                  <a:srgbClr val="0F5494"/>
                </a:solidFill>
                <a:latin typeface="Calibri" panose="020F0502020204030204" pitchFamily="34" charset="0"/>
              </a:rPr>
              <a:t>www.oie.int/en/internationalstandard-setting/ terrestrial-manual/access-online/ </a:t>
            </a:r>
          </a:p>
          <a:p>
            <a:pPr marL="514350" indent="-514350" algn="just">
              <a:buAutoNum type="arabicPeriod"/>
            </a:pPr>
            <a:r>
              <a:rPr lang="en-US" sz="2400" b="0" dirty="0">
                <a:solidFill>
                  <a:srgbClr val="0F5494"/>
                </a:solidFill>
                <a:latin typeface="Calibri" panose="020F0502020204030204" pitchFamily="34" charset="0"/>
              </a:rPr>
              <a:t>OIE Technical Disease Card: </a:t>
            </a:r>
            <a:r>
              <a:rPr lang="en-US" sz="2400" dirty="0">
                <a:solidFill>
                  <a:srgbClr val="0F5494"/>
                </a:solidFill>
                <a:latin typeface="Calibri" panose="020F0502020204030204" pitchFamily="34" charset="0"/>
              </a:rPr>
              <a:t>www.oie.int/en/animalhealth-in-the-world/ technical-disease-cards/</a:t>
            </a:r>
            <a:endParaRPr lang="lt-LT" sz="2400" dirty="0" err="1">
              <a:solidFill>
                <a:srgbClr val="0F5494"/>
              </a:solidFill>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97096"/>
            <a:ext cx="7992888" cy="1469957"/>
          </a:xfrm>
          <a:prstGeom prst="rect">
            <a:avLst/>
          </a:prstGeom>
        </p:spPr>
      </p:pic>
    </p:spTree>
    <p:extLst>
      <p:ext uri="{BB962C8B-B14F-4D97-AF65-F5344CB8AC3E}">
        <p14:creationId xmlns:p14="http://schemas.microsoft.com/office/powerpoint/2010/main" val="284083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88840"/>
            <a:ext cx="8229600" cy="936625"/>
          </a:xfrm>
        </p:spPr>
        <p:txBody>
          <a:bodyPr/>
          <a:lstStyle/>
          <a:p>
            <a:r>
              <a:rPr lang="en-US" sz="3200" cap="all" dirty="0">
                <a:solidFill>
                  <a:schemeClr val="accent2">
                    <a:lumMod val="50000"/>
                  </a:schemeClr>
                </a:solidFill>
                <a:latin typeface="Calibri" panose="020F0502020204030204" pitchFamily="34" charset="0"/>
              </a:rPr>
              <a:t>VOLUME II</a:t>
            </a:r>
            <a:br>
              <a:rPr lang="en-US" sz="3200" cap="all" dirty="0">
                <a:solidFill>
                  <a:schemeClr val="accent2">
                    <a:lumMod val="50000"/>
                  </a:schemeClr>
                </a:solidFill>
                <a:latin typeface="Calibri" panose="020F0502020204030204" pitchFamily="34" charset="0"/>
              </a:rPr>
            </a:br>
            <a:r>
              <a:rPr lang="en-US" sz="3200" dirty="0">
                <a:solidFill>
                  <a:schemeClr val="accent2">
                    <a:lumMod val="50000"/>
                  </a:schemeClr>
                </a:solidFill>
                <a:latin typeface="Calibri" panose="020F0502020204030204" pitchFamily="34" charset="0"/>
              </a:rPr>
              <a:t>Recommendations applicable to OIE Listed diseases and other diseases of importance to international trade</a:t>
            </a:r>
            <a:br>
              <a:rPr lang="en-US" sz="3200" dirty="0">
                <a:solidFill>
                  <a:schemeClr val="accent2">
                    <a:lumMod val="50000"/>
                  </a:schemeClr>
                </a:solidFill>
                <a:latin typeface="Calibri" panose="020F0502020204030204" pitchFamily="34" charset="0"/>
              </a:rPr>
            </a:br>
            <a:endParaRPr lang="lt-LT" sz="32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19</a:t>
            </a:fld>
            <a:endParaRPr lang="en-GB"/>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2736"/>
            <a:ext cx="32480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818" y="3789040"/>
            <a:ext cx="426720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109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84263"/>
            <a:ext cx="8229600" cy="1584697"/>
          </a:xfrm>
        </p:spPr>
        <p:txBody>
          <a:bodyPr/>
          <a:lstStyle/>
          <a:p>
            <a:r>
              <a:rPr lang="en-US" sz="2400" cap="all" dirty="0">
                <a:solidFill>
                  <a:schemeClr val="accent2">
                    <a:lumMod val="50000"/>
                  </a:schemeClr>
                </a:solidFill>
                <a:latin typeface="Calibri" panose="020F0502020204030204" pitchFamily="34" charset="0"/>
              </a:rPr>
              <a:t>VOLUME II</a:t>
            </a:r>
            <a:br>
              <a:rPr lang="en-US" sz="2400" cap="all" dirty="0">
                <a:solidFill>
                  <a:schemeClr val="accent2">
                    <a:lumMod val="50000"/>
                  </a:schemeClr>
                </a:solidFill>
                <a:latin typeface="Calibri" panose="020F0502020204030204" pitchFamily="34" charset="0"/>
              </a:rPr>
            </a:br>
            <a:r>
              <a:rPr lang="en-US" sz="2400" dirty="0">
                <a:solidFill>
                  <a:schemeClr val="accent2">
                    <a:lumMod val="50000"/>
                  </a:schemeClr>
                </a:solidFill>
                <a:latin typeface="Calibri" panose="020F0502020204030204" pitchFamily="34" charset="0"/>
              </a:rPr>
              <a:t>Recommendations applicable to OIE Listed diseases and other diseases of importance to international trade</a:t>
            </a:r>
            <a:br>
              <a:rPr lang="en-US" sz="2400" dirty="0">
                <a:solidFill>
                  <a:schemeClr val="accent2">
                    <a:lumMod val="50000"/>
                  </a:schemeClr>
                </a:solidFill>
                <a:latin typeface="Calibri" panose="020F0502020204030204" pitchFamily="34" charset="0"/>
              </a:rPr>
            </a:br>
            <a:endParaRPr lang="lt-LT" sz="24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20</a:t>
            </a:fld>
            <a:endParaRPr lang="en-GB"/>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52736"/>
            <a:ext cx="32480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3141543"/>
            <a:ext cx="8208912" cy="3170099"/>
          </a:xfrm>
          <a:prstGeom prst="rect">
            <a:avLst/>
          </a:prstGeom>
          <a:noFill/>
        </p:spPr>
        <p:txBody>
          <a:bodyPr wrap="square" rtlCol="0">
            <a:spAutoFit/>
          </a:bodyPr>
          <a:lstStyle/>
          <a:p>
            <a:pPr marL="342900" indent="-342900" algn="just">
              <a:buFont typeface="Wingdings" panose="05000000000000000000" pitchFamily="2" charset="2"/>
              <a:buChar char="Ø"/>
            </a:pPr>
            <a:r>
              <a:rPr lang="en-GB" sz="2000" b="0" dirty="0">
                <a:solidFill>
                  <a:srgbClr val="0F5494"/>
                </a:solidFill>
                <a:latin typeface="Calibri" panose="020F0502020204030204" pitchFamily="34" charset="0"/>
              </a:rPr>
              <a:t>Determination of the ASF status of a country, zone or </a:t>
            </a:r>
            <a:r>
              <a:rPr lang="en-GB" sz="2000" b="0" dirty="0" smtClean="0">
                <a:solidFill>
                  <a:srgbClr val="0F5494"/>
                </a:solidFill>
                <a:latin typeface="Calibri" panose="020F0502020204030204" pitchFamily="34" charset="0"/>
              </a:rPr>
              <a:t>compartment</a:t>
            </a:r>
            <a:endParaRPr lang="en-GB" sz="2000" b="0" dirty="0">
              <a:solidFill>
                <a:srgbClr val="0F5494"/>
              </a:solidFill>
              <a:latin typeface="Calibri" panose="020F0502020204030204" pitchFamily="34" charset="0"/>
            </a:endParaRPr>
          </a:p>
          <a:p>
            <a:pPr marL="342900" indent="-342900" algn="just">
              <a:buFont typeface="Wingdings" panose="05000000000000000000" pitchFamily="2" charset="2"/>
              <a:buChar char="Ø"/>
            </a:pPr>
            <a:r>
              <a:rPr lang="en-GB" sz="2000" b="0" dirty="0">
                <a:solidFill>
                  <a:srgbClr val="0F5494"/>
                </a:solidFill>
                <a:latin typeface="Calibri" panose="020F0502020204030204" pitchFamily="34" charset="0"/>
              </a:rPr>
              <a:t>ASF free country, zone or </a:t>
            </a:r>
            <a:r>
              <a:rPr lang="en-GB" sz="2000" b="0" dirty="0" smtClean="0">
                <a:solidFill>
                  <a:srgbClr val="0F5494"/>
                </a:solidFill>
                <a:latin typeface="Calibri" panose="020F0502020204030204" pitchFamily="34" charset="0"/>
              </a:rPr>
              <a:t>compartment</a:t>
            </a:r>
            <a:endParaRPr lang="en-GB" sz="2000" b="0" dirty="0">
              <a:solidFill>
                <a:srgbClr val="0F5494"/>
              </a:solidFill>
              <a:latin typeface="Calibri" panose="020F0502020204030204" pitchFamily="34" charset="0"/>
            </a:endParaRPr>
          </a:p>
          <a:p>
            <a:pPr marL="342900" indent="-342900" algn="just">
              <a:buFont typeface="Wingdings" panose="05000000000000000000" pitchFamily="2" charset="2"/>
              <a:buChar char="Ø"/>
            </a:pPr>
            <a:r>
              <a:rPr lang="en-GB" sz="2000" b="0" dirty="0">
                <a:solidFill>
                  <a:srgbClr val="0F5494"/>
                </a:solidFill>
                <a:latin typeface="Calibri" panose="020F0502020204030204" pitchFamily="34" charset="0"/>
              </a:rPr>
              <a:t>Recovery of free </a:t>
            </a:r>
            <a:r>
              <a:rPr lang="en-GB" sz="2000" b="0" dirty="0" smtClean="0">
                <a:solidFill>
                  <a:srgbClr val="0F5494"/>
                </a:solidFill>
                <a:latin typeface="Calibri" panose="020F0502020204030204" pitchFamily="34" charset="0"/>
              </a:rPr>
              <a:t>status</a:t>
            </a:r>
            <a:endParaRPr lang="en-GB" sz="2000" b="0" dirty="0">
              <a:solidFill>
                <a:srgbClr val="0F5494"/>
              </a:solidFill>
              <a:latin typeface="Calibri" panose="020F0502020204030204" pitchFamily="34" charset="0"/>
            </a:endParaRPr>
          </a:p>
          <a:p>
            <a:pPr marL="342900" indent="-342900" algn="just">
              <a:buFont typeface="Wingdings" panose="05000000000000000000" pitchFamily="2" charset="2"/>
              <a:buChar char="Ø"/>
            </a:pPr>
            <a:r>
              <a:rPr lang="en-GB" sz="2000" b="0" dirty="0">
                <a:solidFill>
                  <a:srgbClr val="0F5494"/>
                </a:solidFill>
                <a:latin typeface="Calibri" panose="020F0502020204030204" pitchFamily="34" charset="0"/>
              </a:rPr>
              <a:t>Recommendations for importation from ASF free countries, zones or compartments </a:t>
            </a:r>
            <a:endParaRPr lang="lv-LV" sz="2000" b="0" dirty="0" smtClean="0">
              <a:solidFill>
                <a:srgbClr val="0F5494"/>
              </a:solidFill>
              <a:latin typeface="Calibri" panose="020F0502020204030204" pitchFamily="34" charset="0"/>
            </a:endParaRPr>
          </a:p>
          <a:p>
            <a:pPr marL="342900" indent="-342900" algn="just">
              <a:buFont typeface="Wingdings" panose="05000000000000000000" pitchFamily="2" charset="2"/>
              <a:buChar char="Ø"/>
            </a:pPr>
            <a:r>
              <a:rPr lang="en-GB" sz="2000" b="0" dirty="0" smtClean="0">
                <a:solidFill>
                  <a:srgbClr val="0F5494"/>
                </a:solidFill>
                <a:latin typeface="Calibri" panose="020F0502020204030204" pitchFamily="34" charset="0"/>
              </a:rPr>
              <a:t>Recommendations </a:t>
            </a:r>
            <a:r>
              <a:rPr lang="en-GB" sz="2000" b="0" dirty="0">
                <a:solidFill>
                  <a:srgbClr val="0F5494"/>
                </a:solidFill>
                <a:latin typeface="Calibri" panose="020F0502020204030204" pitchFamily="34" charset="0"/>
              </a:rPr>
              <a:t>for importation from countries or zones considered infected with ASF </a:t>
            </a:r>
            <a:r>
              <a:rPr lang="en-GB" sz="2000" b="0" dirty="0" smtClean="0">
                <a:solidFill>
                  <a:srgbClr val="0F5494"/>
                </a:solidFill>
                <a:latin typeface="Calibri" panose="020F0502020204030204" pitchFamily="34" charset="0"/>
              </a:rPr>
              <a:t>…</a:t>
            </a:r>
            <a:endParaRPr lang="en-GB" sz="2000" b="0" dirty="0">
              <a:solidFill>
                <a:srgbClr val="0F5494"/>
              </a:solidFill>
              <a:latin typeface="Calibri" panose="020F0502020204030204" pitchFamily="34" charset="0"/>
            </a:endParaRPr>
          </a:p>
          <a:p>
            <a:pPr marL="342900" indent="-342900" algn="just">
              <a:buFont typeface="Wingdings" panose="05000000000000000000" pitchFamily="2" charset="2"/>
              <a:buChar char="Ø"/>
            </a:pPr>
            <a:endParaRPr lang="en-GB" sz="2000" b="0" dirty="0">
              <a:solidFill>
                <a:srgbClr val="0F5494"/>
              </a:solidFill>
              <a:latin typeface="Calibri" panose="020F0502020204030204" pitchFamily="34" charset="0"/>
            </a:endParaRPr>
          </a:p>
          <a:p>
            <a:pPr algn="just"/>
            <a:endParaRPr lang="en-GB" sz="2000" b="0" dirty="0">
              <a:solidFill>
                <a:srgbClr val="0F5494"/>
              </a:solidFill>
              <a:latin typeface="Calibri" panose="020F0502020204030204" pitchFamily="34" charset="0"/>
            </a:endParaRPr>
          </a:p>
          <a:p>
            <a:endParaRPr lang="en-GB" sz="2000" b="0" dirty="0">
              <a:solidFill>
                <a:srgbClr val="0F5494"/>
              </a:solidFill>
              <a:latin typeface="Calibri" panose="020F0502020204030204" pitchFamily="34" charset="0"/>
            </a:endParaRPr>
          </a:p>
        </p:txBody>
      </p:sp>
    </p:spTree>
    <p:extLst>
      <p:ext uri="{BB962C8B-B14F-4D97-AF65-F5344CB8AC3E}">
        <p14:creationId xmlns:p14="http://schemas.microsoft.com/office/powerpoint/2010/main" val="2998758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76" y="2204864"/>
            <a:ext cx="4413945" cy="3312368"/>
          </a:xfrm>
        </p:spPr>
        <p:txBody>
          <a:bodyPr/>
          <a:lstStyle/>
          <a:p>
            <a:r>
              <a:rPr lang="en-GB" altLang="en-US" sz="3200" b="0" dirty="0">
                <a:solidFill>
                  <a:srgbClr val="0F5494"/>
                </a:solidFill>
              </a:rPr>
              <a:t>Commission Decision 2003/422/EC </a:t>
            </a:r>
            <a:r>
              <a:rPr lang="en-GB" altLang="en-US" sz="3200" b="0" dirty="0"/>
              <a:t>of 26 May 2003 approving an African swine fever diagnostic manual </a:t>
            </a:r>
            <a:r>
              <a:rPr lang="mt-MT" altLang="en-US" sz="3200" b="0" dirty="0"/>
              <a:t> </a:t>
            </a:r>
            <a:r>
              <a:rPr lang="en-GB" altLang="en-US" sz="3200" b="0" dirty="0"/>
              <a:t> </a:t>
            </a:r>
            <a:br>
              <a:rPr lang="en-GB" altLang="en-US" sz="3200" b="0" dirty="0"/>
            </a:br>
            <a:endParaRPr lang="lt-LT" dirty="0"/>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21</a:t>
            </a:fld>
            <a:endParaRPr lang="en-GB"/>
          </a:p>
        </p:txBody>
      </p:sp>
      <p:pic>
        <p:nvPicPr>
          <p:cNvPr id="2050" name="Picture 2" descr="Vaizdo rezultatas pagal užklausą „manual of diagnostic tests and vaccines for terrestrial animals 20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68" y="1124744"/>
            <a:ext cx="3686313"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3608" y="4941168"/>
            <a:ext cx="2742973" cy="1200329"/>
          </a:xfrm>
          <a:prstGeom prst="rect">
            <a:avLst/>
          </a:prstGeom>
          <a:noFill/>
        </p:spPr>
        <p:txBody>
          <a:bodyPr wrap="square" rtlCol="0">
            <a:spAutoFit/>
          </a:bodyPr>
          <a:lstStyle/>
          <a:p>
            <a:r>
              <a:rPr lang="en-US" sz="2400" b="0" u="sng" dirty="0">
                <a:solidFill>
                  <a:schemeClr val="bg1"/>
                </a:solidFill>
                <a:latin typeface="Calibri" panose="020F0502020204030204" pitchFamily="34" charset="0"/>
              </a:rPr>
              <a:t>covers standards for diagnostic tests and vaccines</a:t>
            </a:r>
            <a:endParaRPr lang="lv-LV" sz="2400" b="0" dirty="0" err="1" smtClean="0">
              <a:solidFill>
                <a:schemeClr val="bg1"/>
              </a:solidFill>
            </a:endParaRPr>
          </a:p>
        </p:txBody>
      </p:sp>
    </p:spTree>
    <p:extLst>
      <p:ext uri="{BB962C8B-B14F-4D97-AF65-F5344CB8AC3E}">
        <p14:creationId xmlns:p14="http://schemas.microsoft.com/office/powerpoint/2010/main" val="1681091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16832"/>
            <a:ext cx="8229600" cy="936625"/>
          </a:xfrm>
        </p:spPr>
        <p:txBody>
          <a:bodyPr/>
          <a:lstStyle/>
          <a:p>
            <a:r>
              <a:rPr lang="en-GB" altLang="en-US" sz="3200" dirty="0">
                <a:solidFill>
                  <a:srgbClr val="0070C0"/>
                </a:solidFill>
                <a:latin typeface="Calibri" panose="020F0502020204030204" pitchFamily="34" charset="0"/>
              </a:rPr>
              <a:t>Commission Decision 2003/422/EC of 26 May 2003 approving an African swine fever diagnostic manual </a:t>
            </a:r>
            <a:r>
              <a:rPr lang="mt-MT" altLang="en-US" sz="3200" dirty="0">
                <a:solidFill>
                  <a:srgbClr val="0070C0"/>
                </a:solidFill>
                <a:latin typeface="Calibri" panose="020F0502020204030204" pitchFamily="34" charset="0"/>
              </a:rPr>
              <a:t> </a:t>
            </a:r>
            <a:r>
              <a:rPr lang="en-GB" altLang="en-US" sz="3200" dirty="0">
                <a:solidFill>
                  <a:srgbClr val="0070C0"/>
                </a:solidFill>
                <a:latin typeface="Calibri" panose="020F0502020204030204" pitchFamily="34" charset="0"/>
              </a:rPr>
              <a:t> </a:t>
            </a:r>
            <a:br>
              <a:rPr lang="en-GB" altLang="en-US" sz="3200" dirty="0">
                <a:solidFill>
                  <a:srgbClr val="0070C0"/>
                </a:solidFill>
                <a:latin typeface="Calibri" panose="020F0502020204030204" pitchFamily="34" charset="0"/>
              </a:rPr>
            </a:br>
            <a:endParaRPr lang="lt-LT" sz="3200" dirty="0">
              <a:solidFill>
                <a:srgbClr val="0070C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22</a:t>
            </a:fld>
            <a:endParaRPr lang="en-GB"/>
          </a:p>
        </p:txBody>
      </p:sp>
      <p:sp>
        <p:nvSpPr>
          <p:cNvPr id="4" name="Rectangle 3"/>
          <p:cNvSpPr txBox="1">
            <a:spLocks noChangeArrowheads="1"/>
          </p:cNvSpPr>
          <p:nvPr/>
        </p:nvSpPr>
        <p:spPr>
          <a:xfrm>
            <a:off x="395536" y="2996952"/>
            <a:ext cx="8353425" cy="4114800"/>
          </a:xfrm>
          <a:prstGeom prst="rect">
            <a:avLst/>
          </a:prstGeom>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lgn="just">
              <a:lnSpc>
                <a:spcPct val="80000"/>
              </a:lnSpc>
              <a:buFontTx/>
              <a:buNone/>
              <a:tabLst>
                <a:tab pos="893763" algn="l"/>
              </a:tabLst>
            </a:pPr>
            <a:r>
              <a:rPr lang="en-GB" altLang="en-US" sz="2000" b="0" kern="0" dirty="0" smtClean="0">
                <a:solidFill>
                  <a:srgbClr val="0066CC"/>
                </a:solidFill>
                <a:latin typeface="Calibri" panose="020F0502020204030204" pitchFamily="34" charset="0"/>
              </a:rPr>
              <a:t>lays </a:t>
            </a:r>
            <a:r>
              <a:rPr lang="en-GB" altLang="en-US" sz="2000" b="0" kern="0" dirty="0">
                <a:solidFill>
                  <a:srgbClr val="0066CC"/>
                </a:solidFill>
                <a:latin typeface="Calibri" panose="020F0502020204030204" pitchFamily="34" charset="0"/>
              </a:rPr>
              <a:t>down uniform diagnostic procedure, sampling methods and criteria for the evaluation of the results of lab tests: </a:t>
            </a:r>
          </a:p>
          <a:p>
            <a:pPr marL="636588" indent="-636588" algn="just">
              <a:lnSpc>
                <a:spcPct val="80000"/>
              </a:lnSpc>
              <a:buFontTx/>
              <a:buNone/>
              <a:tabLst>
                <a:tab pos="893763" algn="l"/>
              </a:tabLst>
            </a:pPr>
            <a:endParaRPr lang="en-GB" altLang="en-US" sz="2000" b="0" kern="0" dirty="0">
              <a:solidFill>
                <a:srgbClr val="0066CC"/>
              </a:solidFill>
              <a:latin typeface="Calibri" panose="020F0502020204030204" pitchFamily="34" charset="0"/>
            </a:endParaRPr>
          </a:p>
          <a:p>
            <a:pPr marL="636588" lvl="1" indent="-636588" algn="just">
              <a:lnSpc>
                <a:spcPct val="80000"/>
              </a:lnSpc>
              <a:tabLst>
                <a:tab pos="893763" algn="l"/>
              </a:tabLst>
            </a:pPr>
            <a:r>
              <a:rPr lang="en-GB" altLang="en-US" b="0" kern="0" dirty="0">
                <a:solidFill>
                  <a:srgbClr val="0066CC"/>
                </a:solidFill>
                <a:latin typeface="Calibri" panose="020F0502020204030204" pitchFamily="34" charset="0"/>
              </a:rPr>
              <a:t>How to recognize ASF and principles for </a:t>
            </a:r>
            <a:r>
              <a:rPr lang="en-GB" altLang="en-US" b="0" u="sng" kern="0" dirty="0">
                <a:solidFill>
                  <a:srgbClr val="0066CC"/>
                </a:solidFill>
                <a:latin typeface="Calibri" panose="020F0502020204030204" pitchFamily="34" charset="0"/>
              </a:rPr>
              <a:t>differential </a:t>
            </a:r>
            <a:r>
              <a:rPr lang="en-GB" altLang="en-US" b="0" u="sng" kern="0" dirty="0" smtClean="0">
                <a:solidFill>
                  <a:srgbClr val="0066CC"/>
                </a:solidFill>
                <a:latin typeface="Calibri" panose="020F0502020204030204" pitchFamily="34" charset="0"/>
              </a:rPr>
              <a:t>diagnosis</a:t>
            </a:r>
            <a:endParaRPr lang="en-GB" altLang="en-US" b="0" kern="0" dirty="0">
              <a:solidFill>
                <a:srgbClr val="0066CC"/>
              </a:solidFill>
              <a:latin typeface="Calibri" panose="020F0502020204030204" pitchFamily="34" charset="0"/>
            </a:endParaRPr>
          </a:p>
          <a:p>
            <a:pPr marL="636588" lvl="1" indent="-636588" algn="just">
              <a:lnSpc>
                <a:spcPct val="80000"/>
              </a:lnSpc>
              <a:tabLst>
                <a:tab pos="893763" algn="l"/>
              </a:tabLst>
            </a:pPr>
            <a:r>
              <a:rPr lang="en-GB" altLang="en-US" b="0" kern="0" dirty="0">
                <a:solidFill>
                  <a:srgbClr val="0066CC"/>
                </a:solidFill>
                <a:latin typeface="Calibri" panose="020F0502020204030204" pitchFamily="34" charset="0"/>
              </a:rPr>
              <a:t>Main criteria to be considered for the </a:t>
            </a:r>
            <a:r>
              <a:rPr lang="en-GB" altLang="en-US" b="0" u="sng" kern="0" dirty="0">
                <a:solidFill>
                  <a:srgbClr val="0066CC"/>
                </a:solidFill>
                <a:latin typeface="Calibri" panose="020F0502020204030204" pitchFamily="34" charset="0"/>
              </a:rPr>
              <a:t>recognition of a suspect </a:t>
            </a:r>
            <a:r>
              <a:rPr lang="en-GB" altLang="en-US" b="0" u="sng" kern="0" dirty="0" smtClean="0">
                <a:solidFill>
                  <a:srgbClr val="0066CC"/>
                </a:solidFill>
                <a:latin typeface="Calibri" panose="020F0502020204030204" pitchFamily="34" charset="0"/>
              </a:rPr>
              <a:t>holding</a:t>
            </a:r>
            <a:endParaRPr lang="en-GB" altLang="en-US" b="0" kern="0" dirty="0">
              <a:solidFill>
                <a:srgbClr val="0066CC"/>
              </a:solidFill>
              <a:latin typeface="Calibri" panose="020F0502020204030204" pitchFamily="34" charset="0"/>
            </a:endParaRPr>
          </a:p>
          <a:p>
            <a:pPr marL="636588" lvl="1" indent="-636588" algn="just">
              <a:lnSpc>
                <a:spcPct val="80000"/>
              </a:lnSpc>
              <a:tabLst>
                <a:tab pos="893763" algn="l"/>
              </a:tabLst>
            </a:pPr>
            <a:r>
              <a:rPr lang="en-GB" altLang="en-US" b="0" u="sng" kern="0" dirty="0">
                <a:solidFill>
                  <a:srgbClr val="0066CC"/>
                </a:solidFill>
                <a:latin typeface="Calibri" panose="020F0502020204030204" pitchFamily="34" charset="0"/>
              </a:rPr>
              <a:t>Checking and sampling procedures</a:t>
            </a:r>
            <a:r>
              <a:rPr lang="en-GB" altLang="en-US" b="0" kern="0" dirty="0">
                <a:solidFill>
                  <a:srgbClr val="0066CC"/>
                </a:solidFill>
                <a:latin typeface="Calibri" panose="020F0502020204030204" pitchFamily="34" charset="0"/>
              </a:rPr>
              <a:t>, samples collection and </a:t>
            </a:r>
            <a:r>
              <a:rPr lang="en-GB" altLang="en-US" b="0" kern="0" dirty="0" smtClean="0">
                <a:solidFill>
                  <a:srgbClr val="0066CC"/>
                </a:solidFill>
                <a:latin typeface="Calibri" panose="020F0502020204030204" pitchFamily="34" charset="0"/>
              </a:rPr>
              <a:t>transport</a:t>
            </a:r>
            <a:endParaRPr lang="en-GB" altLang="en-US" b="0" kern="0" dirty="0">
              <a:solidFill>
                <a:srgbClr val="0066CC"/>
              </a:solidFill>
              <a:latin typeface="Calibri" panose="020F0502020204030204" pitchFamily="34" charset="0"/>
            </a:endParaRPr>
          </a:p>
          <a:p>
            <a:pPr marL="636588" lvl="1" indent="-636588" algn="just">
              <a:lnSpc>
                <a:spcPct val="80000"/>
              </a:lnSpc>
              <a:tabLst>
                <a:tab pos="893763" algn="l"/>
              </a:tabLst>
            </a:pPr>
            <a:r>
              <a:rPr lang="en-GB" altLang="en-US" b="0" kern="0" dirty="0">
                <a:solidFill>
                  <a:srgbClr val="0066CC"/>
                </a:solidFill>
                <a:latin typeface="Calibri" panose="020F0502020204030204" pitchFamily="34" charset="0"/>
              </a:rPr>
              <a:t>Virological tests and results </a:t>
            </a:r>
            <a:r>
              <a:rPr lang="en-GB" altLang="en-US" b="0" kern="0" dirty="0" smtClean="0">
                <a:solidFill>
                  <a:srgbClr val="0066CC"/>
                </a:solidFill>
                <a:latin typeface="Calibri" panose="020F0502020204030204" pitchFamily="34" charset="0"/>
              </a:rPr>
              <a:t>evaluation </a:t>
            </a:r>
            <a:endParaRPr lang="en-GB" altLang="en-US" b="0" kern="0" dirty="0">
              <a:solidFill>
                <a:srgbClr val="0066CC"/>
              </a:solidFill>
              <a:latin typeface="Calibri" panose="020F0502020204030204" pitchFamily="34" charset="0"/>
            </a:endParaRPr>
          </a:p>
          <a:p>
            <a:pPr marL="636588" lvl="1" indent="-636588" algn="just">
              <a:lnSpc>
                <a:spcPct val="80000"/>
              </a:lnSpc>
              <a:tabLst>
                <a:tab pos="893763" algn="l"/>
              </a:tabLst>
            </a:pPr>
            <a:r>
              <a:rPr lang="en-GB" altLang="en-US" b="0" kern="0" dirty="0">
                <a:solidFill>
                  <a:srgbClr val="0066CC"/>
                </a:solidFill>
                <a:latin typeface="Calibri" panose="020F0502020204030204" pitchFamily="34" charset="0"/>
              </a:rPr>
              <a:t>Serological tests and results </a:t>
            </a:r>
            <a:r>
              <a:rPr lang="en-GB" altLang="en-US" b="0" kern="0" dirty="0" smtClean="0">
                <a:solidFill>
                  <a:srgbClr val="0066CC"/>
                </a:solidFill>
                <a:latin typeface="Calibri" panose="020F0502020204030204" pitchFamily="34" charset="0"/>
              </a:rPr>
              <a:t>evaluation</a:t>
            </a:r>
            <a:endParaRPr lang="en-GB" altLang="en-US" b="0" kern="0" dirty="0">
              <a:solidFill>
                <a:srgbClr val="0066CC"/>
              </a:solidFill>
              <a:latin typeface="Calibri" panose="020F0502020204030204" pitchFamily="34" charset="0"/>
            </a:endParaRPr>
          </a:p>
          <a:p>
            <a:pPr marL="636588" lvl="1" indent="-636588" algn="just">
              <a:lnSpc>
                <a:spcPct val="80000"/>
              </a:lnSpc>
              <a:tabLst>
                <a:tab pos="893763" algn="l"/>
              </a:tabLst>
            </a:pPr>
            <a:r>
              <a:rPr lang="en-GB" altLang="en-US" b="0" kern="0" dirty="0">
                <a:solidFill>
                  <a:srgbClr val="0066CC"/>
                </a:solidFill>
                <a:latin typeface="Calibri" panose="020F0502020204030204" pitchFamily="34" charset="0"/>
              </a:rPr>
              <a:t>Safety requirements for </a:t>
            </a:r>
            <a:r>
              <a:rPr lang="en-GB" altLang="en-US" b="0" kern="0" dirty="0" smtClean="0">
                <a:solidFill>
                  <a:srgbClr val="0066CC"/>
                </a:solidFill>
                <a:latin typeface="Calibri" panose="020F0502020204030204" pitchFamily="34" charset="0"/>
              </a:rPr>
              <a:t>Labs</a:t>
            </a:r>
            <a:endParaRPr lang="en-GB" altLang="en-US" b="0" kern="0" dirty="0">
              <a:solidFill>
                <a:srgbClr val="0066CC"/>
              </a:solidFill>
              <a:latin typeface="Calibri" panose="020F0502020204030204" pitchFamily="34" charset="0"/>
            </a:endParaRPr>
          </a:p>
          <a:p>
            <a:pPr>
              <a:lnSpc>
                <a:spcPct val="80000"/>
              </a:lnSpc>
            </a:pPr>
            <a:endParaRPr lang="en-GB" altLang="en-US" sz="2000" b="0" kern="0" dirty="0">
              <a:solidFill>
                <a:srgbClr val="0066CC"/>
              </a:solidFill>
              <a:latin typeface="Calibri" panose="020F0502020204030204" pitchFamily="34" charset="0"/>
            </a:endParaRPr>
          </a:p>
        </p:txBody>
      </p:sp>
    </p:spTree>
    <p:extLst>
      <p:ext uri="{BB962C8B-B14F-4D97-AF65-F5344CB8AC3E}">
        <p14:creationId xmlns:p14="http://schemas.microsoft.com/office/powerpoint/2010/main" val="168109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229600" cy="936625"/>
          </a:xfrm>
        </p:spPr>
        <p:txBody>
          <a:bodyPr/>
          <a:lstStyle/>
          <a:p>
            <a:r>
              <a:rPr lang="en-US" altLang="lt-LT" sz="3200" dirty="0">
                <a:solidFill>
                  <a:schemeClr val="accent2">
                    <a:lumMod val="50000"/>
                  </a:schemeClr>
                </a:solidFill>
                <a:latin typeface="Calibri" panose="020F0502020204030204" pitchFamily="34" charset="0"/>
              </a:rPr>
              <a:t>Surveillance programme for ASF – EU strategy</a:t>
            </a:r>
            <a:br>
              <a:rPr lang="en-US" altLang="lt-LT" sz="3200" dirty="0">
                <a:solidFill>
                  <a:schemeClr val="accent2">
                    <a:lumMod val="50000"/>
                  </a:schemeClr>
                </a:solidFill>
                <a:latin typeface="Calibri" panose="020F0502020204030204" pitchFamily="34" charset="0"/>
              </a:rPr>
            </a:br>
            <a:r>
              <a:rPr lang="lt-LT" sz="3200" dirty="0">
                <a:solidFill>
                  <a:schemeClr val="accent2">
                    <a:lumMod val="50000"/>
                  </a:schemeClr>
                </a:solidFill>
                <a:latin typeface="Calibri" panose="020F0502020204030204" pitchFamily="34" charset="0"/>
              </a:rPr>
              <a:t>SANTE/7113/2015</a:t>
            </a: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23</a:t>
            </a:fld>
            <a:endParaRPr lang="en-GB"/>
          </a:p>
        </p:txBody>
      </p:sp>
      <p:sp>
        <p:nvSpPr>
          <p:cNvPr id="5" name="TextBox 4"/>
          <p:cNvSpPr txBox="1"/>
          <p:nvPr/>
        </p:nvSpPr>
        <p:spPr>
          <a:xfrm>
            <a:off x="899592" y="2564904"/>
            <a:ext cx="7704856" cy="3416320"/>
          </a:xfrm>
          <a:prstGeom prst="rect">
            <a:avLst/>
          </a:prstGeom>
          <a:noFill/>
        </p:spPr>
        <p:txBody>
          <a:bodyPr wrap="square" rtlCol="0">
            <a:spAutoFit/>
          </a:bodyPr>
          <a:lstStyle/>
          <a:p>
            <a:pPr algn="just"/>
            <a:r>
              <a:rPr lang="en-GB" sz="2400" dirty="0">
                <a:solidFill>
                  <a:srgbClr val="0F5494"/>
                </a:solidFill>
                <a:latin typeface="Calibri" panose="020F0502020204030204" pitchFamily="34" charset="0"/>
              </a:rPr>
              <a:t>Domestic pigs in the infected area:</a:t>
            </a:r>
          </a:p>
          <a:p>
            <a:pPr algn="just"/>
            <a:r>
              <a:rPr lang="en-US" sz="2400" b="0" dirty="0">
                <a:solidFill>
                  <a:srgbClr val="0F5494"/>
                </a:solidFill>
                <a:latin typeface="Calibri" panose="020F0502020204030204" pitchFamily="34" charset="0"/>
              </a:rPr>
              <a:t>Sampling for laboratory investigations will be performed:</a:t>
            </a:r>
          </a:p>
          <a:p>
            <a:pPr marL="342900" indent="-342900" algn="just">
              <a:buFont typeface="Wingdings" panose="05000000000000000000" pitchFamily="2" charset="2"/>
              <a:buChar char="§"/>
            </a:pPr>
            <a:r>
              <a:rPr lang="en-US" sz="2400" b="0" dirty="0">
                <a:solidFill>
                  <a:srgbClr val="0F5494"/>
                </a:solidFill>
                <a:latin typeface="Calibri" panose="020F0502020204030204" pitchFamily="34" charset="0"/>
              </a:rPr>
              <a:t>in case of clinical signs (such as fever or haemorrhagic lesions</a:t>
            </a:r>
            <a:r>
              <a:rPr lang="en-US" sz="2400" b="0" dirty="0" smtClean="0">
                <a:solidFill>
                  <a:srgbClr val="0F5494"/>
                </a:solidFill>
                <a:latin typeface="Calibri" panose="020F0502020204030204" pitchFamily="34" charset="0"/>
              </a:rPr>
              <a:t>)</a:t>
            </a:r>
            <a:endParaRPr lang="en-US" sz="2400" b="0" dirty="0">
              <a:solidFill>
                <a:srgbClr val="0F5494"/>
              </a:solidFill>
              <a:latin typeface="Calibri" panose="020F0502020204030204" pitchFamily="34" charset="0"/>
            </a:endParaRPr>
          </a:p>
          <a:p>
            <a:pPr marL="342900" indent="-342900" algn="just">
              <a:buFont typeface="Wingdings" panose="05000000000000000000" pitchFamily="2" charset="2"/>
              <a:buChar char="§"/>
            </a:pPr>
            <a:r>
              <a:rPr lang="en-US" sz="2400" b="0" dirty="0">
                <a:solidFill>
                  <a:srgbClr val="0F5494"/>
                </a:solidFill>
                <a:latin typeface="Calibri" panose="020F0502020204030204" pitchFamily="34" charset="0"/>
              </a:rPr>
              <a:t>Increased mortality and mortality due to suspected infectious </a:t>
            </a:r>
            <a:r>
              <a:rPr lang="en-US" sz="2400" b="0" dirty="0" smtClean="0">
                <a:solidFill>
                  <a:srgbClr val="0F5494"/>
                </a:solidFill>
                <a:latin typeface="Calibri" panose="020F0502020204030204" pitchFamily="34" charset="0"/>
              </a:rPr>
              <a:t>disease</a:t>
            </a:r>
            <a:endParaRPr lang="en-US" sz="2400" b="0" dirty="0">
              <a:solidFill>
                <a:srgbClr val="0F5494"/>
              </a:solidFill>
              <a:latin typeface="Calibri" panose="020F0502020204030204" pitchFamily="34" charset="0"/>
            </a:endParaRPr>
          </a:p>
          <a:p>
            <a:pPr marL="342900" indent="-342900" algn="just">
              <a:buFont typeface="Wingdings" panose="05000000000000000000" pitchFamily="2" charset="2"/>
              <a:buChar char="§"/>
            </a:pPr>
            <a:r>
              <a:rPr lang="en-US" sz="2400" b="0" dirty="0">
                <a:solidFill>
                  <a:srgbClr val="0F5494"/>
                </a:solidFill>
                <a:latin typeface="Calibri" panose="020F0502020204030204" pitchFamily="34" charset="0"/>
              </a:rPr>
              <a:t>Ante-and post-mortem signs raising suspicion at home slaughtering within the area covered by Commission Decision 2014/709/EU.</a:t>
            </a:r>
            <a:endParaRPr lang="lt-LT" sz="2400" b="0" dirty="0" err="1">
              <a:solidFill>
                <a:srgbClr val="0F5494"/>
              </a:solidFill>
              <a:latin typeface="Calibri" panose="020F0502020204030204" pitchFamily="34" charset="0"/>
            </a:endParaRPr>
          </a:p>
        </p:txBody>
      </p:sp>
    </p:spTree>
    <p:extLst>
      <p:ext uri="{BB962C8B-B14F-4D97-AF65-F5344CB8AC3E}">
        <p14:creationId xmlns:p14="http://schemas.microsoft.com/office/powerpoint/2010/main" val="1681091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68760"/>
            <a:ext cx="8229600" cy="936625"/>
          </a:xfrm>
        </p:spPr>
        <p:txBody>
          <a:bodyPr/>
          <a:lstStyle/>
          <a:p>
            <a:r>
              <a:rPr lang="en-US" altLang="lt-LT" sz="3200" dirty="0">
                <a:solidFill>
                  <a:schemeClr val="accent2">
                    <a:lumMod val="50000"/>
                  </a:schemeClr>
                </a:solidFill>
                <a:latin typeface="Calibri" panose="020F0502020204030204" pitchFamily="34" charset="0"/>
              </a:rPr>
              <a:t>Surveillance programme for ASF – EU strategy</a:t>
            </a:r>
            <a:br>
              <a:rPr lang="en-US" altLang="lt-LT" sz="3200" dirty="0">
                <a:solidFill>
                  <a:schemeClr val="accent2">
                    <a:lumMod val="50000"/>
                  </a:schemeClr>
                </a:solidFill>
                <a:latin typeface="Calibri" panose="020F0502020204030204" pitchFamily="34" charset="0"/>
              </a:rPr>
            </a:br>
            <a:r>
              <a:rPr lang="lt-LT" sz="3200" dirty="0">
                <a:solidFill>
                  <a:schemeClr val="accent2">
                    <a:lumMod val="50000"/>
                  </a:schemeClr>
                </a:solidFill>
                <a:latin typeface="Calibri" panose="020F0502020204030204" pitchFamily="34" charset="0"/>
              </a:rPr>
              <a:t>SANTE/7113/2015</a:t>
            </a: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24</a:t>
            </a:fld>
            <a:endParaRPr lang="en-GB"/>
          </a:p>
        </p:txBody>
      </p:sp>
      <p:sp>
        <p:nvSpPr>
          <p:cNvPr id="5" name="TextBox 4"/>
          <p:cNvSpPr txBox="1"/>
          <p:nvPr/>
        </p:nvSpPr>
        <p:spPr>
          <a:xfrm>
            <a:off x="467544" y="2563157"/>
            <a:ext cx="8208912" cy="3170099"/>
          </a:xfrm>
          <a:prstGeom prst="rect">
            <a:avLst/>
          </a:prstGeom>
          <a:noFill/>
        </p:spPr>
        <p:txBody>
          <a:bodyPr wrap="square" rtlCol="0">
            <a:spAutoFit/>
          </a:bodyPr>
          <a:lstStyle/>
          <a:p>
            <a:pPr algn="just"/>
            <a:r>
              <a:rPr lang="en-GB" sz="2000" dirty="0">
                <a:solidFill>
                  <a:srgbClr val="0F5494"/>
                </a:solidFill>
                <a:latin typeface="Calibri" panose="020F0502020204030204" pitchFamily="34" charset="0"/>
              </a:rPr>
              <a:t>Wild boar:</a:t>
            </a:r>
          </a:p>
          <a:p>
            <a:pPr indent="442913" algn="just">
              <a:buFont typeface="Arial" panose="020B0604020202020204" pitchFamily="34" charset="0"/>
              <a:buChar char="•"/>
            </a:pPr>
            <a:r>
              <a:rPr lang="en-US" sz="2000" b="0" dirty="0">
                <a:solidFill>
                  <a:srgbClr val="0F5494"/>
                </a:solidFill>
                <a:latin typeface="Calibri" panose="020F0502020204030204" pitchFamily="34" charset="0"/>
              </a:rPr>
              <a:t>Principle of sampling in the whole country should be based on </a:t>
            </a:r>
            <a:r>
              <a:rPr lang="en-US" sz="2000" dirty="0">
                <a:solidFill>
                  <a:srgbClr val="0F5494"/>
                </a:solidFill>
                <a:latin typeface="Calibri" panose="020F0502020204030204" pitchFamily="34" charset="0"/>
              </a:rPr>
              <a:t>enhanced passive surveillance</a:t>
            </a:r>
            <a:r>
              <a:rPr lang="en-US" sz="2000" b="0" dirty="0">
                <a:solidFill>
                  <a:srgbClr val="0F5494"/>
                </a:solidFill>
                <a:latin typeface="Calibri" panose="020F0502020204030204" pitchFamily="34" charset="0"/>
              </a:rPr>
              <a:t>: all found dead and sick wild boar have to be tested for ASF using </a:t>
            </a:r>
            <a:r>
              <a:rPr lang="en-US" sz="2000" b="0" dirty="0" err="1">
                <a:solidFill>
                  <a:srgbClr val="0F5494"/>
                </a:solidFill>
                <a:latin typeface="Calibri" panose="020F0502020204030204" pitchFamily="34" charset="0"/>
              </a:rPr>
              <a:t>qRT</a:t>
            </a:r>
            <a:r>
              <a:rPr lang="en-US" sz="2000" b="0" dirty="0">
                <a:solidFill>
                  <a:srgbClr val="0F5494"/>
                </a:solidFill>
                <a:latin typeface="Calibri" panose="020F0502020204030204" pitchFamily="34" charset="0"/>
              </a:rPr>
              <a:t>-PCR. </a:t>
            </a:r>
          </a:p>
          <a:p>
            <a:pPr indent="442913" algn="just">
              <a:buFont typeface="Arial" panose="020B0604020202020204" pitchFamily="34" charset="0"/>
              <a:buChar char="•"/>
            </a:pPr>
            <a:r>
              <a:rPr lang="en-US" sz="2000" b="0" dirty="0">
                <a:solidFill>
                  <a:srgbClr val="0F5494"/>
                </a:solidFill>
                <a:latin typeface="Calibri" panose="020F0502020204030204" pitchFamily="34" charset="0"/>
              </a:rPr>
              <a:t>Additional sampling (active surveillance) from hunted animals</a:t>
            </a:r>
          </a:p>
          <a:p>
            <a:pPr indent="442913" algn="just">
              <a:buFont typeface="Arial" panose="020B0604020202020204" pitchFamily="34" charset="0"/>
              <a:buChar char="•"/>
            </a:pPr>
            <a:r>
              <a:rPr lang="en-US" sz="2000" b="0" dirty="0">
                <a:solidFill>
                  <a:srgbClr val="0F5494"/>
                </a:solidFill>
                <a:latin typeface="Calibri" panose="020F0502020204030204" pitchFamily="34" charset="0"/>
              </a:rPr>
              <a:t>In the infected area  (Part II and III) sampling of all hunted animals and of all found dead/sick animals has to be conducted (100% sampling and testing by </a:t>
            </a:r>
            <a:r>
              <a:rPr lang="en-US" sz="2000" b="0" dirty="0" err="1">
                <a:solidFill>
                  <a:srgbClr val="0F5494"/>
                </a:solidFill>
                <a:latin typeface="Calibri" panose="020F0502020204030204" pitchFamily="34" charset="0"/>
              </a:rPr>
              <a:t>qRT</a:t>
            </a:r>
            <a:r>
              <a:rPr lang="en-US" sz="2000" b="0" dirty="0">
                <a:solidFill>
                  <a:srgbClr val="0F5494"/>
                </a:solidFill>
                <a:latin typeface="Calibri" panose="020F0502020204030204" pitchFamily="34" charset="0"/>
              </a:rPr>
              <a:t>-PCR). The hunted animals of these areas should be tested additionally for antibodies against ASF virus. </a:t>
            </a:r>
          </a:p>
          <a:p>
            <a:pPr indent="442913" algn="just">
              <a:buFont typeface="Arial" panose="020B0604020202020204" pitchFamily="34" charset="0"/>
              <a:buChar char="•"/>
            </a:pPr>
            <a:r>
              <a:rPr lang="en-US" sz="2000" b="0" dirty="0">
                <a:solidFill>
                  <a:srgbClr val="0F5494"/>
                </a:solidFill>
                <a:latin typeface="Calibri" panose="020F0502020204030204" pitchFamily="34" charset="0"/>
              </a:rPr>
              <a:t>From hunted animals only blood samples are requested (no organs</a:t>
            </a:r>
            <a:r>
              <a:rPr lang="en-US" sz="2000" b="0" dirty="0" smtClean="0">
                <a:solidFill>
                  <a:srgbClr val="0F5494"/>
                </a:solidFill>
                <a:latin typeface="Calibri" panose="020F0502020204030204" pitchFamily="34" charset="0"/>
              </a:rPr>
              <a:t>) </a:t>
            </a:r>
            <a:endParaRPr lang="lt-LT" sz="2000" b="0" dirty="0" err="1">
              <a:solidFill>
                <a:srgbClr val="0F5494"/>
              </a:solidFill>
              <a:latin typeface="Calibri" panose="020F0502020204030204" pitchFamily="34" charset="0"/>
            </a:endParaRPr>
          </a:p>
        </p:txBody>
      </p:sp>
    </p:spTree>
    <p:extLst>
      <p:ext uri="{BB962C8B-B14F-4D97-AF65-F5344CB8AC3E}">
        <p14:creationId xmlns:p14="http://schemas.microsoft.com/office/powerpoint/2010/main" val="163840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140968"/>
            <a:ext cx="8229600" cy="936625"/>
          </a:xfrm>
        </p:spPr>
        <p:txBody>
          <a:bodyPr/>
          <a:lstStyle/>
          <a:p>
            <a:r>
              <a:rPr lang="en-GB" altLang="lt-LT" sz="4400" dirty="0">
                <a:solidFill>
                  <a:schemeClr val="accent2">
                    <a:lumMod val="50000"/>
                  </a:schemeClr>
                </a:solidFill>
                <a:latin typeface="Calibri" panose="020F0502020204030204" pitchFamily="34" charset="0"/>
              </a:rPr>
              <a:t>Thank you for your attention!</a:t>
            </a:r>
            <a:br>
              <a:rPr lang="en-GB" altLang="lt-LT" sz="4400" dirty="0">
                <a:solidFill>
                  <a:schemeClr val="accent2">
                    <a:lumMod val="50000"/>
                  </a:schemeClr>
                </a:solidFill>
                <a:latin typeface="Calibri" panose="020F0502020204030204" pitchFamily="34" charset="0"/>
              </a:rPr>
            </a:br>
            <a:endParaRPr lang="lt-LT" sz="4000"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25</a:t>
            </a:fld>
            <a:endParaRPr lang="en-GB"/>
          </a:p>
        </p:txBody>
      </p:sp>
    </p:spTree>
    <p:extLst>
      <p:ext uri="{BB962C8B-B14F-4D97-AF65-F5344CB8AC3E}">
        <p14:creationId xmlns:p14="http://schemas.microsoft.com/office/powerpoint/2010/main" val="168109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788024" y="3212654"/>
            <a:ext cx="4248472" cy="432370"/>
          </a:xfrm>
        </p:spPr>
        <p:txBody>
          <a:bodyPr/>
          <a:lstStyle/>
          <a:p>
            <a:r>
              <a:rPr lang="en-GB" dirty="0"/>
              <a:t>Opera </a:t>
            </a:r>
            <a:r>
              <a:rPr lang="en-GB" dirty="0" err="1"/>
              <a:t>S.u.r.l</a:t>
            </a:r>
            <a:r>
              <a:rPr lang="en-GB" dirty="0"/>
              <a:t>. </a:t>
            </a:r>
          </a:p>
        </p:txBody>
      </p:sp>
      <p:sp>
        <p:nvSpPr>
          <p:cNvPr id="6" name="Text Placeholder 5"/>
          <p:cNvSpPr>
            <a:spLocks noGrp="1"/>
          </p:cNvSpPr>
          <p:nvPr>
            <p:ph type="body" sz="quarter" idx="11"/>
          </p:nvPr>
        </p:nvSpPr>
        <p:spPr/>
        <p:txBody>
          <a:bodyPr/>
          <a:lstStyle/>
          <a:p>
            <a:pPr>
              <a:defRPr/>
            </a:pPr>
            <a:r>
              <a:rPr lang="it-IT" dirty="0"/>
              <a:t>Viale </a:t>
            </a:r>
            <a:r>
              <a:rPr lang="it-IT" dirty="0" err="1"/>
              <a:t>Parioli</a:t>
            </a:r>
            <a:r>
              <a:rPr lang="it-IT" dirty="0"/>
              <a:t> 96 - 00197 Roma - Italy</a:t>
            </a:r>
          </a:p>
          <a:p>
            <a:pPr>
              <a:defRPr/>
            </a:pPr>
            <a:r>
              <a:rPr lang="it-IT" dirty="0" err="1"/>
              <a:t>Tel</a:t>
            </a:r>
            <a:r>
              <a:rPr lang="it-IT" dirty="0"/>
              <a:t> +39 06 96042652 / +39 06 8080111</a:t>
            </a:r>
          </a:p>
          <a:p>
            <a:pPr>
              <a:defRPr/>
            </a:pPr>
            <a:r>
              <a:rPr lang="it-IT" dirty="0"/>
              <a:t>Fax +39 06 89280678  </a:t>
            </a:r>
          </a:p>
          <a:p>
            <a:pPr>
              <a:defRPr/>
            </a:pPr>
            <a:r>
              <a:rPr lang="it-IT" u="sng" dirty="0"/>
              <a:t>info@opera-italy.it</a:t>
            </a:r>
            <a:r>
              <a:rPr lang="it-IT" dirty="0"/>
              <a:t>;  </a:t>
            </a:r>
            <a:r>
              <a:rPr lang="it-IT" u="sng" dirty="0"/>
              <a:t>www.btsftraining.com</a:t>
            </a:r>
            <a:r>
              <a:rPr lang="it-IT" dirty="0"/>
              <a:t>;  </a:t>
            </a:r>
            <a:br>
              <a:rPr lang="it-IT" dirty="0"/>
            </a:br>
            <a:r>
              <a:rPr lang="it-IT" u="sng" dirty="0"/>
              <a:t>www.opera-italy.it</a:t>
            </a:r>
          </a:p>
          <a:p>
            <a:endParaRPr lang="en-GB" dirty="0"/>
          </a:p>
        </p:txBody>
      </p:sp>
      <p:sp>
        <p:nvSpPr>
          <p:cNvPr id="7" name="Text Placeholder 6"/>
          <p:cNvSpPr>
            <a:spLocks noGrp="1"/>
          </p:cNvSpPr>
          <p:nvPr>
            <p:ph type="body" sz="quarter" idx="12"/>
          </p:nvPr>
        </p:nvSpPr>
        <p:spPr/>
        <p:txBody>
          <a:bodyPr/>
          <a:lstStyle/>
          <a:p>
            <a:pPr algn="just"/>
            <a:r>
              <a:rPr lang="en-US" altLang="it-IT" dirty="0">
                <a:solidFill>
                  <a:schemeClr val="tx1"/>
                </a:solidFill>
              </a:rPr>
              <a:t>This presentation is delivered under contract with the Consumers, Health, Agriculture and Food Executive Agency (http://ec.europa.eu/chafea). The content of this presentation is the sole responsibility of Opera </a:t>
            </a:r>
            <a:r>
              <a:rPr lang="en-US" altLang="it-IT" dirty="0" err="1">
                <a:solidFill>
                  <a:schemeClr val="tx1"/>
                </a:solidFill>
              </a:rPr>
              <a:t>S.u.r.l</a:t>
            </a:r>
            <a:r>
              <a:rPr lang="en-US" altLang="it-IT" dirty="0">
                <a:solidFill>
                  <a:schemeClr val="tx1"/>
                </a:solidFill>
              </a:rPr>
              <a:t>., the </a:t>
            </a:r>
            <a:r>
              <a:rPr lang="it-IT" altLang="it-IT" dirty="0">
                <a:solidFill>
                  <a:schemeClr val="tx1"/>
                </a:solidFill>
              </a:rPr>
              <a:t>Istituto Zooprofilattico Sperimentale Lombardia e Emilia Romagna</a:t>
            </a:r>
            <a:r>
              <a:rPr lang="en-US" altLang="it-IT" dirty="0">
                <a:solidFill>
                  <a:schemeClr val="tx1"/>
                </a:solidFill>
              </a:rPr>
              <a:t> and the State Food and Veterinary Service of Latvia and it can in no way be taken to reflect the views of the Consumers, Health, Agriculture and Food Executive Agency or any other body of the European Union. The Consumers, Health, Agriculture and Food Executive Agency or any other body of the European Union will not be responsible under any circumstances for the contents of communication items prepared by the contractors.</a:t>
            </a:r>
          </a:p>
          <a:p>
            <a:pPr algn="just"/>
            <a:r>
              <a:rPr lang="en-US" altLang="it-IT" dirty="0">
                <a:solidFill>
                  <a:schemeClr val="tx1"/>
                </a:solidFill>
              </a:rPr>
              <a:t> </a:t>
            </a:r>
          </a:p>
          <a:p>
            <a:pPr algn="just"/>
            <a:endParaRPr lang="en-GB" dirty="0"/>
          </a:p>
        </p:txBody>
      </p:sp>
      <p:sp>
        <p:nvSpPr>
          <p:cNvPr id="8" name="Text Placeholder 7"/>
          <p:cNvSpPr>
            <a:spLocks noGrp="1"/>
          </p:cNvSpPr>
          <p:nvPr>
            <p:ph type="body" sz="quarter" idx="13"/>
          </p:nvPr>
        </p:nvSpPr>
        <p:spPr/>
        <p:txBody>
          <a:bodyPr/>
          <a:lstStyle/>
          <a:p>
            <a:pPr lvl="0"/>
            <a:r>
              <a:rPr lang="en-GB" dirty="0"/>
              <a:t>European Commission</a:t>
            </a:r>
            <a:br>
              <a:rPr lang="en-GB" dirty="0"/>
            </a:br>
            <a:r>
              <a:rPr lang="en-GB" dirty="0"/>
              <a:t>Consumers, Health, Agriculture and Food Executive Agency</a:t>
            </a:r>
            <a:br>
              <a:rPr lang="en-GB" dirty="0"/>
            </a:br>
            <a:r>
              <a:rPr lang="en-GB" dirty="0"/>
              <a:t>DRB A3/042</a:t>
            </a:r>
            <a:br>
              <a:rPr lang="en-GB" dirty="0"/>
            </a:br>
            <a:r>
              <a:rPr lang="en-GB" dirty="0"/>
              <a:t>L-2920 Luxembourg</a:t>
            </a:r>
            <a:endParaRPr lang="en-US" dirty="0"/>
          </a:p>
          <a:p>
            <a:endParaRPr lang="en-GB" dirty="0"/>
          </a:p>
        </p:txBody>
      </p:sp>
    </p:spTree>
    <p:extLst>
      <p:ext uri="{BB962C8B-B14F-4D97-AF65-F5344CB8AC3E}">
        <p14:creationId xmlns:p14="http://schemas.microsoft.com/office/powerpoint/2010/main" val="167148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accent2">
                    <a:lumMod val="50000"/>
                  </a:schemeClr>
                </a:solidFill>
                <a:latin typeface="Calibri" panose="020F0502020204030204" pitchFamily="34" charset="0"/>
              </a:rPr>
              <a:t>OIE-Listed diseases, infections and infestations</a:t>
            </a:r>
            <a:br>
              <a:rPr lang="en-US" sz="3200" dirty="0">
                <a:solidFill>
                  <a:schemeClr val="accent2">
                    <a:lumMod val="50000"/>
                  </a:schemeClr>
                </a:solidFill>
                <a:latin typeface="Calibri" panose="020F0502020204030204" pitchFamily="34" charset="0"/>
              </a:rPr>
            </a:br>
            <a:r>
              <a:rPr lang="en-US" sz="3200" dirty="0">
                <a:solidFill>
                  <a:schemeClr val="accent2">
                    <a:lumMod val="50000"/>
                  </a:schemeClr>
                </a:solidFill>
                <a:latin typeface="Calibri" panose="020F0502020204030204" pitchFamily="34" charset="0"/>
              </a:rPr>
              <a:t>in force in 2016</a:t>
            </a:r>
            <a:br>
              <a:rPr lang="en-US" sz="3200" dirty="0">
                <a:solidFill>
                  <a:schemeClr val="accent2">
                    <a:lumMod val="50000"/>
                  </a:schemeClr>
                </a:solidFill>
                <a:latin typeface="Calibri" panose="020F0502020204030204" pitchFamily="34" charset="0"/>
              </a:rPr>
            </a:br>
            <a:endParaRPr lang="lt-LT" sz="32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2</a:t>
            </a:fld>
            <a:endParaRPr lang="en-GB"/>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7" y="2471738"/>
            <a:ext cx="5107062" cy="3787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755577" y="3140968"/>
            <a:ext cx="3096343" cy="792088"/>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lt-LT" sz="1800" b="0"/>
          </a:p>
        </p:txBody>
      </p:sp>
    </p:spTree>
    <p:extLst>
      <p:ext uri="{BB962C8B-B14F-4D97-AF65-F5344CB8AC3E}">
        <p14:creationId xmlns:p14="http://schemas.microsoft.com/office/powerpoint/2010/main" val="114826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251520" y="1268239"/>
            <a:ext cx="8496944" cy="936625"/>
          </a:xfrm>
        </p:spPr>
        <p:txBody>
          <a:bodyPr/>
          <a:lstStyle/>
          <a:p>
            <a:r>
              <a:rPr lang="en-GB" altLang="lt-LT" sz="3200" dirty="0">
                <a:solidFill>
                  <a:schemeClr val="accent2">
                    <a:lumMod val="50000"/>
                  </a:schemeClr>
                </a:solidFill>
                <a:latin typeface="Calibri" panose="020F0502020204030204" pitchFamily="34" charset="0"/>
              </a:rPr>
              <a:t>Principles of the disease control strategy – examples of EU</a:t>
            </a:r>
            <a:endParaRPr lang="it-IT" sz="32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3</a:t>
            </a:fld>
            <a:endParaRPr lang="en-GB"/>
          </a:p>
        </p:txBody>
      </p:sp>
      <p:sp>
        <p:nvSpPr>
          <p:cNvPr id="4" name="TextBox 3"/>
          <p:cNvSpPr txBox="1"/>
          <p:nvPr/>
        </p:nvSpPr>
        <p:spPr>
          <a:xfrm>
            <a:off x="508683" y="2276872"/>
            <a:ext cx="7848872" cy="4401205"/>
          </a:xfrm>
          <a:prstGeom prst="rect">
            <a:avLst/>
          </a:prstGeom>
          <a:noFill/>
        </p:spPr>
        <p:txBody>
          <a:bodyPr wrap="square" rtlCol="0">
            <a:spAutoFit/>
          </a:bodyPr>
          <a:lstStyle/>
          <a:p>
            <a:pPr marL="342900" indent="-342900" algn="just">
              <a:buFont typeface="Wingdings" panose="05000000000000000000" pitchFamily="2" charset="2"/>
              <a:buChar char="§"/>
            </a:pPr>
            <a:r>
              <a:rPr lang="en-US" sz="2000" b="0" dirty="0">
                <a:solidFill>
                  <a:srgbClr val="0F5494"/>
                </a:solidFill>
              </a:rPr>
              <a:t>Control measures against major animal epizootic </a:t>
            </a:r>
            <a:r>
              <a:rPr lang="en-US" sz="2000" b="0" dirty="0" smtClean="0">
                <a:solidFill>
                  <a:srgbClr val="0F5494"/>
                </a:solidFill>
              </a:rPr>
              <a:t>diseases</a:t>
            </a:r>
            <a:endParaRPr lang="en-US" sz="2000" b="0" dirty="0">
              <a:solidFill>
                <a:srgbClr val="0F5494"/>
              </a:solidFill>
            </a:endParaRPr>
          </a:p>
          <a:p>
            <a:pPr marL="342900" indent="-342900" algn="just">
              <a:buFont typeface="Wingdings" panose="05000000000000000000" pitchFamily="2" charset="2"/>
              <a:buChar char="§"/>
            </a:pPr>
            <a:r>
              <a:rPr lang="en-US" sz="2000" b="0" dirty="0">
                <a:solidFill>
                  <a:srgbClr val="0F5494"/>
                </a:solidFill>
              </a:rPr>
              <a:t>Contingency plans in each MS for dealing with epizootic </a:t>
            </a:r>
            <a:r>
              <a:rPr lang="en-US" sz="2000" b="0" dirty="0" smtClean="0">
                <a:solidFill>
                  <a:srgbClr val="0F5494"/>
                </a:solidFill>
              </a:rPr>
              <a:t>diseases </a:t>
            </a:r>
            <a:endParaRPr lang="en-US" sz="2000" b="0" dirty="0">
              <a:solidFill>
                <a:srgbClr val="0F5494"/>
              </a:solidFill>
            </a:endParaRPr>
          </a:p>
          <a:p>
            <a:pPr marL="342900" indent="-342900" algn="just">
              <a:buFont typeface="Wingdings" panose="05000000000000000000" pitchFamily="2" charset="2"/>
              <a:buChar char="§"/>
            </a:pPr>
            <a:r>
              <a:rPr lang="en-US" sz="2000" b="0" dirty="0">
                <a:solidFill>
                  <a:srgbClr val="0F5494"/>
                </a:solidFill>
              </a:rPr>
              <a:t>Eradication and monitoring programmes for diseases already in the </a:t>
            </a:r>
            <a:r>
              <a:rPr lang="en-US" sz="2000" b="0" dirty="0" smtClean="0">
                <a:solidFill>
                  <a:srgbClr val="0F5494"/>
                </a:solidFill>
              </a:rPr>
              <a:t>Community </a:t>
            </a:r>
            <a:endParaRPr lang="en-US" sz="2000" b="0" dirty="0">
              <a:solidFill>
                <a:srgbClr val="0F5494"/>
              </a:solidFill>
            </a:endParaRPr>
          </a:p>
          <a:p>
            <a:pPr marL="342900" indent="-342900" algn="just">
              <a:buFont typeface="Wingdings" panose="05000000000000000000" pitchFamily="2" charset="2"/>
              <a:buChar char="§"/>
            </a:pPr>
            <a:r>
              <a:rPr lang="en-US" sz="2000" b="0" dirty="0">
                <a:solidFill>
                  <a:srgbClr val="0F5494"/>
                </a:solidFill>
              </a:rPr>
              <a:t>Diagnostic Manual to assure uniform procedure to diagnose animal </a:t>
            </a:r>
            <a:r>
              <a:rPr lang="en-US" sz="2000" b="0" dirty="0" smtClean="0">
                <a:solidFill>
                  <a:srgbClr val="0F5494"/>
                </a:solidFill>
              </a:rPr>
              <a:t>diseases</a:t>
            </a:r>
          </a:p>
          <a:p>
            <a:pPr marL="342900" indent="-342900" algn="just">
              <a:buFont typeface="Wingdings" panose="05000000000000000000" pitchFamily="2" charset="2"/>
              <a:buChar char="§"/>
            </a:pPr>
            <a:r>
              <a:rPr lang="en-US" sz="2000" b="0" dirty="0" smtClean="0">
                <a:solidFill>
                  <a:srgbClr val="0F5494"/>
                </a:solidFill>
              </a:rPr>
              <a:t>Network of EU and MSs Ref Laboratories </a:t>
            </a:r>
          </a:p>
          <a:p>
            <a:pPr marL="342900" indent="-342900" algn="just">
              <a:buFont typeface="Wingdings" panose="05000000000000000000" pitchFamily="2" charset="2"/>
              <a:buChar char="§"/>
            </a:pPr>
            <a:r>
              <a:rPr lang="en-US" sz="2000" b="0" dirty="0" smtClean="0">
                <a:solidFill>
                  <a:srgbClr val="0F5494"/>
                </a:solidFill>
              </a:rPr>
              <a:t>Community </a:t>
            </a:r>
            <a:r>
              <a:rPr lang="en-US" sz="2000" b="0" dirty="0">
                <a:solidFill>
                  <a:srgbClr val="0F5494"/>
                </a:solidFill>
              </a:rPr>
              <a:t>Veterinary Emergency Team (CVET</a:t>
            </a:r>
            <a:r>
              <a:rPr lang="en-US" sz="2000" b="0" dirty="0" smtClean="0">
                <a:solidFill>
                  <a:srgbClr val="0F5494"/>
                </a:solidFill>
              </a:rPr>
              <a:t>)</a:t>
            </a:r>
            <a:endParaRPr lang="en-US" sz="2000" b="0" dirty="0">
              <a:solidFill>
                <a:srgbClr val="0F5494"/>
              </a:solidFill>
            </a:endParaRPr>
          </a:p>
          <a:p>
            <a:pPr marL="342900" indent="-342900" algn="just">
              <a:buFont typeface="Wingdings" panose="05000000000000000000" pitchFamily="2" charset="2"/>
              <a:buChar char="§"/>
            </a:pPr>
            <a:r>
              <a:rPr lang="en-US" sz="2000" b="0" dirty="0" smtClean="0">
                <a:solidFill>
                  <a:srgbClr val="0F5494"/>
                </a:solidFill>
              </a:rPr>
              <a:t>Training </a:t>
            </a:r>
            <a:endParaRPr lang="en-US" sz="2000" b="0" dirty="0">
              <a:solidFill>
                <a:srgbClr val="0F5494"/>
              </a:solidFill>
            </a:endParaRPr>
          </a:p>
          <a:p>
            <a:pPr marL="342900" indent="-342900" algn="just">
              <a:buFont typeface="Wingdings" panose="05000000000000000000" pitchFamily="2" charset="2"/>
              <a:buChar char="§"/>
            </a:pPr>
            <a:r>
              <a:rPr lang="en-US" sz="2000" b="0" dirty="0">
                <a:solidFill>
                  <a:srgbClr val="0F5494"/>
                </a:solidFill>
              </a:rPr>
              <a:t>Scientific advise – </a:t>
            </a:r>
            <a:r>
              <a:rPr lang="en-US" sz="2000" b="0" dirty="0" smtClean="0">
                <a:solidFill>
                  <a:srgbClr val="0F5494"/>
                </a:solidFill>
              </a:rPr>
              <a:t>EFSA</a:t>
            </a:r>
            <a:endParaRPr lang="en-US" sz="2000" b="0" dirty="0">
              <a:solidFill>
                <a:srgbClr val="0F5494"/>
              </a:solidFill>
            </a:endParaRPr>
          </a:p>
          <a:p>
            <a:pPr marL="342900" indent="-342900" algn="just">
              <a:buFont typeface="Wingdings" panose="05000000000000000000" pitchFamily="2" charset="2"/>
              <a:buChar char="§"/>
            </a:pPr>
            <a:r>
              <a:rPr lang="en-US" sz="2000" b="0" dirty="0">
                <a:solidFill>
                  <a:srgbClr val="0F5494"/>
                </a:solidFill>
              </a:rPr>
              <a:t>EU research </a:t>
            </a:r>
            <a:r>
              <a:rPr lang="en-US" sz="2000" b="0" dirty="0" smtClean="0">
                <a:solidFill>
                  <a:srgbClr val="0F5494"/>
                </a:solidFill>
              </a:rPr>
              <a:t>projects</a:t>
            </a:r>
            <a:endParaRPr lang="en-US" sz="2000" b="0" dirty="0">
              <a:solidFill>
                <a:srgbClr val="0F5494"/>
              </a:solidFill>
            </a:endParaRPr>
          </a:p>
          <a:p>
            <a:endParaRPr lang="en-US" sz="2000" b="0" dirty="0" err="1">
              <a:solidFill>
                <a:srgbClr val="0F5494"/>
              </a:solidFill>
            </a:endParaRPr>
          </a:p>
        </p:txBody>
      </p:sp>
    </p:spTree>
    <p:extLst>
      <p:ext uri="{BB962C8B-B14F-4D97-AF65-F5344CB8AC3E}">
        <p14:creationId xmlns:p14="http://schemas.microsoft.com/office/powerpoint/2010/main" val="135559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96752"/>
            <a:ext cx="8229600" cy="936625"/>
          </a:xfrm>
        </p:spPr>
        <p:txBody>
          <a:bodyPr/>
          <a:lstStyle/>
          <a:p>
            <a:r>
              <a:rPr lang="en-GB" altLang="en-US" sz="3200" dirty="0">
                <a:solidFill>
                  <a:schemeClr val="accent2">
                    <a:lumMod val="50000"/>
                  </a:schemeClr>
                </a:solidFill>
                <a:latin typeface="Calibri" panose="020F0502020204030204" pitchFamily="34" charset="0"/>
              </a:rPr>
              <a:t>Main legislation in force on ASF in </a:t>
            </a:r>
            <a:r>
              <a:rPr lang="en-GB" altLang="en-US" sz="3200" dirty="0" smtClean="0">
                <a:solidFill>
                  <a:schemeClr val="accent2">
                    <a:lumMod val="50000"/>
                  </a:schemeClr>
                </a:solidFill>
                <a:latin typeface="Calibri" panose="020F0502020204030204" pitchFamily="34" charset="0"/>
              </a:rPr>
              <a:t>EU</a:t>
            </a:r>
            <a:r>
              <a:rPr lang="lv-LV" altLang="en-US" sz="3200" dirty="0" smtClean="0">
                <a:solidFill>
                  <a:schemeClr val="accent2">
                    <a:lumMod val="50000"/>
                  </a:schemeClr>
                </a:solidFill>
                <a:latin typeface="Calibri" panose="020F0502020204030204" pitchFamily="34" charset="0"/>
              </a:rPr>
              <a:t> (1)</a:t>
            </a:r>
            <a:endParaRPr lang="it-IT" sz="3200" dirty="0">
              <a:solidFill>
                <a:schemeClr val="accent2">
                  <a:lumMod val="50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4</a:t>
            </a:fld>
            <a:endParaRPr lang="en-GB"/>
          </a:p>
        </p:txBody>
      </p:sp>
      <p:sp>
        <p:nvSpPr>
          <p:cNvPr id="4" name="TextBox 3"/>
          <p:cNvSpPr txBox="1"/>
          <p:nvPr/>
        </p:nvSpPr>
        <p:spPr>
          <a:xfrm>
            <a:off x="467544" y="2564904"/>
            <a:ext cx="184731" cy="461665"/>
          </a:xfrm>
          <a:prstGeom prst="rect">
            <a:avLst/>
          </a:prstGeom>
          <a:noFill/>
        </p:spPr>
        <p:txBody>
          <a:bodyPr wrap="none" rtlCol="0">
            <a:spAutoFit/>
          </a:bodyPr>
          <a:lstStyle/>
          <a:p>
            <a:endParaRPr lang="lt-LT" sz="2400" b="0" dirty="0" err="1">
              <a:solidFill>
                <a:srgbClr val="0F5494"/>
              </a:solidFill>
            </a:endParaRPr>
          </a:p>
        </p:txBody>
      </p:sp>
      <p:sp>
        <p:nvSpPr>
          <p:cNvPr id="5" name="Content Placeholder 1"/>
          <p:cNvSpPr txBox="1">
            <a:spLocks/>
          </p:cNvSpPr>
          <p:nvPr/>
        </p:nvSpPr>
        <p:spPr>
          <a:xfrm>
            <a:off x="251520" y="2132856"/>
            <a:ext cx="8389242" cy="5111750"/>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just" eaLnBrk="1" hangingPunct="1">
              <a:defRPr/>
            </a:pPr>
            <a:r>
              <a:rPr lang="en-GB" altLang="en-US" sz="1800" b="1" i="0" kern="0" dirty="0">
                <a:solidFill>
                  <a:srgbClr val="AFC651"/>
                </a:solidFill>
              </a:rPr>
              <a:t>Council Directive 2002/60/EC</a:t>
            </a:r>
            <a:r>
              <a:rPr lang="en-GB" altLang="en-US" sz="1800" b="0" i="0" kern="0" dirty="0"/>
              <a:t> of 27 June 2002 </a:t>
            </a:r>
            <a:r>
              <a:rPr lang="en-GB" altLang="en-US" sz="1800" b="1" i="0" kern="0" dirty="0"/>
              <a:t>laying down specific provisions for the control of African swine fever and amending Directive 92/119/EEC as regards Teschen disease and African swine </a:t>
            </a:r>
            <a:r>
              <a:rPr lang="en-GB" altLang="en-US" sz="1800" b="1" i="0" kern="0" dirty="0" smtClean="0"/>
              <a:t>fever</a:t>
            </a:r>
            <a:endParaRPr lang="lv-LV" altLang="en-US" sz="1800" b="1" i="0" kern="0" dirty="0" smtClean="0"/>
          </a:p>
          <a:p>
            <a:pPr algn="just" eaLnBrk="1" hangingPunct="1">
              <a:defRPr/>
            </a:pPr>
            <a:endParaRPr lang="en-GB" altLang="en-US" sz="1800" b="0" i="0" kern="0" dirty="0">
              <a:solidFill>
                <a:schemeClr val="hlink"/>
              </a:solidFill>
            </a:endParaRPr>
          </a:p>
          <a:p>
            <a:pPr algn="just" eaLnBrk="1" hangingPunct="1">
              <a:buFont typeface="Wingdings" pitchFamily="2" charset="2"/>
              <a:buChar char="•"/>
              <a:defRPr/>
            </a:pPr>
            <a:r>
              <a:rPr lang="en-GB" altLang="en-US" sz="1800" b="0" i="0" kern="0" dirty="0">
                <a:solidFill>
                  <a:srgbClr val="AFC651"/>
                </a:solidFill>
              </a:rPr>
              <a:t>Commission Decision 2014/709/EU </a:t>
            </a:r>
            <a:r>
              <a:rPr lang="en-GB" altLang="en-US" sz="1800" b="0" i="0" kern="0" dirty="0"/>
              <a:t>of 9 October 2014 concerning animal health </a:t>
            </a:r>
            <a:r>
              <a:rPr lang="en-GB" altLang="en-US" sz="1800" b="0" i="0" u="sng" kern="0" dirty="0"/>
              <a:t>control measures </a:t>
            </a:r>
            <a:r>
              <a:rPr lang="en-GB" altLang="en-US" sz="1800" b="0" i="0" kern="0" dirty="0"/>
              <a:t>relating to ASF in certain Member States and repealing Implementing Decision </a:t>
            </a:r>
            <a:r>
              <a:rPr lang="en-GB" altLang="en-US" sz="1800" b="0" i="0" kern="0" dirty="0" smtClean="0"/>
              <a:t>2014/178/EU</a:t>
            </a:r>
            <a:endParaRPr lang="lv-LV" altLang="en-US" sz="1800" b="0" i="0" kern="0" dirty="0" smtClean="0"/>
          </a:p>
          <a:p>
            <a:pPr algn="just" eaLnBrk="1" hangingPunct="1">
              <a:buFont typeface="Wingdings" pitchFamily="2" charset="2"/>
              <a:buChar char="•"/>
              <a:defRPr/>
            </a:pPr>
            <a:endParaRPr lang="en-GB" altLang="en-US" sz="1800" b="0" i="0" kern="0" dirty="0"/>
          </a:p>
          <a:p>
            <a:pPr algn="just" eaLnBrk="1" hangingPunct="1">
              <a:buFont typeface="Wingdings" pitchFamily="2" charset="2"/>
              <a:buChar char="ü"/>
              <a:defRPr/>
            </a:pPr>
            <a:r>
              <a:rPr lang="en-GB" altLang="en-US" sz="1800" b="0" i="0" kern="0" dirty="0">
                <a:solidFill>
                  <a:srgbClr val="AFC651"/>
                </a:solidFill>
              </a:rPr>
              <a:t>Commission Decision 2013/426/EU </a:t>
            </a:r>
            <a:r>
              <a:rPr lang="en-GB" altLang="en-US" sz="1800" b="0" i="0" kern="0" dirty="0"/>
              <a:t>of 5 August 2013 on measures to </a:t>
            </a:r>
            <a:r>
              <a:rPr lang="en-GB" altLang="en-US" sz="1800" b="0" i="0" u="sng" kern="0" dirty="0"/>
              <a:t>prevent the introduction into the Union of ASF from certain third countries</a:t>
            </a:r>
            <a:r>
              <a:rPr lang="en-GB" altLang="en-US" sz="1800" b="0" i="0" kern="0" dirty="0"/>
              <a:t> or parts of the territory of third countries in which the presence of that disease is confirmed and repealing Decision 2011/78/EU</a:t>
            </a:r>
          </a:p>
          <a:p>
            <a:pPr eaLnBrk="1" hangingPunct="1">
              <a:buFontTx/>
              <a:buChar char="o"/>
              <a:defRPr/>
            </a:pPr>
            <a:endParaRPr lang="en-GB" altLang="en-US" sz="1800" b="0" i="0" kern="0" dirty="0">
              <a:solidFill>
                <a:srgbClr val="0066CC"/>
              </a:solidFill>
            </a:endParaRPr>
          </a:p>
          <a:p>
            <a:pPr eaLnBrk="1" hangingPunct="1">
              <a:defRPr/>
            </a:pPr>
            <a:endParaRPr lang="en-GB" altLang="lt-LT" sz="1800" b="0" i="0" kern="0" dirty="0"/>
          </a:p>
        </p:txBody>
      </p:sp>
    </p:spTree>
    <p:extLst>
      <p:ext uri="{BB962C8B-B14F-4D97-AF65-F5344CB8AC3E}">
        <p14:creationId xmlns:p14="http://schemas.microsoft.com/office/powerpoint/2010/main" val="4063001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124744"/>
            <a:ext cx="8229600" cy="936625"/>
          </a:xfrm>
        </p:spPr>
        <p:txBody>
          <a:bodyPr/>
          <a:lstStyle/>
          <a:p>
            <a:r>
              <a:rPr lang="en-GB" altLang="en-US" sz="3200" dirty="0">
                <a:solidFill>
                  <a:schemeClr val="accent2">
                    <a:lumMod val="50000"/>
                  </a:schemeClr>
                </a:solidFill>
                <a:latin typeface="Calibri" panose="020F0502020204030204" pitchFamily="34" charset="0"/>
              </a:rPr>
              <a:t>Main legislation in force on ASF in </a:t>
            </a:r>
            <a:r>
              <a:rPr lang="en-GB" altLang="en-US" sz="3200" dirty="0" smtClean="0">
                <a:solidFill>
                  <a:schemeClr val="accent2">
                    <a:lumMod val="50000"/>
                  </a:schemeClr>
                </a:solidFill>
                <a:latin typeface="Calibri" panose="020F0502020204030204" pitchFamily="34" charset="0"/>
              </a:rPr>
              <a:t>EU</a:t>
            </a:r>
            <a:r>
              <a:rPr lang="lv-LV" altLang="en-US" sz="3200" dirty="0" smtClean="0">
                <a:solidFill>
                  <a:schemeClr val="accent2">
                    <a:lumMod val="50000"/>
                  </a:schemeClr>
                </a:solidFill>
                <a:latin typeface="Calibri" panose="020F0502020204030204" pitchFamily="34" charset="0"/>
              </a:rPr>
              <a:t> (2)</a:t>
            </a:r>
            <a:endParaRPr lang="it-IT" sz="3200" dirty="0">
              <a:solidFill>
                <a:schemeClr val="accent2">
                  <a:lumMod val="50000"/>
                </a:schemeClr>
              </a:solidFill>
            </a:endParaRPr>
          </a:p>
        </p:txBody>
      </p:sp>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5</a:t>
            </a:fld>
            <a:endParaRPr lang="en-GB"/>
          </a:p>
        </p:txBody>
      </p:sp>
      <p:sp>
        <p:nvSpPr>
          <p:cNvPr id="4" name="Content Placeholder 1"/>
          <p:cNvSpPr txBox="1">
            <a:spLocks/>
          </p:cNvSpPr>
          <p:nvPr/>
        </p:nvSpPr>
        <p:spPr>
          <a:xfrm>
            <a:off x="244550" y="2348880"/>
            <a:ext cx="8639175" cy="4672012"/>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lgn="just" eaLnBrk="1" hangingPunct="1">
              <a:buClr>
                <a:srgbClr val="AFC651"/>
              </a:buClr>
              <a:buFont typeface="Wingdings" pitchFamily="2" charset="2"/>
              <a:buChar char="ü"/>
              <a:defRPr/>
            </a:pPr>
            <a:r>
              <a:rPr lang="en-GB" altLang="en-US" sz="2800" b="0" kern="0" dirty="0">
                <a:solidFill>
                  <a:srgbClr val="AFC651"/>
                </a:solidFill>
              </a:rPr>
              <a:t>SANCO/7138/2013</a:t>
            </a:r>
            <a:r>
              <a:rPr lang="en-GB" altLang="en-US" b="0" kern="0" dirty="0"/>
              <a:t> - Guidelines on surveillance and control of African swine fever in feral pigs and preventive measures for pig </a:t>
            </a:r>
            <a:r>
              <a:rPr lang="en-GB" altLang="en-US" b="0" kern="0" dirty="0" smtClean="0"/>
              <a:t>holdings</a:t>
            </a:r>
            <a:endParaRPr lang="lv-LV" altLang="en-US" b="0" kern="0" dirty="0" smtClean="0"/>
          </a:p>
          <a:p>
            <a:pPr algn="just" eaLnBrk="1" hangingPunct="1">
              <a:buClr>
                <a:srgbClr val="AFC651"/>
              </a:buClr>
              <a:buFont typeface="Wingdings" pitchFamily="2" charset="2"/>
              <a:buChar char="ü"/>
              <a:defRPr/>
            </a:pPr>
            <a:endParaRPr lang="en-GB" altLang="en-US" b="0" kern="0" dirty="0"/>
          </a:p>
          <a:p>
            <a:pPr algn="just" eaLnBrk="1" hangingPunct="1">
              <a:buClr>
                <a:srgbClr val="AFC651"/>
              </a:buClr>
              <a:buFont typeface="Wingdings" pitchFamily="2" charset="2"/>
              <a:buChar char="ü"/>
              <a:defRPr/>
            </a:pPr>
            <a:r>
              <a:rPr lang="en-GB" altLang="en-US" b="0" kern="0" dirty="0">
                <a:solidFill>
                  <a:srgbClr val="AFC651"/>
                </a:solidFill>
              </a:rPr>
              <a:t>SANCO/7112/2015 </a:t>
            </a:r>
            <a:r>
              <a:rPr lang="en-GB" altLang="en-US" b="0" kern="0" dirty="0"/>
              <a:t>– Principles and criteria for geographically </a:t>
            </a:r>
            <a:r>
              <a:rPr lang="en-GB" altLang="en-US" b="0" u="sng" kern="0" dirty="0"/>
              <a:t>defining ASF </a:t>
            </a:r>
            <a:r>
              <a:rPr lang="en-GB" altLang="en-US" b="0" u="sng" kern="0" dirty="0" smtClean="0"/>
              <a:t>region</a:t>
            </a:r>
            <a:r>
              <a:rPr lang="en-GB" altLang="en-US" b="0" kern="0" dirty="0" smtClean="0"/>
              <a:t>alisation</a:t>
            </a:r>
            <a:endParaRPr lang="lv-LV" altLang="en-US" b="0" kern="0" dirty="0" smtClean="0"/>
          </a:p>
          <a:p>
            <a:pPr algn="just" eaLnBrk="1" hangingPunct="1">
              <a:buClr>
                <a:srgbClr val="AFC651"/>
              </a:buClr>
              <a:buFont typeface="Wingdings" pitchFamily="2" charset="2"/>
              <a:buChar char="ü"/>
              <a:defRPr/>
            </a:pPr>
            <a:endParaRPr lang="en-GB" altLang="en-US" b="0" kern="0" dirty="0"/>
          </a:p>
          <a:p>
            <a:pPr algn="just" eaLnBrk="1" hangingPunct="1">
              <a:buClr>
                <a:srgbClr val="AFC651"/>
              </a:buClr>
              <a:buFont typeface="Wingdings" pitchFamily="2" charset="2"/>
              <a:buChar char="ü"/>
              <a:defRPr/>
            </a:pPr>
            <a:r>
              <a:rPr lang="en-GB" altLang="en-US" b="0" kern="0" dirty="0">
                <a:solidFill>
                  <a:srgbClr val="AFC651"/>
                </a:solidFill>
              </a:rPr>
              <a:t>SANCO/7113/2015 </a:t>
            </a:r>
            <a:r>
              <a:rPr lang="en-GB" altLang="en-US" b="0" kern="0" dirty="0"/>
              <a:t>– ASF </a:t>
            </a:r>
            <a:r>
              <a:rPr lang="en-GB" altLang="en-US" b="0" u="sng" kern="0" dirty="0"/>
              <a:t>Strategy</a:t>
            </a:r>
            <a:r>
              <a:rPr lang="en-GB" altLang="en-US" b="0" kern="0" dirty="0"/>
              <a:t> for Eastern Part of the EU</a:t>
            </a:r>
          </a:p>
          <a:p>
            <a:pPr eaLnBrk="1" hangingPunct="1">
              <a:defRPr/>
            </a:pPr>
            <a:endParaRPr lang="en-GB" altLang="lt-LT" sz="1800" b="0" kern="0" dirty="0"/>
          </a:p>
        </p:txBody>
      </p:sp>
    </p:spTree>
    <p:extLst>
      <p:ext uri="{BB962C8B-B14F-4D97-AF65-F5344CB8AC3E}">
        <p14:creationId xmlns:p14="http://schemas.microsoft.com/office/powerpoint/2010/main" val="247243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6133261-F426-4E3C-B2AF-F6E5B7E61F25}" type="slidenum">
              <a:rPr lang="en-GB" smtClean="0"/>
              <a:pPr>
                <a:defRPr/>
              </a:pPr>
              <a:t>6</a:t>
            </a:fld>
            <a:endParaRPr lang="en-GB"/>
          </a:p>
        </p:txBody>
      </p:sp>
      <p:sp>
        <p:nvSpPr>
          <p:cNvPr id="6" name="Content Placeholder 1"/>
          <p:cNvSpPr txBox="1">
            <a:spLocks/>
          </p:cNvSpPr>
          <p:nvPr/>
        </p:nvSpPr>
        <p:spPr>
          <a:xfrm>
            <a:off x="242094" y="1988840"/>
            <a:ext cx="8639175" cy="4814887"/>
          </a:xfrm>
          <a:prstGeom prst="rect">
            <a:avLst/>
          </a:prstGeom>
        </p:spPr>
        <p:txBody>
          <a:bodyPr vert="horz" wrap="square"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457200" indent="-457200" algn="just" eaLnBrk="1" hangingPunct="1">
              <a:buClr>
                <a:schemeClr val="accent2">
                  <a:lumMod val="50000"/>
                </a:schemeClr>
              </a:buClr>
              <a:buFont typeface="Wingdings" pitchFamily="2" charset="2"/>
              <a:buChar char="§"/>
              <a:defRPr/>
            </a:pPr>
            <a:r>
              <a:rPr lang="en-GB" altLang="lt-LT" b="0" kern="0" dirty="0"/>
              <a:t>Dynamic process, focused on preparation and is flexible;</a:t>
            </a:r>
            <a:endParaRPr lang="lt-LT" altLang="lt-LT" b="0" kern="0" dirty="0"/>
          </a:p>
          <a:p>
            <a:pPr marL="457200" indent="-457200" algn="just" eaLnBrk="1" hangingPunct="1">
              <a:buClr>
                <a:schemeClr val="accent2">
                  <a:lumMod val="50000"/>
                </a:schemeClr>
              </a:buClr>
              <a:buFont typeface="Wingdings" pitchFamily="2" charset="2"/>
              <a:buChar char="§"/>
              <a:defRPr/>
            </a:pPr>
            <a:r>
              <a:rPr lang="en-GB" altLang="lt-LT" b="0" kern="0" dirty="0"/>
              <a:t>It is integrated into on-going operational planning activities;</a:t>
            </a:r>
            <a:endParaRPr lang="lt-LT" altLang="lt-LT" b="0" kern="0" dirty="0"/>
          </a:p>
          <a:p>
            <a:pPr marL="457200" indent="-457200" algn="just" eaLnBrk="1" hangingPunct="1">
              <a:buClr>
                <a:schemeClr val="accent2">
                  <a:lumMod val="50000"/>
                </a:schemeClr>
              </a:buClr>
              <a:buFont typeface="Wingdings" pitchFamily="2" charset="2"/>
              <a:buChar char="§"/>
              <a:defRPr/>
            </a:pPr>
            <a:r>
              <a:rPr lang="en-GB" altLang="lt-LT" b="0" kern="0" dirty="0"/>
              <a:t>It provides useful input to emergency managers;</a:t>
            </a:r>
            <a:endParaRPr lang="lt-LT" altLang="lt-LT" b="0" kern="0" dirty="0"/>
          </a:p>
          <a:p>
            <a:pPr marL="457200" indent="-457200" algn="just" eaLnBrk="1" hangingPunct="1">
              <a:buClr>
                <a:schemeClr val="accent2">
                  <a:lumMod val="50000"/>
                </a:schemeClr>
              </a:buClr>
              <a:buFont typeface="Wingdings" pitchFamily="2" charset="2"/>
              <a:buChar char="§"/>
              <a:defRPr/>
            </a:pPr>
            <a:r>
              <a:rPr lang="en-GB" altLang="lt-LT" b="0" kern="0" dirty="0"/>
              <a:t>It is an integral part of preparedness activities!</a:t>
            </a:r>
            <a:endParaRPr lang="lt-LT" altLang="lt-LT" b="0" kern="0" dirty="0"/>
          </a:p>
          <a:p>
            <a:pPr marL="457200" indent="-457200" algn="just" eaLnBrk="1" hangingPunct="1">
              <a:buClr>
                <a:schemeClr val="accent2">
                  <a:lumMod val="50000"/>
                </a:schemeClr>
              </a:buClr>
              <a:buFont typeface="Wingdings" pitchFamily="2" charset="2"/>
              <a:buChar char="§"/>
              <a:defRPr/>
            </a:pPr>
            <a:endParaRPr lang="lt-LT" altLang="lt-LT" b="0" kern="0" dirty="0"/>
          </a:p>
          <a:p>
            <a:pPr marL="0" indent="0" eaLnBrk="1" hangingPunct="1">
              <a:buClr>
                <a:schemeClr val="accent2">
                  <a:lumMod val="50000"/>
                </a:schemeClr>
              </a:buClr>
              <a:buNone/>
              <a:defRPr/>
            </a:pPr>
            <a:r>
              <a:rPr lang="en-US" dirty="0">
                <a:latin typeface="Verdana (Body)"/>
                <a:ea typeface="Verdana" panose="020B0604030504040204" pitchFamily="34" charset="0"/>
                <a:cs typeface="Verdana" panose="020B0604030504040204" pitchFamily="34" charset="0"/>
              </a:rPr>
              <a:t>Contingency planning is an ongoing process…</a:t>
            </a:r>
          </a:p>
          <a:p>
            <a:pPr marL="457200" indent="-457200" eaLnBrk="1" hangingPunct="1">
              <a:buClr>
                <a:schemeClr val="accent2">
                  <a:lumMod val="50000"/>
                </a:schemeClr>
              </a:buClr>
              <a:buFont typeface="Wingdings" pitchFamily="2" charset="2"/>
              <a:buChar char="§"/>
              <a:defRPr/>
            </a:pPr>
            <a:endParaRPr lang="en-GB" altLang="lt-LT" b="0" kern="0" dirty="0"/>
          </a:p>
        </p:txBody>
      </p:sp>
      <p:sp>
        <p:nvSpPr>
          <p:cNvPr id="7" name="Title 2"/>
          <p:cNvSpPr>
            <a:spLocks noGrp="1"/>
          </p:cNvSpPr>
          <p:nvPr>
            <p:ph type="title"/>
          </p:nvPr>
        </p:nvSpPr>
        <p:spPr bwMode="auto">
          <a:xfrm>
            <a:off x="242094" y="1339056"/>
            <a:ext cx="8205787" cy="43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GB" altLang="lt-LT" sz="3200" dirty="0">
                <a:solidFill>
                  <a:schemeClr val="accent2">
                    <a:lumMod val="50000"/>
                  </a:schemeClr>
                </a:solidFill>
                <a:latin typeface="Calibri" panose="020F0502020204030204" pitchFamily="34" charset="0"/>
              </a:rPr>
              <a:t>Contingency planning</a:t>
            </a:r>
            <a:endParaRPr lang="en-GB" altLang="lt-LT" dirty="0">
              <a:solidFill>
                <a:schemeClr val="accent2">
                  <a:lumMod val="50000"/>
                </a:schemeClr>
              </a:solidFill>
              <a:latin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5" y="4590168"/>
            <a:ext cx="1440160" cy="1359112"/>
          </a:xfrm>
          <a:prstGeom prst="rect">
            <a:avLst/>
          </a:prstGeom>
        </p:spPr>
      </p:pic>
    </p:spTree>
    <p:extLst>
      <p:ext uri="{BB962C8B-B14F-4D97-AF65-F5344CB8AC3E}">
        <p14:creationId xmlns:p14="http://schemas.microsoft.com/office/powerpoint/2010/main" val="3255300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72" y="1412776"/>
            <a:ext cx="8229600" cy="647700"/>
          </a:xfrm>
        </p:spPr>
        <p:txBody>
          <a:bodyPr>
            <a:noAutofit/>
          </a:bodyPr>
          <a:lstStyle/>
          <a:p>
            <a:r>
              <a:rPr lang="en-US" sz="3200" b="1" dirty="0">
                <a:solidFill>
                  <a:srgbClr val="002060"/>
                </a:solidFill>
                <a:ea typeface="Verdana" panose="020B0604030504040204" pitchFamily="34" charset="0"/>
                <a:cs typeface="Verdana" panose="020B0604030504040204" pitchFamily="34" charset="0"/>
              </a:rPr>
              <a:t>What is a contingency plan?</a:t>
            </a:r>
            <a:br>
              <a:rPr lang="en-US" sz="3200" b="1" dirty="0">
                <a:solidFill>
                  <a:srgbClr val="002060"/>
                </a:solidFill>
                <a:ea typeface="Verdana" panose="020B0604030504040204" pitchFamily="34" charset="0"/>
                <a:cs typeface="Verdana" panose="020B0604030504040204" pitchFamily="34" charset="0"/>
              </a:rPr>
            </a:br>
            <a:endParaRPr lang="en-US" sz="3200" b="1" dirty="0">
              <a:solidFill>
                <a:srgbClr val="002060"/>
              </a:solidFill>
              <a:ea typeface="Verdana" panose="020B0604030504040204" pitchFamily="34" charset="0"/>
              <a:cs typeface="Verdana" panose="020B0604030504040204" pitchFamily="34" charset="0"/>
            </a:endParaRPr>
          </a:p>
        </p:txBody>
      </p:sp>
      <p:sp>
        <p:nvSpPr>
          <p:cNvPr id="3" name="Pladsholder til indhold 2"/>
          <p:cNvSpPr>
            <a:spLocks noGrp="1"/>
          </p:cNvSpPr>
          <p:nvPr>
            <p:ph idx="1"/>
          </p:nvPr>
        </p:nvSpPr>
        <p:spPr>
          <a:xfrm>
            <a:off x="359932" y="1988840"/>
            <a:ext cx="8229600" cy="3931638"/>
          </a:xfrm>
        </p:spPr>
        <p:txBody>
          <a:bodyPr>
            <a:normAutofit lnSpcReduction="10000"/>
          </a:bodyPr>
          <a:lstStyle/>
          <a:p>
            <a:pPr algn="just">
              <a:buFont typeface="Wingdings" pitchFamily="2" charset="2"/>
              <a:buChar char="Ø"/>
            </a:pPr>
            <a:r>
              <a:rPr lang="en-US" sz="2400" b="0" dirty="0" smtClean="0">
                <a:solidFill>
                  <a:srgbClr val="0065A2"/>
                </a:solidFill>
                <a:latin typeface="Verdana (Body)"/>
              </a:rPr>
              <a:t>a </a:t>
            </a:r>
            <a:r>
              <a:rPr lang="en-US" sz="2400" b="0" dirty="0">
                <a:solidFill>
                  <a:srgbClr val="0065A2"/>
                </a:solidFill>
                <a:latin typeface="Verdana (Body)"/>
              </a:rPr>
              <a:t>plan to ensure that a country or region is prepared for an emergency;</a:t>
            </a:r>
          </a:p>
          <a:p>
            <a:pPr algn="just">
              <a:buFont typeface="Wingdings" pitchFamily="2" charset="2"/>
              <a:buChar char="Ø"/>
            </a:pPr>
            <a:r>
              <a:rPr lang="en-US" sz="2400" b="0" dirty="0" smtClean="0">
                <a:solidFill>
                  <a:srgbClr val="0065A2"/>
                </a:solidFill>
                <a:latin typeface="Verdana (Body)"/>
              </a:rPr>
              <a:t>consist </a:t>
            </a:r>
            <a:r>
              <a:rPr lang="en-US" sz="2400" b="0" dirty="0">
                <a:solidFill>
                  <a:srgbClr val="0065A2"/>
                </a:solidFill>
                <a:latin typeface="Verdana (Body)"/>
              </a:rPr>
              <a:t>information on </a:t>
            </a:r>
            <a:r>
              <a:rPr lang="en-US" sz="2400" dirty="0">
                <a:solidFill>
                  <a:srgbClr val="0065A2"/>
                </a:solidFill>
                <a:latin typeface="Verdana (Body)"/>
              </a:rPr>
              <a:t>legislative and administrative </a:t>
            </a:r>
            <a:r>
              <a:rPr lang="en-US" sz="2400" dirty="0" smtClean="0">
                <a:solidFill>
                  <a:srgbClr val="0065A2"/>
                </a:solidFill>
                <a:latin typeface="Verdana (Body)"/>
              </a:rPr>
              <a:t>aspects</a:t>
            </a:r>
            <a:r>
              <a:rPr lang="lv-LV" sz="2400" dirty="0" smtClean="0">
                <a:solidFill>
                  <a:srgbClr val="0065A2"/>
                </a:solidFill>
                <a:latin typeface="Verdana (Body)"/>
              </a:rPr>
              <a:t>, </a:t>
            </a:r>
            <a:r>
              <a:rPr lang="en-US" sz="2400" dirty="0" smtClean="0">
                <a:solidFill>
                  <a:srgbClr val="0065A2"/>
                </a:solidFill>
                <a:latin typeface="Verdana (Body)"/>
              </a:rPr>
              <a:t>resources;</a:t>
            </a:r>
            <a:endParaRPr lang="en-US" sz="2400" b="0" dirty="0">
              <a:solidFill>
                <a:srgbClr val="0065A2"/>
              </a:solidFill>
              <a:latin typeface="Verdana (Body)"/>
            </a:endParaRPr>
          </a:p>
          <a:p>
            <a:pPr algn="just">
              <a:buFont typeface="Wingdings" pitchFamily="2" charset="2"/>
              <a:buChar char="Ø"/>
            </a:pPr>
            <a:r>
              <a:rPr lang="en-US" sz="2400" b="0" dirty="0" smtClean="0">
                <a:solidFill>
                  <a:srgbClr val="0065A2"/>
                </a:solidFill>
                <a:latin typeface="Verdana (Body)"/>
              </a:rPr>
              <a:t>consist </a:t>
            </a:r>
            <a:r>
              <a:rPr lang="lv-LV" sz="2400" b="0" dirty="0" err="1" smtClean="0">
                <a:solidFill>
                  <a:srgbClr val="0065A2"/>
                </a:solidFill>
                <a:latin typeface="Verdana (Body)"/>
              </a:rPr>
              <a:t>of</a:t>
            </a:r>
            <a:r>
              <a:rPr lang="lv-LV" sz="2400" b="0" dirty="0" smtClean="0">
                <a:solidFill>
                  <a:srgbClr val="0065A2"/>
                </a:solidFill>
                <a:latin typeface="Verdana (Body)"/>
              </a:rPr>
              <a:t> </a:t>
            </a:r>
            <a:r>
              <a:rPr lang="en-US" sz="2400" b="0" dirty="0" smtClean="0">
                <a:solidFill>
                  <a:srgbClr val="0065A2"/>
                </a:solidFill>
                <a:latin typeface="Verdana (Body)"/>
              </a:rPr>
              <a:t>description </a:t>
            </a:r>
            <a:r>
              <a:rPr lang="en-US" sz="2400" b="0" dirty="0">
                <a:solidFill>
                  <a:srgbClr val="0065A2"/>
                </a:solidFill>
                <a:latin typeface="Verdana (Body)"/>
              </a:rPr>
              <a:t>of </a:t>
            </a:r>
            <a:r>
              <a:rPr lang="en-US" sz="2400" b="0" dirty="0" smtClean="0">
                <a:solidFill>
                  <a:srgbClr val="0065A2"/>
                </a:solidFill>
                <a:latin typeface="Verdana (Body)"/>
              </a:rPr>
              <a:t>procedures </a:t>
            </a:r>
            <a:r>
              <a:rPr lang="en-US" sz="2400" b="0" dirty="0">
                <a:solidFill>
                  <a:srgbClr val="0065A2"/>
                </a:solidFill>
                <a:latin typeface="Verdana (Body)"/>
              </a:rPr>
              <a:t>for effective disease control </a:t>
            </a:r>
            <a:r>
              <a:rPr lang="en-US" sz="2400" b="0" dirty="0" smtClean="0">
                <a:solidFill>
                  <a:srgbClr val="0065A2"/>
                </a:solidFill>
                <a:latin typeface="Verdana (Body)"/>
              </a:rPr>
              <a:t>measures;</a:t>
            </a:r>
            <a:endParaRPr lang="lv-LV" sz="2400" b="0" dirty="0" smtClean="0">
              <a:solidFill>
                <a:srgbClr val="0065A2"/>
              </a:solidFill>
              <a:latin typeface="Verdana (Body)"/>
            </a:endParaRPr>
          </a:p>
          <a:p>
            <a:pPr marL="0" indent="0" algn="just">
              <a:buNone/>
            </a:pPr>
            <a:endParaRPr lang="en-US" sz="2400" b="0" dirty="0">
              <a:solidFill>
                <a:srgbClr val="0065A2"/>
              </a:solidFill>
              <a:latin typeface="Verdana (Body)"/>
            </a:endParaRPr>
          </a:p>
          <a:p>
            <a:pPr marL="0" indent="0" algn="just">
              <a:buNone/>
            </a:pPr>
            <a:r>
              <a:rPr lang="en-US" sz="2400" dirty="0" smtClean="0">
                <a:solidFill>
                  <a:srgbClr val="0065A2"/>
                </a:solidFill>
                <a:latin typeface="Verdana (Body)"/>
              </a:rPr>
              <a:t>An ASF </a:t>
            </a:r>
            <a:r>
              <a:rPr lang="en-US" sz="2400" dirty="0">
                <a:solidFill>
                  <a:srgbClr val="0065A2"/>
                </a:solidFill>
                <a:latin typeface="Verdana (Body)"/>
              </a:rPr>
              <a:t>contingency plan should be a well-articulated strategy document designed to define actions to be taken in the event of an ASF emergency!</a:t>
            </a:r>
            <a:r>
              <a:rPr lang="en-US" sz="2400" b="0" dirty="0">
                <a:solidFill>
                  <a:srgbClr val="0065A2"/>
                </a:solidFill>
                <a:latin typeface="Verdana (Body)"/>
              </a:rPr>
              <a:t>                                                                                             </a:t>
            </a:r>
          </a:p>
        </p:txBody>
      </p:sp>
      <p:pic>
        <p:nvPicPr>
          <p:cNvPr id="1026" name="Picture 2" descr="http://www.biz-development.com/StrategicManagement/contingency-planning-mo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0694" y="5230867"/>
            <a:ext cx="2945457" cy="1638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81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67544" y="908720"/>
            <a:ext cx="8229600" cy="1143000"/>
          </a:xfrm>
        </p:spPr>
        <p:txBody>
          <a:bodyPr>
            <a:normAutofit/>
          </a:bodyPr>
          <a:lstStyle/>
          <a:p>
            <a:r>
              <a:rPr lang="en-GB" sz="3200" b="1" dirty="0">
                <a:solidFill>
                  <a:srgbClr val="002060"/>
                </a:solidFill>
                <a:ea typeface="Verdana" panose="020B0604030504040204" pitchFamily="34" charset="0"/>
                <a:cs typeface="Verdana" panose="020B0604030504040204" pitchFamily="34" charset="0"/>
              </a:rPr>
              <a:t>The ASF Contingency plan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700808"/>
            <a:ext cx="3672408" cy="518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793886"/>
            <a:ext cx="5350877"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2682" y="4221088"/>
            <a:ext cx="3739082" cy="2636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644287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51D29931885E4B830A1570EAFB918A" ma:contentTypeVersion="2" ma:contentTypeDescription="Create a new document." ma:contentTypeScope="" ma:versionID="740a6bdf7d2ba505ffd43f68e82963e9">
  <xsd:schema xmlns:xsd="http://www.w3.org/2001/XMLSchema" xmlns:xs="http://www.w3.org/2001/XMLSchema" xmlns:p="http://schemas.microsoft.com/office/2006/metadata/properties" xmlns:ns1="http://schemas.microsoft.com/sharepoint/v3" targetNamespace="http://schemas.microsoft.com/office/2006/metadata/properties" ma:root="true" ma:fieldsID="58c033809eba6c005b0f7e67d21c05b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5CED134-6B24-4E31-AAEE-8AFAC7BD5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1AA313-8C53-431A-8BC1-240314D7FC79}">
  <ds:schemaRefs>
    <ds:schemaRef ds:uri="http://schemas.microsoft.com/sharepoint/v3/contenttype/forms"/>
  </ds:schemaRefs>
</ds:datastoreItem>
</file>

<file path=customXml/itemProps3.xml><?xml version="1.0" encoding="utf-8"?>
<ds:datastoreItem xmlns:ds="http://schemas.openxmlformats.org/officeDocument/2006/customXml" ds:itemID="{D6DBB52C-7338-46A7-804F-94D3B0CC4C67}">
  <ds:schemaRefs>
    <ds:schemaRef ds:uri="http://purl.org/dc/elements/1.1/"/>
    <ds:schemaRef ds:uri="http://purl.org/dc/dcmitype/"/>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2513</TotalTime>
  <Words>1312</Words>
  <Application>Microsoft Office PowerPoint</Application>
  <PresentationFormat>On-screen Show (4:3)</PresentationFormat>
  <Paragraphs>171</Paragraphs>
  <Slides>27</Slides>
  <Notes>1</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Default Design</vt:lpstr>
      <vt:lpstr>Presentation Template (2)</vt:lpstr>
      <vt:lpstr>Better Training for Safer Food Initiative</vt:lpstr>
      <vt:lpstr>PowerPoint Presentation</vt:lpstr>
      <vt:lpstr>OIE-Listed diseases, infections and infestations in force in 2016 </vt:lpstr>
      <vt:lpstr>Principles of the disease control strategy – examples of EU</vt:lpstr>
      <vt:lpstr>Main legislation in force on ASF in EU (1)</vt:lpstr>
      <vt:lpstr>Main legislation in force on ASF in EU (2)</vt:lpstr>
      <vt:lpstr>Contingency planning</vt:lpstr>
      <vt:lpstr>What is a contingency plan? </vt:lpstr>
      <vt:lpstr>The ASF Contingency plan</vt:lpstr>
      <vt:lpstr>Contingency plans - EU Guidelines </vt:lpstr>
      <vt:lpstr>PowerPoint Presentation</vt:lpstr>
      <vt:lpstr>PowerPoint Presentation</vt:lpstr>
      <vt:lpstr>PowerPoint Presentation</vt:lpstr>
      <vt:lpstr>PowerPoint Presentation</vt:lpstr>
      <vt:lpstr>Expert group assistance in a case of ASF in wild boars</vt:lpstr>
      <vt:lpstr>Operational manual – an example</vt:lpstr>
      <vt:lpstr>PowerPoint Presentation</vt:lpstr>
      <vt:lpstr>Training activities</vt:lpstr>
      <vt:lpstr>PowerPoint Presentation</vt:lpstr>
      <vt:lpstr>VOLUME II Recommendations applicable to OIE Listed diseases and other diseases of importance to international trade </vt:lpstr>
      <vt:lpstr>VOLUME II Recommendations applicable to OIE Listed diseases and other diseases of importance to international trade </vt:lpstr>
      <vt:lpstr>Commission Decision 2003/422/EC of 26 May 2003 approving an African swine fever diagnostic manual    </vt:lpstr>
      <vt:lpstr>Commission Decision 2003/422/EC of 26 May 2003 approving an African swine fever diagnostic manual    </vt:lpstr>
      <vt:lpstr>Surveillance programme for ASF – EU strategy SANTE/7113/2015</vt:lpstr>
      <vt:lpstr>Surveillance programme for ASF – EU strategy SANTE/7113/2015</vt:lpstr>
      <vt:lpstr>Thank you for your attention! </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Green Banner - 2014</dc:title>
  <dc:creator>turneem</dc:creator>
  <cp:lastModifiedBy>Kristīne Lamberga</cp:lastModifiedBy>
  <cp:revision>215</cp:revision>
  <dcterms:created xsi:type="dcterms:W3CDTF">2011-10-28T10:25:18Z</dcterms:created>
  <dcterms:modified xsi:type="dcterms:W3CDTF">2017-03-13T11:49:34Z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0x0101000B51D29931885E4B830A1570EAFB918A</vt:lpwstr>
  </property>
</Properties>
</file>