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42"/>
  </p:notesMasterIdLst>
  <p:handoutMasterIdLst>
    <p:handoutMasterId r:id="rId43"/>
  </p:handoutMasterIdLst>
  <p:sldIdLst>
    <p:sldId id="471" r:id="rId5"/>
    <p:sldId id="470" r:id="rId6"/>
    <p:sldId id="299" r:id="rId7"/>
    <p:sldId id="473" r:id="rId8"/>
    <p:sldId id="374" r:id="rId9"/>
    <p:sldId id="284" r:id="rId10"/>
    <p:sldId id="287" r:id="rId11"/>
    <p:sldId id="285" r:id="rId12"/>
    <p:sldId id="345" r:id="rId13"/>
    <p:sldId id="381" r:id="rId14"/>
    <p:sldId id="387" r:id="rId15"/>
    <p:sldId id="380" r:id="rId16"/>
    <p:sldId id="438" r:id="rId17"/>
    <p:sldId id="462" r:id="rId18"/>
    <p:sldId id="297" r:id="rId19"/>
    <p:sldId id="423" r:id="rId20"/>
    <p:sldId id="375" r:id="rId21"/>
    <p:sldId id="360" r:id="rId22"/>
    <p:sldId id="463" r:id="rId23"/>
    <p:sldId id="455" r:id="rId24"/>
    <p:sldId id="290" r:id="rId25"/>
    <p:sldId id="379" r:id="rId26"/>
    <p:sldId id="466" r:id="rId27"/>
    <p:sldId id="468" r:id="rId28"/>
    <p:sldId id="289" r:id="rId29"/>
    <p:sldId id="474" r:id="rId30"/>
    <p:sldId id="475" r:id="rId31"/>
    <p:sldId id="294" r:id="rId32"/>
    <p:sldId id="291" r:id="rId33"/>
    <p:sldId id="440" r:id="rId34"/>
    <p:sldId id="444" r:id="rId35"/>
    <p:sldId id="469" r:id="rId36"/>
    <p:sldId id="292" r:id="rId37"/>
    <p:sldId id="454" r:id="rId38"/>
    <p:sldId id="377" r:id="rId39"/>
    <p:sldId id="298" r:id="rId40"/>
    <p:sldId id="472" r:id="rId41"/>
  </p:sldIdLst>
  <p:sldSz cx="9144000" cy="6858000" type="screen4x3"/>
  <p:notesSz cx="6669088" cy="9753600"/>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72">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22"/>
    <a:srgbClr val="F5F5F5"/>
    <a:srgbClr val="0065A2"/>
    <a:srgbClr val="663300"/>
    <a:srgbClr val="FFD624"/>
    <a:srgbClr val="2C2F1D"/>
    <a:srgbClr val="FDE7D7"/>
    <a:srgbClr val="FEF2E8"/>
    <a:srgbClr val="0F5494"/>
    <a:srgbClr val="AFC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4660"/>
  </p:normalViewPr>
  <p:slideViewPr>
    <p:cSldViewPr>
      <p:cViewPr>
        <p:scale>
          <a:sx n="114" d="100"/>
          <a:sy n="114" d="100"/>
        </p:scale>
        <p:origin x="-990" y="1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52"/>
    </p:cViewPr>
  </p:sorterViewPr>
  <p:notesViewPr>
    <p:cSldViewPr>
      <p:cViewPr varScale="1">
        <p:scale>
          <a:sx n="62" d="100"/>
          <a:sy n="62" d="100"/>
        </p:scale>
        <p:origin x="-2850" y="-78"/>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freenas\giw\_ASF%20Polska\BZiOZ\!Wa&#380;ne%20dane\ASF%20-%20liczba%20przypadk&#243;w.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guberti:Dropbox:DEPNER:WB_USAQUESTO.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guberti:Desktop:MOSCA_MAR_2016:Grafici_ASF.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Cartella%20di%20lavoro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Arial Narrow" panose="020B0606020202030204" pitchFamily="34" charset="0"/>
                <a:ea typeface="+mn-ea"/>
                <a:cs typeface="+mn-cs"/>
              </a:defRPr>
            </a:pPr>
            <a:r>
              <a:rPr lang="en-US"/>
              <a:t>No. of cases</a:t>
            </a:r>
            <a:r>
              <a:rPr lang="pl-PL"/>
              <a:t> of ASF in wild boar in poland (2014-2016)</a:t>
            </a:r>
          </a:p>
        </c:rich>
      </c:tx>
      <c:layout>
        <c:manualLayout>
          <c:xMode val="edge"/>
          <c:yMode val="edge"/>
          <c:x val="0.23087796086108534"/>
          <c:y val="1.7907202619997644E-2"/>
        </c:manualLayout>
      </c:layout>
      <c:overlay val="0"/>
      <c:spPr>
        <a:noFill/>
        <a:ln>
          <a:noFill/>
        </a:ln>
        <a:effectLst/>
      </c:spPr>
    </c:title>
    <c:autoTitleDeleted val="0"/>
    <c:plotArea>
      <c:layout>
        <c:manualLayout>
          <c:layoutTarget val="inner"/>
          <c:xMode val="edge"/>
          <c:yMode val="edge"/>
          <c:x val="1.6211529240399918E-2"/>
          <c:y val="0.10761404353803909"/>
          <c:w val="0.96757694151919993"/>
          <c:h val="0.59936097207183603"/>
        </c:manualLayout>
      </c:layout>
      <c:lineChart>
        <c:grouping val="standard"/>
        <c:varyColors val="0"/>
        <c:ser>
          <c:idx val="0"/>
          <c:order val="0"/>
          <c:tx>
            <c:strRef>
              <c:f>Arkusz1!$A$7</c:f>
              <c:strCache>
                <c:ptCount val="1"/>
                <c:pt idx="0">
                  <c:v>No. of cases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Arial Narrow" panose="020B0606020202030204" pitchFamily="34" charset="0"/>
                    <a:ea typeface="+mn-ea"/>
                    <a:cs typeface="+mn-cs"/>
                  </a:defRPr>
                </a:pPr>
                <a:endParaRPr lang="lv-LV"/>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multiLvlStrRef>
              <c:f>Arkusz1!$B$5:$AH$6</c:f>
              <c:multiLvlStrCache>
                <c:ptCount val="33"/>
                <c:lvl>
                  <c:pt idx="0">
                    <c:v>January </c:v>
                  </c:pt>
                  <c:pt idx="1">
                    <c:v>February</c:v>
                  </c:pt>
                  <c:pt idx="2">
                    <c:v>March</c:v>
                  </c:pt>
                  <c:pt idx="3">
                    <c:v>April </c:v>
                  </c:pt>
                  <c:pt idx="4">
                    <c:v>May</c:v>
                  </c:pt>
                  <c:pt idx="5">
                    <c:v>June</c:v>
                  </c:pt>
                  <c:pt idx="6">
                    <c:v>July</c:v>
                  </c:pt>
                  <c:pt idx="7">
                    <c:v>August</c:v>
                  </c:pt>
                  <c:pt idx="8">
                    <c:v>September</c:v>
                  </c:pt>
                  <c:pt idx="9">
                    <c:v>October </c:v>
                  </c:pt>
                  <c:pt idx="10">
                    <c:v>November</c:v>
                  </c:pt>
                  <c:pt idx="11">
                    <c:v>December</c:v>
                  </c:pt>
                  <c:pt idx="12">
                    <c:v>January </c:v>
                  </c:pt>
                  <c:pt idx="13">
                    <c:v>February</c:v>
                  </c:pt>
                  <c:pt idx="14">
                    <c:v>March</c:v>
                  </c:pt>
                  <c:pt idx="15">
                    <c:v>April </c:v>
                  </c:pt>
                  <c:pt idx="16">
                    <c:v>May</c:v>
                  </c:pt>
                  <c:pt idx="17">
                    <c:v>June</c:v>
                  </c:pt>
                  <c:pt idx="18">
                    <c:v>July</c:v>
                  </c:pt>
                  <c:pt idx="19">
                    <c:v>August</c:v>
                  </c:pt>
                  <c:pt idx="20">
                    <c:v>September</c:v>
                  </c:pt>
                  <c:pt idx="21">
                    <c:v>October </c:v>
                  </c:pt>
                  <c:pt idx="22">
                    <c:v>November</c:v>
                  </c:pt>
                  <c:pt idx="23">
                    <c:v>December</c:v>
                  </c:pt>
                  <c:pt idx="24">
                    <c:v>January </c:v>
                  </c:pt>
                  <c:pt idx="25">
                    <c:v>February</c:v>
                  </c:pt>
                  <c:pt idx="26">
                    <c:v>March</c:v>
                  </c:pt>
                  <c:pt idx="27">
                    <c:v>April </c:v>
                  </c:pt>
                  <c:pt idx="28">
                    <c:v>May</c:v>
                  </c:pt>
                  <c:pt idx="29">
                    <c:v>June</c:v>
                  </c:pt>
                  <c:pt idx="30">
                    <c:v>July</c:v>
                  </c:pt>
                  <c:pt idx="31">
                    <c:v>August</c:v>
                  </c:pt>
                  <c:pt idx="32">
                    <c:v>September</c:v>
                  </c:pt>
                </c:lvl>
                <c:lvl>
                  <c:pt idx="0">
                    <c:v>2014</c:v>
                  </c:pt>
                  <c:pt idx="12">
                    <c:v>2015</c:v>
                  </c:pt>
                  <c:pt idx="24">
                    <c:v>2016</c:v>
                  </c:pt>
                </c:lvl>
              </c:multiLvlStrCache>
            </c:multiLvlStrRef>
          </c:cat>
          <c:val>
            <c:numRef>
              <c:f>Arkusz1!$B$7:$AH$7</c:f>
              <c:numCache>
                <c:formatCode>General</c:formatCode>
                <c:ptCount val="33"/>
                <c:pt idx="0">
                  <c:v>0</c:v>
                </c:pt>
                <c:pt idx="1">
                  <c:v>2</c:v>
                </c:pt>
                <c:pt idx="2">
                  <c:v>0</c:v>
                </c:pt>
                <c:pt idx="3">
                  <c:v>0</c:v>
                </c:pt>
                <c:pt idx="4">
                  <c:v>2</c:v>
                </c:pt>
                <c:pt idx="5">
                  <c:v>2</c:v>
                </c:pt>
                <c:pt idx="6">
                  <c:v>5</c:v>
                </c:pt>
                <c:pt idx="7">
                  <c:v>3</c:v>
                </c:pt>
                <c:pt idx="8">
                  <c:v>1</c:v>
                </c:pt>
                <c:pt idx="9">
                  <c:v>4</c:v>
                </c:pt>
                <c:pt idx="10">
                  <c:v>2</c:v>
                </c:pt>
                <c:pt idx="11">
                  <c:v>9</c:v>
                </c:pt>
                <c:pt idx="12">
                  <c:v>1</c:v>
                </c:pt>
                <c:pt idx="13">
                  <c:v>7</c:v>
                </c:pt>
                <c:pt idx="14">
                  <c:v>6</c:v>
                </c:pt>
                <c:pt idx="15">
                  <c:v>13</c:v>
                </c:pt>
                <c:pt idx="16">
                  <c:v>7</c:v>
                </c:pt>
                <c:pt idx="17">
                  <c:v>3</c:v>
                </c:pt>
                <c:pt idx="18">
                  <c:v>6</c:v>
                </c:pt>
                <c:pt idx="19">
                  <c:v>3</c:v>
                </c:pt>
                <c:pt idx="20">
                  <c:v>0</c:v>
                </c:pt>
                <c:pt idx="21">
                  <c:v>1</c:v>
                </c:pt>
                <c:pt idx="22">
                  <c:v>1</c:v>
                </c:pt>
                <c:pt idx="23">
                  <c:v>5</c:v>
                </c:pt>
                <c:pt idx="24">
                  <c:v>2</c:v>
                </c:pt>
                <c:pt idx="25">
                  <c:v>1</c:v>
                </c:pt>
                <c:pt idx="26">
                  <c:v>3</c:v>
                </c:pt>
                <c:pt idx="27">
                  <c:v>3</c:v>
                </c:pt>
                <c:pt idx="28">
                  <c:v>1</c:v>
                </c:pt>
                <c:pt idx="29">
                  <c:v>5</c:v>
                </c:pt>
                <c:pt idx="30">
                  <c:v>8</c:v>
                </c:pt>
                <c:pt idx="31">
                  <c:v>5</c:v>
                </c:pt>
                <c:pt idx="32">
                  <c:v>0</c:v>
                </c:pt>
              </c:numCache>
            </c:numRef>
          </c:val>
          <c:smooth val="0"/>
          <c:extLst xmlns:c16r2="http://schemas.microsoft.com/office/drawing/2015/06/chart">
            <c:ext xmlns:c16="http://schemas.microsoft.com/office/drawing/2014/chart" uri="{C3380CC4-5D6E-409C-BE32-E72D297353CC}">
              <c16:uniqueId val="{00000000-5E4E-43F1-91C3-E936DDC55173}"/>
            </c:ext>
          </c:extLst>
        </c:ser>
        <c:dLbls>
          <c:showLegendKey val="0"/>
          <c:showVal val="1"/>
          <c:showCatName val="0"/>
          <c:showSerName val="0"/>
          <c:showPercent val="0"/>
          <c:showBubbleSize val="0"/>
        </c:dLbls>
        <c:marker val="1"/>
        <c:smooth val="0"/>
        <c:axId val="42882560"/>
        <c:axId val="42885504"/>
      </c:lineChart>
      <c:catAx>
        <c:axId val="4288256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Arial Narrow" panose="020B0606020202030204" pitchFamily="34" charset="0"/>
                <a:ea typeface="+mn-ea"/>
                <a:cs typeface="+mn-cs"/>
              </a:defRPr>
            </a:pPr>
            <a:endParaRPr lang="lv-LV"/>
          </a:p>
        </c:txPr>
        <c:crossAx val="42885504"/>
        <c:crosses val="autoZero"/>
        <c:auto val="1"/>
        <c:lblAlgn val="ctr"/>
        <c:lblOffset val="100"/>
        <c:noMultiLvlLbl val="0"/>
      </c:catAx>
      <c:valAx>
        <c:axId val="42885504"/>
        <c:scaling>
          <c:orientation val="minMax"/>
        </c:scaling>
        <c:delete val="1"/>
        <c:axPos val="l"/>
        <c:numFmt formatCode="General" sourceLinked="1"/>
        <c:majorTickMark val="none"/>
        <c:minorTickMark val="none"/>
        <c:tickLblPos val="none"/>
        <c:crossAx val="42882560"/>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latin typeface="Arial Narrow" panose="020B0606020202030204" pitchFamily="34" charset="0"/>
        </a:defRPr>
      </a:pPr>
      <a:endParaRPr lang="lv-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lgn="l">
              <a:defRPr/>
            </a:pPr>
            <a:r>
              <a:rPr lang="it-IT" dirty="0"/>
              <a:t>N. Cases </a:t>
            </a:r>
          </a:p>
        </c:rich>
      </c:tx>
      <c:layout>
        <c:manualLayout>
          <c:xMode val="edge"/>
          <c:yMode val="edge"/>
          <c:x val="3.3672763211495003E-2"/>
          <c:y val="1.6797079159872701E-2"/>
        </c:manualLayout>
      </c:layout>
      <c:overlay val="0"/>
    </c:title>
    <c:autoTitleDeleted val="0"/>
    <c:plotArea>
      <c:layout/>
      <c:lineChart>
        <c:grouping val="standard"/>
        <c:varyColors val="0"/>
        <c:ser>
          <c:idx val="0"/>
          <c:order val="0"/>
          <c:tx>
            <c:strRef>
              <c:f>Foglio1!$I$19</c:f>
              <c:strCache>
                <c:ptCount val="1"/>
                <c:pt idx="0">
                  <c:v>Tot cases</c:v>
                </c:pt>
              </c:strCache>
            </c:strRef>
          </c:tx>
          <c:marker>
            <c:symbol val="none"/>
          </c:marker>
          <c:cat>
            <c:numRef>
              <c:f>Foglio1!$H$20:$H$32</c:f>
              <c:numCache>
                <c:formatCode>General</c:formatCode>
                <c:ptCount val="13"/>
                <c:pt idx="0">
                  <c:v>3.8099999999999987</c:v>
                </c:pt>
                <c:pt idx="1">
                  <c:v>3.86</c:v>
                </c:pt>
                <c:pt idx="2">
                  <c:v>4.6499999999999977</c:v>
                </c:pt>
                <c:pt idx="3">
                  <c:v>4.8</c:v>
                </c:pt>
                <c:pt idx="4">
                  <c:v>4.9700000000000024</c:v>
                </c:pt>
                <c:pt idx="5">
                  <c:v>6</c:v>
                </c:pt>
                <c:pt idx="6">
                  <c:v>6.7</c:v>
                </c:pt>
                <c:pt idx="7">
                  <c:v>6.71</c:v>
                </c:pt>
                <c:pt idx="8">
                  <c:v>6.75</c:v>
                </c:pt>
                <c:pt idx="9">
                  <c:v>6.8</c:v>
                </c:pt>
                <c:pt idx="10">
                  <c:v>7.8199999999999976</c:v>
                </c:pt>
                <c:pt idx="11">
                  <c:v>8.99</c:v>
                </c:pt>
                <c:pt idx="12">
                  <c:v>9.5500000000000007</c:v>
                </c:pt>
              </c:numCache>
            </c:numRef>
          </c:cat>
          <c:val>
            <c:numRef>
              <c:f>Foglio1!$I$20:$I$32</c:f>
              <c:numCache>
                <c:formatCode>General</c:formatCode>
                <c:ptCount val="13"/>
                <c:pt idx="0">
                  <c:v>5</c:v>
                </c:pt>
                <c:pt idx="1">
                  <c:v>19</c:v>
                </c:pt>
                <c:pt idx="2">
                  <c:v>1</c:v>
                </c:pt>
                <c:pt idx="3">
                  <c:v>34</c:v>
                </c:pt>
                <c:pt idx="4">
                  <c:v>3</c:v>
                </c:pt>
                <c:pt idx="5">
                  <c:v>5</c:v>
                </c:pt>
                <c:pt idx="6">
                  <c:v>38</c:v>
                </c:pt>
                <c:pt idx="7">
                  <c:v>31</c:v>
                </c:pt>
                <c:pt idx="8">
                  <c:v>52</c:v>
                </c:pt>
                <c:pt idx="9">
                  <c:v>8</c:v>
                </c:pt>
                <c:pt idx="10">
                  <c:v>17</c:v>
                </c:pt>
                <c:pt idx="11">
                  <c:v>1</c:v>
                </c:pt>
                <c:pt idx="12">
                  <c:v>2</c:v>
                </c:pt>
              </c:numCache>
            </c:numRef>
          </c:val>
          <c:smooth val="0"/>
          <c:extLst xmlns:c16r2="http://schemas.microsoft.com/office/drawing/2015/06/chart">
            <c:ext xmlns:c16="http://schemas.microsoft.com/office/drawing/2014/chart" uri="{C3380CC4-5D6E-409C-BE32-E72D297353CC}">
              <c16:uniqueId val="{00000000-6F0C-4A15-96BD-74F88C538735}"/>
            </c:ext>
          </c:extLst>
        </c:ser>
        <c:dLbls>
          <c:showLegendKey val="0"/>
          <c:showVal val="0"/>
          <c:showCatName val="0"/>
          <c:showSerName val="0"/>
          <c:showPercent val="0"/>
          <c:showBubbleSize val="0"/>
        </c:dLbls>
        <c:marker val="1"/>
        <c:smooth val="0"/>
        <c:axId val="44402944"/>
        <c:axId val="44410368"/>
      </c:lineChart>
      <c:catAx>
        <c:axId val="44402944"/>
        <c:scaling>
          <c:orientation val="minMax"/>
        </c:scaling>
        <c:delete val="0"/>
        <c:axPos val="b"/>
        <c:numFmt formatCode="General" sourceLinked="1"/>
        <c:majorTickMark val="out"/>
        <c:minorTickMark val="none"/>
        <c:tickLblPos val="nextTo"/>
        <c:crossAx val="44410368"/>
        <c:crosses val="autoZero"/>
        <c:auto val="1"/>
        <c:lblAlgn val="ctr"/>
        <c:lblOffset val="100"/>
        <c:noMultiLvlLbl val="0"/>
      </c:catAx>
      <c:valAx>
        <c:axId val="44410368"/>
        <c:scaling>
          <c:orientation val="minMax"/>
        </c:scaling>
        <c:delete val="0"/>
        <c:axPos val="l"/>
        <c:majorGridlines/>
        <c:numFmt formatCode="General" sourceLinked="1"/>
        <c:majorTickMark val="out"/>
        <c:minorTickMark val="none"/>
        <c:tickLblPos val="nextTo"/>
        <c:crossAx val="4440294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lang="en-US" sz="3200" noProof="0"/>
            </a:pPr>
            <a:r>
              <a:rPr lang="en-US" sz="3200" noProof="0" dirty="0"/>
              <a:t>Prevalence</a:t>
            </a:r>
          </a:p>
        </c:rich>
      </c:tx>
      <c:layout>
        <c:manualLayout>
          <c:xMode val="edge"/>
          <c:yMode val="edge"/>
          <c:x val="7.7057626441840402E-2"/>
          <c:y val="3.0707157031609249E-2"/>
        </c:manualLayout>
      </c:layout>
      <c:overlay val="0"/>
    </c:title>
    <c:autoTitleDeleted val="0"/>
    <c:plotArea>
      <c:layout/>
      <c:lineChart>
        <c:grouping val="standard"/>
        <c:varyColors val="0"/>
        <c:ser>
          <c:idx val="0"/>
          <c:order val="0"/>
          <c:tx>
            <c:strRef>
              <c:f>Foglio1!$F$1</c:f>
              <c:strCache>
                <c:ptCount val="1"/>
                <c:pt idx="0">
                  <c:v>Prevalence</c:v>
                </c:pt>
              </c:strCache>
            </c:strRef>
          </c:tx>
          <c:marker>
            <c:symbol val="none"/>
          </c:marker>
          <c:cat>
            <c:numRef>
              <c:f>Foglio1!$E$2:$E$13</c:f>
              <c:numCache>
                <c:formatCode>General</c:formatCode>
                <c:ptCount val="12"/>
                <c:pt idx="0">
                  <c:v>10</c:v>
                </c:pt>
                <c:pt idx="1">
                  <c:v>8</c:v>
                </c:pt>
                <c:pt idx="2">
                  <c:v>6</c:v>
                </c:pt>
                <c:pt idx="3">
                  <c:v>4</c:v>
                </c:pt>
                <c:pt idx="4">
                  <c:v>2</c:v>
                </c:pt>
                <c:pt idx="5">
                  <c:v>1</c:v>
                </c:pt>
                <c:pt idx="6">
                  <c:v>0.5</c:v>
                </c:pt>
                <c:pt idx="7">
                  <c:v>0.2</c:v>
                </c:pt>
                <c:pt idx="8">
                  <c:v>0.1</c:v>
                </c:pt>
                <c:pt idx="9">
                  <c:v>0.2</c:v>
                </c:pt>
                <c:pt idx="10">
                  <c:v>0.5</c:v>
                </c:pt>
                <c:pt idx="11">
                  <c:v>0.2</c:v>
                </c:pt>
              </c:numCache>
            </c:numRef>
          </c:cat>
          <c:val>
            <c:numRef>
              <c:f>Foglio1!$F$2:$F$13</c:f>
              <c:numCache>
                <c:formatCode>General</c:formatCode>
                <c:ptCount val="12"/>
                <c:pt idx="0">
                  <c:v>4</c:v>
                </c:pt>
                <c:pt idx="1">
                  <c:v>3.5</c:v>
                </c:pt>
                <c:pt idx="2">
                  <c:v>2.8</c:v>
                </c:pt>
                <c:pt idx="3">
                  <c:v>1.8</c:v>
                </c:pt>
                <c:pt idx="4">
                  <c:v>1.3</c:v>
                </c:pt>
              </c:numCache>
            </c:numRef>
          </c:val>
          <c:smooth val="0"/>
          <c:extLst xmlns:c16r2="http://schemas.microsoft.com/office/drawing/2015/06/chart">
            <c:ext xmlns:c16="http://schemas.microsoft.com/office/drawing/2014/chart" uri="{C3380CC4-5D6E-409C-BE32-E72D297353CC}">
              <c16:uniqueId val="{00000000-BFD0-490C-BFA9-6FD0646867AA}"/>
            </c:ext>
          </c:extLst>
        </c:ser>
        <c:dLbls>
          <c:showLegendKey val="0"/>
          <c:showVal val="0"/>
          <c:showCatName val="0"/>
          <c:showSerName val="0"/>
          <c:showPercent val="0"/>
          <c:showBubbleSize val="0"/>
        </c:dLbls>
        <c:marker val="1"/>
        <c:smooth val="0"/>
        <c:axId val="42899328"/>
        <c:axId val="42900864"/>
      </c:lineChart>
      <c:catAx>
        <c:axId val="42899328"/>
        <c:scaling>
          <c:orientation val="minMax"/>
        </c:scaling>
        <c:delete val="0"/>
        <c:axPos val="b"/>
        <c:numFmt formatCode="General" sourceLinked="1"/>
        <c:majorTickMark val="out"/>
        <c:minorTickMark val="none"/>
        <c:tickLblPos val="nextTo"/>
        <c:txPr>
          <a:bodyPr/>
          <a:lstStyle/>
          <a:p>
            <a:pPr>
              <a:defRPr sz="2000"/>
            </a:pPr>
            <a:endParaRPr lang="lv-LV"/>
          </a:p>
        </c:txPr>
        <c:crossAx val="42900864"/>
        <c:crosses val="autoZero"/>
        <c:auto val="1"/>
        <c:lblAlgn val="ctr"/>
        <c:lblOffset val="100"/>
        <c:noMultiLvlLbl val="0"/>
      </c:catAx>
      <c:valAx>
        <c:axId val="42900864"/>
        <c:scaling>
          <c:orientation val="minMax"/>
        </c:scaling>
        <c:delete val="0"/>
        <c:axPos val="l"/>
        <c:majorGridlines/>
        <c:numFmt formatCode="General" sourceLinked="1"/>
        <c:majorTickMark val="out"/>
        <c:minorTickMark val="none"/>
        <c:tickLblPos val="nextTo"/>
        <c:txPr>
          <a:bodyPr/>
          <a:lstStyle/>
          <a:p>
            <a:pPr>
              <a:defRPr sz="2000"/>
            </a:pPr>
            <a:endParaRPr lang="lv-LV"/>
          </a:p>
        </c:txPr>
        <c:crossAx val="4289932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lineChart>
        <c:grouping val="standard"/>
        <c:varyColors val="0"/>
        <c:ser>
          <c:idx val="0"/>
          <c:order val="0"/>
          <c:tx>
            <c:strRef>
              <c:f>Foglio1!$B$1</c:f>
              <c:strCache>
                <c:ptCount val="1"/>
                <c:pt idx="0">
                  <c:v>Prevalence</c:v>
                </c:pt>
              </c:strCache>
            </c:strRef>
          </c:tx>
          <c:marker>
            <c:symbol val="none"/>
          </c:marker>
          <c:cat>
            <c:numRef>
              <c:f>Foglio1!$A$2:$A$13</c:f>
              <c:numCache>
                <c:formatCode>General</c:formatCode>
                <c:ptCount val="12"/>
                <c:pt idx="0">
                  <c:v>10</c:v>
                </c:pt>
                <c:pt idx="1">
                  <c:v>8</c:v>
                </c:pt>
                <c:pt idx="2">
                  <c:v>6</c:v>
                </c:pt>
                <c:pt idx="3">
                  <c:v>4</c:v>
                </c:pt>
                <c:pt idx="4">
                  <c:v>2</c:v>
                </c:pt>
                <c:pt idx="5">
                  <c:v>1</c:v>
                </c:pt>
                <c:pt idx="6">
                  <c:v>0.5</c:v>
                </c:pt>
                <c:pt idx="7">
                  <c:v>0.2</c:v>
                </c:pt>
                <c:pt idx="8">
                  <c:v>0.1</c:v>
                </c:pt>
                <c:pt idx="9">
                  <c:v>0.2</c:v>
                </c:pt>
                <c:pt idx="10">
                  <c:v>0.5</c:v>
                </c:pt>
                <c:pt idx="11">
                  <c:v>0.2</c:v>
                </c:pt>
              </c:numCache>
            </c:numRef>
          </c:cat>
          <c:val>
            <c:numRef>
              <c:f>Foglio1!$B$2:$B$13</c:f>
              <c:numCache>
                <c:formatCode>General</c:formatCode>
                <c:ptCount val="12"/>
                <c:pt idx="0">
                  <c:v>4</c:v>
                </c:pt>
                <c:pt idx="1">
                  <c:v>3.5</c:v>
                </c:pt>
                <c:pt idx="2">
                  <c:v>2.8</c:v>
                </c:pt>
                <c:pt idx="3">
                  <c:v>1.8</c:v>
                </c:pt>
                <c:pt idx="4">
                  <c:v>1.3</c:v>
                </c:pt>
                <c:pt idx="5">
                  <c:v>1</c:v>
                </c:pt>
                <c:pt idx="6">
                  <c:v>0.5</c:v>
                </c:pt>
                <c:pt idx="7">
                  <c:v>1</c:v>
                </c:pt>
                <c:pt idx="8">
                  <c:v>0.5</c:v>
                </c:pt>
                <c:pt idx="9">
                  <c:v>1</c:v>
                </c:pt>
                <c:pt idx="10">
                  <c:v>0.30000000000000016</c:v>
                </c:pt>
                <c:pt idx="11">
                  <c:v>0.2</c:v>
                </c:pt>
              </c:numCache>
            </c:numRef>
          </c:val>
          <c:smooth val="0"/>
          <c:extLst xmlns:c16r2="http://schemas.microsoft.com/office/drawing/2015/06/chart">
            <c:ext xmlns:c16="http://schemas.microsoft.com/office/drawing/2014/chart" uri="{C3380CC4-5D6E-409C-BE32-E72D297353CC}">
              <c16:uniqueId val="{00000000-0A1D-431F-BE0D-9616DF0039C5}"/>
            </c:ext>
          </c:extLst>
        </c:ser>
        <c:dLbls>
          <c:showLegendKey val="0"/>
          <c:showVal val="0"/>
          <c:showCatName val="0"/>
          <c:showSerName val="0"/>
          <c:showPercent val="0"/>
          <c:showBubbleSize val="0"/>
        </c:dLbls>
        <c:marker val="1"/>
        <c:smooth val="0"/>
        <c:axId val="42976768"/>
        <c:axId val="42978304"/>
      </c:lineChart>
      <c:catAx>
        <c:axId val="42976768"/>
        <c:scaling>
          <c:orientation val="minMax"/>
        </c:scaling>
        <c:delete val="0"/>
        <c:axPos val="b"/>
        <c:numFmt formatCode="General" sourceLinked="1"/>
        <c:majorTickMark val="out"/>
        <c:minorTickMark val="none"/>
        <c:tickLblPos val="nextTo"/>
        <c:crossAx val="42978304"/>
        <c:crosses val="autoZero"/>
        <c:auto val="1"/>
        <c:lblAlgn val="ctr"/>
        <c:lblOffset val="100"/>
        <c:noMultiLvlLbl val="0"/>
      </c:catAx>
      <c:valAx>
        <c:axId val="42978304"/>
        <c:scaling>
          <c:orientation val="minMax"/>
        </c:scaling>
        <c:delete val="0"/>
        <c:axPos val="l"/>
        <c:majorGridlines/>
        <c:numFmt formatCode="General" sourceLinked="1"/>
        <c:majorTickMark val="out"/>
        <c:minorTickMark val="none"/>
        <c:tickLblPos val="nextTo"/>
        <c:crossAx val="42976768"/>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0.45345</cdr:x>
      <cdr:y>0.42039</cdr:y>
    </cdr:from>
    <cdr:to>
      <cdr:x>0.56024</cdr:x>
      <cdr:y>0.69187</cdr:y>
    </cdr:to>
    <cdr:cxnSp macro="">
      <cdr:nvCxnSpPr>
        <cdr:cNvPr id="2" name="Connettore 2 1"/>
        <cdr:cNvCxnSpPr>
          <a:cxnSpLocks xmlns:a="http://schemas.openxmlformats.org/drawingml/2006/main" noChangeShapeType="1"/>
        </cdr:cNvCxnSpPr>
      </cdr:nvCxnSpPr>
      <cdr:spPr bwMode="auto">
        <a:xfrm xmlns:a="http://schemas.openxmlformats.org/drawingml/2006/main" flipH="1">
          <a:off x="3730312" y="1970798"/>
          <a:ext cx="878552" cy="1272752"/>
        </a:xfrm>
        <a:prstGeom xmlns:a="http://schemas.openxmlformats.org/drawingml/2006/main" prst="straightConnector1">
          <a:avLst/>
        </a:prstGeom>
        <a:noFill xmlns:a="http://schemas.openxmlformats.org/drawingml/2006/main"/>
        <a:ln xmlns:a="http://schemas.openxmlformats.org/drawingml/2006/main" w="38100">
          <a:solidFill>
            <a:srgbClr val="FF0000"/>
          </a:solidFill>
          <a:round/>
          <a:headEnd/>
          <a:tailEnd type="arrow"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dr:relSizeAnchor xmlns:cdr="http://schemas.openxmlformats.org/drawingml/2006/chartDrawing">
    <cdr:from>
      <cdr:x>0.38731</cdr:x>
      <cdr:y>0.33864</cdr:y>
    </cdr:from>
    <cdr:to>
      <cdr:x>0.49411</cdr:x>
      <cdr:y>0.61013</cdr:y>
    </cdr:to>
    <cdr:cxnSp macro="">
      <cdr:nvCxnSpPr>
        <cdr:cNvPr id="4" name="Connettore 2 3"/>
        <cdr:cNvCxnSpPr>
          <a:cxnSpLocks xmlns:a="http://schemas.openxmlformats.org/drawingml/2006/main" noChangeShapeType="1"/>
        </cdr:cNvCxnSpPr>
      </cdr:nvCxnSpPr>
      <cdr:spPr bwMode="auto">
        <a:xfrm xmlns:a="http://schemas.openxmlformats.org/drawingml/2006/main" flipH="1">
          <a:off x="3186249" y="1587573"/>
          <a:ext cx="878552" cy="1272752"/>
        </a:xfrm>
        <a:prstGeom xmlns:a="http://schemas.openxmlformats.org/drawingml/2006/main" prst="straightConnector1">
          <a:avLst/>
        </a:prstGeom>
        <a:noFill xmlns:a="http://schemas.openxmlformats.org/drawingml/2006/main"/>
        <a:ln xmlns:a="http://schemas.openxmlformats.org/drawingml/2006/main" w="38100">
          <a:solidFill>
            <a:srgbClr val="FF0000"/>
          </a:solidFill>
          <a:round/>
          <a:headEnd/>
          <a:tailEnd type="arrow"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dr:relSizeAnchor xmlns:cdr="http://schemas.openxmlformats.org/drawingml/2006/chartDrawing">
    <cdr:from>
      <cdr:x>0.3365</cdr:x>
      <cdr:y>0.24949</cdr:y>
    </cdr:from>
    <cdr:to>
      <cdr:x>0.44329</cdr:x>
      <cdr:y>0.52098</cdr:y>
    </cdr:to>
    <cdr:cxnSp macro="">
      <cdr:nvCxnSpPr>
        <cdr:cNvPr id="5" name="Connettore 2 4"/>
        <cdr:cNvCxnSpPr>
          <a:cxnSpLocks xmlns:a="http://schemas.openxmlformats.org/drawingml/2006/main" noChangeShapeType="1"/>
        </cdr:cNvCxnSpPr>
      </cdr:nvCxnSpPr>
      <cdr:spPr bwMode="auto">
        <a:xfrm xmlns:a="http://schemas.openxmlformats.org/drawingml/2006/main" flipH="1">
          <a:off x="2768238" y="1169622"/>
          <a:ext cx="878552" cy="1272752"/>
        </a:xfrm>
        <a:prstGeom xmlns:a="http://schemas.openxmlformats.org/drawingml/2006/main" prst="straightConnector1">
          <a:avLst/>
        </a:prstGeom>
        <a:noFill xmlns:a="http://schemas.openxmlformats.org/drawingml/2006/main"/>
        <a:ln xmlns:a="http://schemas.openxmlformats.org/drawingml/2006/main" w="38100">
          <a:solidFill>
            <a:srgbClr val="FF0000"/>
          </a:solidFill>
          <a:round/>
          <a:headEnd/>
          <a:tailEnd type="arrow"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dr:relSizeAnchor xmlns:cdr="http://schemas.openxmlformats.org/drawingml/2006/chartDrawing">
    <cdr:from>
      <cdr:x>0.2681</cdr:x>
      <cdr:y>0.17062</cdr:y>
    </cdr:from>
    <cdr:to>
      <cdr:x>0.37489</cdr:x>
      <cdr:y>0.44211</cdr:y>
    </cdr:to>
    <cdr:cxnSp macro="">
      <cdr:nvCxnSpPr>
        <cdr:cNvPr id="6" name="Connettore 2 5"/>
        <cdr:cNvCxnSpPr>
          <a:cxnSpLocks xmlns:a="http://schemas.openxmlformats.org/drawingml/2006/main" noChangeShapeType="1"/>
        </cdr:cNvCxnSpPr>
      </cdr:nvCxnSpPr>
      <cdr:spPr bwMode="auto">
        <a:xfrm xmlns:a="http://schemas.openxmlformats.org/drawingml/2006/main" flipH="1">
          <a:off x="2205531" y="799897"/>
          <a:ext cx="878552" cy="1272752"/>
        </a:xfrm>
        <a:prstGeom xmlns:a="http://schemas.openxmlformats.org/drawingml/2006/main" prst="straightConnector1">
          <a:avLst/>
        </a:prstGeom>
        <a:noFill xmlns:a="http://schemas.openxmlformats.org/drawingml/2006/main"/>
        <a:ln xmlns:a="http://schemas.openxmlformats.org/drawingml/2006/main" w="38100">
          <a:solidFill>
            <a:srgbClr val="FF0000"/>
          </a:solidFill>
          <a:round/>
          <a:headEnd/>
          <a:tailEnd type="arrow"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dr:relSizeAnchor xmlns:cdr="http://schemas.openxmlformats.org/drawingml/2006/chartDrawing">
    <cdr:from>
      <cdr:x>0.49127</cdr:x>
      <cdr:y>0.2606</cdr:y>
    </cdr:from>
    <cdr:to>
      <cdr:x>0.92872</cdr:x>
      <cdr:y>0.36004</cdr:y>
    </cdr:to>
    <cdr:sp macro="" textlink="">
      <cdr:nvSpPr>
        <cdr:cNvPr id="7" name="CasellaDiTesto 6"/>
        <cdr:cNvSpPr txBox="1"/>
      </cdr:nvSpPr>
      <cdr:spPr>
        <a:xfrm xmlns:a="http://schemas.openxmlformats.org/drawingml/2006/main">
          <a:off x="4041474" y="1221712"/>
          <a:ext cx="3598704" cy="466183"/>
        </a:xfrm>
        <a:prstGeom xmlns:a="http://schemas.openxmlformats.org/drawingml/2006/main" prst="rect">
          <a:avLst/>
        </a:prstGeom>
        <a:solidFill xmlns:a="http://schemas.openxmlformats.org/drawingml/2006/main">
          <a:schemeClr val="bg1"/>
        </a:solidFill>
        <a:ln xmlns:a="http://schemas.openxmlformats.org/drawingml/2006/main">
          <a:solidFill>
            <a:srgbClr val="FF0000"/>
          </a:solidFill>
        </a:ln>
      </cdr:spPr>
      <cdr:txBody>
        <a:bodyPr xmlns:a="http://schemas.openxmlformats.org/drawingml/2006/main" vertOverflow="clip" wrap="none" rtlCol="0"/>
        <a:lstStyle xmlns:a="http://schemas.openxmlformats.org/drawingml/2006/main"/>
        <a:p xmlns:a="http://schemas.openxmlformats.org/drawingml/2006/main">
          <a:r>
            <a:rPr lang="en-US" sz="2000" noProof="0" dirty="0" smtClean="0"/>
            <a:t>Density dependent transmission</a:t>
          </a:r>
          <a:endParaRPr lang="en-US" sz="2000" noProof="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776866"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776866"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lgn="r">
              <a:defRPr sz="1200" b="0">
                <a:solidFill>
                  <a:schemeClr val="tx1"/>
                </a:solidFill>
                <a:latin typeface="Arial" charset="0"/>
              </a:defRPr>
            </a:lvl1pPr>
          </a:lstStyle>
          <a:p>
            <a:pPr>
              <a:defRPr/>
            </a:pPr>
            <a:fld id="{7077C6DE-A789-4AAB-87BE-A924DDA2AD57}" type="slidenum">
              <a:rPr lang="en-GB"/>
              <a:pPr>
                <a:defRPr/>
              </a:pPr>
              <a:t>‹#›</a:t>
            </a:fld>
            <a:endParaRPr lang="en-GB"/>
          </a:p>
        </p:txBody>
      </p:sp>
    </p:spTree>
    <p:extLst>
      <p:ext uri="{BB962C8B-B14F-4D97-AF65-F5344CB8AC3E}">
        <p14:creationId xmlns:p14="http://schemas.microsoft.com/office/powerpoint/2010/main" val="37564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776866"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896938" y="731838"/>
            <a:ext cx="4876800" cy="36576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66598" y="4632687"/>
            <a:ext cx="5335893" cy="4389354"/>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776866"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lgn="r">
              <a:defRPr sz="1200" b="0">
                <a:solidFill>
                  <a:schemeClr val="tx1"/>
                </a:solidFill>
                <a:latin typeface="Arial" charset="0"/>
              </a:defRPr>
            </a:lvl1pPr>
          </a:lstStyle>
          <a:p>
            <a:pPr>
              <a:defRPr/>
            </a:pPr>
            <a:fld id="{73A0A35F-4F92-49E4-9F04-766A330FD38B}" type="slidenum">
              <a:rPr lang="en-GB"/>
              <a:pPr>
                <a:defRPr/>
              </a:pPr>
              <a:t>‹#›</a:t>
            </a:fld>
            <a:endParaRPr lang="en-GB"/>
          </a:p>
        </p:txBody>
      </p:sp>
    </p:spTree>
    <p:extLst>
      <p:ext uri="{BB962C8B-B14F-4D97-AF65-F5344CB8AC3E}">
        <p14:creationId xmlns:p14="http://schemas.microsoft.com/office/powerpoint/2010/main" val="13001277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ymbol zastępczy obrazu slajdu 1"/>
          <p:cNvSpPr>
            <a:spLocks noGrp="1" noRot="1" noChangeAspect="1" noTextEdit="1"/>
          </p:cNvSpPr>
          <p:nvPr>
            <p:ph type="sldImg"/>
          </p:nvPr>
        </p:nvSpPr>
        <p:spPr bwMode="auto">
          <a:xfrm>
            <a:off x="-14354175" y="-12363450"/>
            <a:ext cx="17440275" cy="130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sp>
      <p:sp>
        <p:nvSpPr>
          <p:cNvPr id="43011" name="Symbol zastępczy notatek 2"/>
          <p:cNvSpPr>
            <a:spLocks noGrp="1"/>
          </p:cNvSpPr>
          <p:nvPr>
            <p:ph type="body" idx="1"/>
          </p:nvPr>
        </p:nvSpPr>
        <p:spPr bwMode="auto">
          <a:xfrm>
            <a:off x="654050" y="4551363"/>
            <a:ext cx="5222875" cy="430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89785" tIns="44892" rIns="89785" bIns="44892"/>
          <a:lstStyle/>
          <a:p>
            <a:endParaRPr lang="pl-PL">
              <a:latin typeface="Times New Roman C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895350" y="731838"/>
            <a:ext cx="4878388"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bwMode="auto">
          <a:xfrm>
            <a:off x="666750" y="4632325"/>
            <a:ext cx="5335588" cy="43894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89785" tIns="44892" rIns="89785" bIns="44892"/>
          <a:lstStyle/>
          <a:p>
            <a:endParaRPr lang="pl-PL">
              <a:latin typeface="Times New Roman C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sz="1200" kern="1200" dirty="0">
                <a:solidFill>
                  <a:schemeClr val="tx1"/>
                </a:solidFill>
                <a:latin typeface="+mn-lt"/>
                <a:ea typeface="+mn-ea"/>
                <a:cs typeface="+mn-cs"/>
              </a:rPr>
              <a:t>Sposoby zarządzania populacjami zwierząt łownych mogą znacząco modyfikować ich zachowania socjalne</a:t>
            </a:r>
            <a:r>
              <a:rPr lang="pl-PL" sz="1200" kern="1200" baseline="0" dirty="0">
                <a:solidFill>
                  <a:schemeClr val="tx1"/>
                </a:solidFill>
                <a:latin typeface="+mn-lt"/>
                <a:ea typeface="+mn-ea"/>
                <a:cs typeface="+mn-cs"/>
              </a:rPr>
              <a:t> i</a:t>
            </a:r>
            <a:r>
              <a:rPr lang="pl-PL" sz="1200" kern="1200" dirty="0">
                <a:solidFill>
                  <a:schemeClr val="tx1"/>
                </a:solidFill>
                <a:latin typeface="+mn-lt"/>
                <a:ea typeface="+mn-ea"/>
                <a:cs typeface="+mn-cs"/>
              </a:rPr>
              <a:t> wzorce użytkowania przestrzeni </a:t>
            </a:r>
          </a:p>
          <a:p>
            <a:r>
              <a:rPr lang="pl-PL" sz="1200" kern="1200" dirty="0">
                <a:solidFill>
                  <a:schemeClr val="tx1"/>
                </a:solidFill>
                <a:latin typeface="+mn-lt"/>
                <a:ea typeface="+mn-ea"/>
                <a:cs typeface="+mn-cs"/>
              </a:rPr>
              <a:t>Dotychczasowe badania pokazują, że metody i intensywność pozyskania łowieckiego mogą mieć duży wpływ na </a:t>
            </a:r>
            <a:r>
              <a:rPr lang="pl-PL" sz="1200" kern="1200" dirty="0" err="1">
                <a:solidFill>
                  <a:schemeClr val="tx1"/>
                </a:solidFill>
                <a:latin typeface="+mn-lt"/>
                <a:ea typeface="+mn-ea"/>
                <a:cs typeface="+mn-cs"/>
              </a:rPr>
              <a:t>behawior</a:t>
            </a:r>
            <a:r>
              <a:rPr lang="pl-PL" sz="1200" kern="1200" dirty="0">
                <a:solidFill>
                  <a:schemeClr val="tx1"/>
                </a:solidFill>
                <a:latin typeface="+mn-lt"/>
                <a:ea typeface="+mn-ea"/>
                <a:cs typeface="+mn-cs"/>
              </a:rPr>
              <a:t> przestrzenny dzika. Polowania powodują reakcje ucieczkowe dzików i skutkują zwiększoną mobilnością i pokonywanymi dystansami w obrębie areałów osobniczych oraz sezonowe zwiększanie użytkowanej przestrzeni w okresie polowań </a:t>
            </a:r>
          </a:p>
          <a:p>
            <a:endParaRPr lang="pl-PL" sz="1200" kern="1200" dirty="0">
              <a:solidFill>
                <a:schemeClr val="tx1"/>
              </a:solidFill>
              <a:latin typeface="+mn-lt"/>
              <a:ea typeface="+mn-ea"/>
              <a:cs typeface="+mn-cs"/>
            </a:endParaRPr>
          </a:p>
          <a:p>
            <a:r>
              <a:rPr lang="pl-PL" sz="1200" kern="1200" dirty="0">
                <a:solidFill>
                  <a:schemeClr val="tx1"/>
                </a:solidFill>
                <a:latin typeface="+mn-lt"/>
                <a:ea typeface="+mn-ea"/>
                <a:cs typeface="+mn-cs"/>
              </a:rPr>
              <a:t>W badaniach prowadzonych w Niemczech i Szwecji, połowa obserwowanych zwierząt opuściła swoje areały po rozpoczęciu polowań z nagonką, przemieściła się na odległość od 2 do 20 km i powróciła do stale zajmowanego rejonu po 1-3 miesiącach od zakończenia polowań</a:t>
            </a:r>
          </a:p>
          <a:p>
            <a:endParaRPr lang="pl-PL" sz="1200" kern="1200" dirty="0">
              <a:solidFill>
                <a:schemeClr val="tx1"/>
              </a:solidFill>
              <a:latin typeface="+mn-lt"/>
              <a:ea typeface="+mn-ea"/>
              <a:cs typeface="+mn-cs"/>
            </a:endParaRPr>
          </a:p>
          <a:p>
            <a:r>
              <a:rPr lang="pl-PL" sz="1200" kern="1200" dirty="0">
                <a:solidFill>
                  <a:schemeClr val="tx1"/>
                </a:solidFill>
                <a:latin typeface="+mn-lt"/>
                <a:ea typeface="+mn-ea"/>
                <a:cs typeface="+mn-cs"/>
              </a:rPr>
              <a:t>Polowania indywidualne nie powodowały tak rozległych przemieszczeń, a czasem prowadziły wręcz do zmniejszenia aktywności w wyniku dłuższego przebywania dzików w miejscach ukrycia</a:t>
            </a:r>
            <a:endParaRPr lang="pl-PL" dirty="0"/>
          </a:p>
        </p:txBody>
      </p:sp>
      <p:sp>
        <p:nvSpPr>
          <p:cNvPr id="4" name="Symbol zastępczy numeru slajdu 3"/>
          <p:cNvSpPr>
            <a:spLocks noGrp="1"/>
          </p:cNvSpPr>
          <p:nvPr>
            <p:ph type="sldNum" sz="quarter" idx="10"/>
          </p:nvPr>
        </p:nvSpPr>
        <p:spPr/>
        <p:txBody>
          <a:bodyPr/>
          <a:lstStyle/>
          <a:p>
            <a:fld id="{5DB151B6-21A9-46A4-89C5-68D4902AB3CE}" type="slidenum">
              <a:rPr lang="pl-PL" smtClean="0"/>
              <a:pPr/>
              <a:t>17</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00" tIns="44250" rIns="88500" bIns="44250"/>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907A357-E6C8-DC40-8F57-9159BB2496B3}" type="slidenum">
              <a:rPr lang="et-EE"/>
              <a:pPr/>
              <a:t>18</a:t>
            </a:fld>
            <a:endParaRPr lang="et-EE"/>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895350" y="731838"/>
            <a:ext cx="4878388" cy="3657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bwMode="auto">
          <a:xfrm>
            <a:off x="666750" y="4632325"/>
            <a:ext cx="5335588" cy="43894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89785" tIns="44892" rIns="89785" bIns="44892"/>
          <a:lstStyle/>
          <a:p>
            <a:endParaRPr lang="pl-PL">
              <a:latin typeface="Times New Roman C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098000"/>
            <a:ext cx="9144000" cy="5760000"/>
          </a:xfrm>
          <a:prstGeom prst="rect">
            <a:avLst/>
          </a:prstGeom>
          <a:solidFill>
            <a:srgbClr val="F5F5F5"/>
          </a:solidFill>
          <a:ln w="73025" algn="ctr">
            <a:no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dirty="0">
              <a:solidFill>
                <a:schemeClr val="lt1"/>
              </a:solidFill>
              <a:latin typeface="+mn-lt"/>
            </a:endParaRPr>
          </a:p>
        </p:txBody>
      </p:sp>
      <p:pic>
        <p:nvPicPr>
          <p:cNvPr id="5" name="Picture 10" descr="en-quadri_small"/>
          <p:cNvPicPr>
            <a:picLocks noChangeAspect="1" noChangeArrowheads="1"/>
          </p:cNvPicPr>
          <p:nvPr userDrawn="1"/>
        </p:nvPicPr>
        <p:blipFill>
          <a:blip r:embed="rId2" cstate="print"/>
          <a:srcRect/>
          <a:stretch>
            <a:fillRect/>
          </a:stretch>
        </p:blipFill>
        <p:spPr bwMode="auto">
          <a:xfrm>
            <a:off x="3903663" y="307975"/>
            <a:ext cx="1593850" cy="1101725"/>
          </a:xfrm>
          <a:prstGeom prst="rect">
            <a:avLst/>
          </a:prstGeom>
          <a:noFill/>
          <a:ln w="9525">
            <a:noFill/>
            <a:miter lim="800000"/>
            <a:headEnd/>
            <a:tailEnd/>
          </a:ln>
        </p:spPr>
      </p:pic>
      <p:sp>
        <p:nvSpPr>
          <p:cNvPr id="2" name="Title 1"/>
          <p:cNvSpPr>
            <a:spLocks noGrp="1"/>
          </p:cNvSpPr>
          <p:nvPr>
            <p:ph type="title" hasCustomPrompt="1"/>
          </p:nvPr>
        </p:nvSpPr>
        <p:spPr>
          <a:xfrm>
            <a:off x="0" y="1484784"/>
            <a:ext cx="9144000" cy="2232248"/>
          </a:xfrm>
        </p:spPr>
        <p:txBody>
          <a:bodyPr wrap="square" lIns="0" tIns="0" rIns="0" bIns="0" anchor="ctr" anchorCtr="0"/>
          <a:lstStyle>
            <a:lvl1pPr indent="0" algn="ctr">
              <a:defRPr sz="3000" b="1" baseline="0">
                <a:solidFill>
                  <a:schemeClr val="tx1">
                    <a:lumMod val="75000"/>
                    <a:lumOff val="25000"/>
                  </a:schemeClr>
                </a:solidFill>
              </a:defRPr>
            </a:lvl1pPr>
          </a:lstStyle>
          <a:p>
            <a:r>
              <a:rPr lang="en-US" dirty="0"/>
              <a:t>Click to add title…Verdana 36pts</a:t>
            </a:r>
            <a:br>
              <a:rPr lang="en-US" dirty="0"/>
            </a:br>
            <a:r>
              <a:rPr lang="en-US" dirty="0"/>
              <a:t>Subtitle here (</a:t>
            </a:r>
            <a:r>
              <a:rPr lang="en-US" dirty="0" err="1"/>
              <a:t>verdana</a:t>
            </a:r>
            <a:r>
              <a:rPr lang="en-US" dirty="0"/>
              <a:t> 30pts – not bold)</a:t>
            </a:r>
            <a:endParaRPr lang="en-GB" dirty="0"/>
          </a:p>
        </p:txBody>
      </p:sp>
      <p:sp>
        <p:nvSpPr>
          <p:cNvPr id="11"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4" name="Text Placeholder 13"/>
          <p:cNvSpPr>
            <a:spLocks noGrp="1"/>
          </p:cNvSpPr>
          <p:nvPr>
            <p:ph type="body" sz="quarter" idx="11" hasCustomPrompt="1"/>
          </p:nvPr>
        </p:nvSpPr>
        <p:spPr>
          <a:xfrm>
            <a:off x="6084168" y="6165304"/>
            <a:ext cx="2736304" cy="260361"/>
          </a:xfrm>
        </p:spPr>
        <p:txBody>
          <a:bodyPr/>
          <a:lstStyle>
            <a:lvl1pPr marL="0" indent="0" algn="r">
              <a:buNone/>
              <a:defRPr sz="1000" b="1" i="0" baseline="0">
                <a:solidFill>
                  <a:schemeClr val="tx1">
                    <a:lumMod val="95000"/>
                    <a:lumOff val="5000"/>
                  </a:schemeClr>
                </a:solidFill>
              </a:defRPr>
            </a:lvl1pPr>
          </a:lstStyle>
          <a:p>
            <a:pPr lvl="0"/>
            <a:r>
              <a:rPr lang="fr-BE" dirty="0"/>
              <a:t>Click to </a:t>
            </a:r>
            <a:r>
              <a:rPr lang="fr-BE" dirty="0" err="1"/>
              <a:t>add</a:t>
            </a:r>
            <a:r>
              <a:rPr lang="fr-BE" dirty="0"/>
              <a:t> date - </a:t>
            </a:r>
            <a:r>
              <a:rPr lang="fr-BE" dirty="0" err="1"/>
              <a:t>verdana</a:t>
            </a:r>
            <a:r>
              <a:rPr lang="fr-BE" dirty="0"/>
              <a:t>, 10pts</a:t>
            </a:r>
            <a:endParaRPr lang="en-GB" dirty="0"/>
          </a:p>
        </p:txBody>
      </p:sp>
      <p:sp>
        <p:nvSpPr>
          <p:cNvPr id="7" name="Text Placeholder 6"/>
          <p:cNvSpPr>
            <a:spLocks noGrp="1"/>
          </p:cNvSpPr>
          <p:nvPr>
            <p:ph type="body" sz="quarter" idx="12" hasCustomPrompt="1"/>
          </p:nvPr>
        </p:nvSpPr>
        <p:spPr>
          <a:xfrm>
            <a:off x="35496" y="4365104"/>
            <a:ext cx="4320853" cy="431800"/>
          </a:xfrm>
        </p:spPr>
        <p:txBody>
          <a:bodyPr/>
          <a:lstStyle>
            <a:lvl1pPr marL="0" indent="0" algn="r">
              <a:buNone/>
              <a:defRPr sz="1600" b="1" i="0">
                <a:solidFill>
                  <a:schemeClr val="tx1">
                    <a:lumMod val="75000"/>
                    <a:lumOff val="25000"/>
                  </a:schemeClr>
                </a:solidFill>
              </a:defRPr>
            </a:lvl1pPr>
          </a:lstStyle>
          <a:p>
            <a:pPr lvl="0"/>
            <a:r>
              <a:rPr lang="fr-BE" dirty="0"/>
              <a:t>Click to </a:t>
            </a:r>
            <a:r>
              <a:rPr lang="fr-BE" dirty="0" err="1"/>
              <a:t>add</a:t>
            </a:r>
            <a:r>
              <a:rPr lang="fr-BE" dirty="0"/>
              <a:t> </a:t>
            </a:r>
            <a:r>
              <a:rPr lang="fr-BE" dirty="0" err="1"/>
              <a:t>name</a:t>
            </a:r>
            <a:r>
              <a:rPr lang="fr-BE" dirty="0"/>
              <a:t>…</a:t>
            </a:r>
            <a:endParaRPr lang="en-GB" dirty="0"/>
          </a:p>
        </p:txBody>
      </p:sp>
      <p:sp>
        <p:nvSpPr>
          <p:cNvPr id="9" name="Text Placeholder 8"/>
          <p:cNvSpPr>
            <a:spLocks noGrp="1"/>
          </p:cNvSpPr>
          <p:nvPr>
            <p:ph type="body" sz="quarter" idx="13" hasCustomPrompt="1"/>
          </p:nvPr>
        </p:nvSpPr>
        <p:spPr>
          <a:xfrm>
            <a:off x="4716016" y="3861048"/>
            <a:ext cx="3979862" cy="1657350"/>
          </a:xfrm>
        </p:spPr>
        <p:txBody>
          <a:bodyPr/>
          <a:lstStyle>
            <a:lvl1pPr marL="0" indent="0">
              <a:buNone/>
              <a:defRPr sz="8800" b="1" i="0">
                <a:solidFill>
                  <a:srgbClr val="F47B22"/>
                </a:solidFill>
              </a:defRPr>
            </a:lvl1pPr>
          </a:lstStyle>
          <a:p>
            <a:pPr lvl="0"/>
            <a:r>
              <a:rPr lang="fr-BE" dirty="0"/>
              <a:t>BTSF</a:t>
            </a:r>
            <a:endParaRPr lang="en-GB" dirty="0"/>
          </a:p>
        </p:txBody>
      </p:sp>
      <p:sp>
        <p:nvSpPr>
          <p:cNvPr id="15" name="Text Placeholder 14"/>
          <p:cNvSpPr>
            <a:spLocks noGrp="1"/>
          </p:cNvSpPr>
          <p:nvPr>
            <p:ph type="body" sz="quarter" idx="14" hasCustomPrompt="1"/>
          </p:nvPr>
        </p:nvSpPr>
        <p:spPr>
          <a:xfrm>
            <a:off x="395536" y="4941888"/>
            <a:ext cx="3960564" cy="1223416"/>
          </a:xfrm>
        </p:spPr>
        <p:txBody>
          <a:bodyPr/>
          <a:lstStyle>
            <a:lvl1pPr marL="0" indent="0">
              <a:buNone/>
              <a:defRPr sz="2400"/>
            </a:lvl1pPr>
          </a:lstStyle>
          <a:p>
            <a:pPr algn="r"/>
            <a:r>
              <a:rPr lang="fr-BE" sz="1000" b="0" dirty="0">
                <a:solidFill>
                  <a:schemeClr val="bg1">
                    <a:lumMod val="50000"/>
                  </a:schemeClr>
                </a:solidFill>
              </a:rPr>
              <a:t>Click to </a:t>
            </a:r>
            <a:r>
              <a:rPr lang="fr-BE" sz="1000" b="0" dirty="0" err="1">
                <a:solidFill>
                  <a:schemeClr val="bg1">
                    <a:lumMod val="50000"/>
                  </a:schemeClr>
                </a:solidFill>
              </a:rPr>
              <a:t>add</a:t>
            </a:r>
            <a:r>
              <a:rPr lang="fr-BE" sz="1000" b="0" dirty="0">
                <a:solidFill>
                  <a:schemeClr val="bg1">
                    <a:lumMod val="50000"/>
                  </a:schemeClr>
                </a:solidFill>
              </a:rPr>
              <a:t> </a:t>
            </a:r>
            <a:r>
              <a:rPr lang="fr-BE" sz="1000" b="0" dirty="0" err="1">
                <a:solidFill>
                  <a:schemeClr val="bg1">
                    <a:lumMod val="50000"/>
                  </a:schemeClr>
                </a:solidFill>
              </a:rPr>
              <a:t>disclaimer</a:t>
            </a:r>
            <a:r>
              <a:rPr lang="fr-BE" sz="1000" b="0" dirty="0">
                <a:solidFill>
                  <a:schemeClr val="bg1">
                    <a:lumMod val="50000"/>
                  </a:schemeClr>
                </a:solidFill>
              </a:rPr>
              <a:t>…</a:t>
            </a:r>
            <a:endParaRPr lang="en-GB" sz="1000" b="0" dirty="0">
              <a:solidFill>
                <a:schemeClr val="bg1">
                  <a:lumMod val="50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62894"/>
            <a:ext cx="3008313" cy="1162050"/>
          </a:xfrm>
        </p:spPr>
        <p:txBody>
          <a:bodyPr anchor="b"/>
          <a:lstStyle>
            <a:lvl1pPr algn="l">
              <a:defRPr sz="2000" b="1">
                <a:solidFill>
                  <a:schemeClr val="bg2">
                    <a:lumMod val="50000"/>
                  </a:schemeClr>
                </a:solidFill>
              </a:defRPr>
            </a:lvl1pPr>
          </a:lstStyle>
          <a:p>
            <a:r>
              <a:rPr lang="en-US"/>
              <a:t>Click to edit Master title style</a:t>
            </a:r>
            <a:endParaRPr lang="en-GB"/>
          </a:p>
        </p:txBody>
      </p:sp>
      <p:sp>
        <p:nvSpPr>
          <p:cNvPr id="3" name="Content Placeholder 2"/>
          <p:cNvSpPr>
            <a:spLocks noGrp="1"/>
          </p:cNvSpPr>
          <p:nvPr>
            <p:ph idx="1"/>
          </p:nvPr>
        </p:nvSpPr>
        <p:spPr>
          <a:xfrm>
            <a:off x="3575050" y="1762895"/>
            <a:ext cx="5111750" cy="3898354"/>
          </a:xfrm>
        </p:spPr>
        <p:txBody>
          <a:bodyPr/>
          <a:lstStyle>
            <a:lvl1pPr>
              <a:defRPr sz="3200">
                <a:solidFill>
                  <a:schemeClr val="bg2">
                    <a:lumMod val="50000"/>
                  </a:schemeClr>
                </a:solidFill>
              </a:defRPr>
            </a:lvl1pPr>
            <a:lvl2pPr>
              <a:buClr>
                <a:srgbClr val="F47B22"/>
              </a:buCl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2924945"/>
            <a:ext cx="3008313" cy="2736304"/>
          </a:xfr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9"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10"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baseline="0" dirty="0">
                <a:solidFill>
                  <a:schemeClr val="bg1"/>
                </a:solidFill>
                <a:latin typeface="+mj-lt"/>
              </a:rPr>
              <a:t>Food </a:t>
            </a:r>
            <a:r>
              <a:rPr lang="fr-BE" sz="700" b="0" i="1" baseline="0" dirty="0" err="1">
                <a:solidFill>
                  <a:schemeClr val="bg1"/>
                </a:solidFill>
                <a:latin typeface="+mj-lt"/>
              </a:rPr>
              <a:t>safety</a:t>
            </a:r>
            <a:endParaRPr lang="fr-BE" sz="450" b="0" i="1" baseline="0" dirty="0">
              <a:solidFill>
                <a:schemeClr val="bg1"/>
              </a:solidFill>
              <a:latin typeface="+mj-lt"/>
            </a:endParaRPr>
          </a:p>
        </p:txBody>
      </p:sp>
      <p:sp>
        <p:nvSpPr>
          <p:cNvPr id="11"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bg2">
                    <a:lumMod val="50000"/>
                  </a:schemeClr>
                </a:solidFill>
              </a:defRPr>
            </a:lvl1pPr>
          </a:lstStyle>
          <a:p>
            <a:r>
              <a:rPr lang="en-US"/>
              <a:t>Click to edit Master title style</a:t>
            </a:r>
            <a:endParaRPr lang="en-GB"/>
          </a:p>
        </p:txBody>
      </p:sp>
      <p:sp>
        <p:nvSpPr>
          <p:cNvPr id="3" name="Picture Placeholder 2"/>
          <p:cNvSpPr>
            <a:spLocks noGrp="1"/>
          </p:cNvSpPr>
          <p:nvPr>
            <p:ph type="pic" idx="1"/>
          </p:nvPr>
        </p:nvSpPr>
        <p:spPr>
          <a:xfrm>
            <a:off x="1792288" y="1700807"/>
            <a:ext cx="5486400" cy="3026767"/>
          </a:xfrm>
        </p:spPr>
        <p:txBody>
          <a:bodyPr/>
          <a:lstStyle>
            <a:lvl1pPr marL="0" indent="0">
              <a:buNone/>
              <a:defRPr sz="32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9"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10"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1"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1412776"/>
            <a:ext cx="8229600" cy="936625"/>
          </a:xfrm>
        </p:spPr>
        <p:txBody>
          <a:bodyPr/>
          <a:lstStyle>
            <a:lvl1pPr>
              <a:defRPr>
                <a:solidFill>
                  <a:schemeClr val="bg2">
                    <a:lumMod val="50000"/>
                  </a:schemeClr>
                </a:solidFill>
              </a:defRPr>
            </a:lvl1p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a:defRPr>
                <a:solidFill>
                  <a:schemeClr val="bg2">
                    <a:lumMod val="50000"/>
                  </a:schemeClr>
                </a:solidFill>
              </a:defRPr>
            </a:lvl1pPr>
            <a:lvl2pPr>
              <a:buClr>
                <a:srgbClr val="F47B22"/>
              </a:buCl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8"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9"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0"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725190"/>
            <a:ext cx="2058988" cy="4440114"/>
          </a:xfrm>
        </p:spPr>
        <p:txBody>
          <a:bodyPr vert="eaVert"/>
          <a:lstStyle>
            <a:lvl1pPr>
              <a:defRPr>
                <a:solidFill>
                  <a:schemeClr val="bg2">
                    <a:lumMod val="50000"/>
                  </a:schemeClr>
                </a:solidFill>
              </a:defRPr>
            </a:lvl1pPr>
          </a:lstStyle>
          <a:p>
            <a:r>
              <a:rPr lang="en-US"/>
              <a:t>Click to edit Master title style</a:t>
            </a:r>
            <a:endParaRPr lang="en-GB"/>
          </a:p>
        </p:txBody>
      </p:sp>
      <p:sp>
        <p:nvSpPr>
          <p:cNvPr id="3" name="Vertical Text Placeholder 2"/>
          <p:cNvSpPr>
            <a:spLocks noGrp="1"/>
          </p:cNvSpPr>
          <p:nvPr>
            <p:ph type="body" orient="vert" idx="1"/>
          </p:nvPr>
        </p:nvSpPr>
        <p:spPr>
          <a:xfrm>
            <a:off x="457200" y="1725190"/>
            <a:ext cx="6029325" cy="4440114"/>
          </a:xfrm>
        </p:spPr>
        <p:txBody>
          <a:bodyPr vert="eaVert"/>
          <a:lstStyle>
            <a:lvl1pPr>
              <a:defRPr>
                <a:solidFill>
                  <a:schemeClr val="bg2">
                    <a:lumMod val="50000"/>
                  </a:schemeClr>
                </a:solidFill>
              </a:defRPr>
            </a:lvl1pPr>
            <a:lvl2pPr>
              <a:buClr>
                <a:srgbClr val="F47B22"/>
              </a:buCl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8"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9"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0"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it-IT" alt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it-IT" altLang="en-US"/>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53107F9E-0ECA-A547-B726-76676904E3D8}" type="slidenum">
              <a:rPr lang="it-IT"/>
              <a:pPr>
                <a:defRPr/>
              </a:pPr>
              <a:t>‹#›</a:t>
            </a:fld>
            <a:endParaRPr lang="it-IT"/>
          </a:p>
        </p:txBody>
      </p:sp>
      <p:sp>
        <p:nvSpPr>
          <p:cNvPr id="7"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8"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9"/>
          </a:xfrm>
          <a:prstGeom prst="rect">
            <a:avLst/>
          </a:prstGeom>
          <a:noFill/>
          <a:ln w="9525">
            <a:noFill/>
            <a:miter lim="800000"/>
            <a:headEnd/>
            <a:tailEnd/>
          </a:ln>
        </p:spPr>
      </p:pic>
      <p:sp>
        <p:nvSpPr>
          <p:cNvPr id="9"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algn="l"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0" name="Rectangle 6"/>
          <p:cNvSpPr txBox="1">
            <a:spLocks noChangeArrowheads="1"/>
          </p:cNvSpPr>
          <p:nvPr userDrawn="1"/>
        </p:nvSpPr>
        <p:spPr>
          <a:xfrm>
            <a:off x="8676456" y="5996013"/>
            <a:ext cx="485931" cy="241299"/>
          </a:xfrm>
          <a:prstGeom prst="rect">
            <a:avLst/>
          </a:prstGeom>
          <a:solidFill>
            <a:srgbClr val="F47B22"/>
          </a:solidFill>
        </p:spPr>
        <p:txBody>
          <a:bodyPr/>
          <a:lstStyle>
            <a:defPPr>
              <a:defRPr lang="en-GB"/>
            </a:defPPr>
            <a:lvl1pPr algn="ctr" rtl="0" fontAlgn="base">
              <a:spcBef>
                <a:spcPct val="0"/>
              </a:spcBef>
              <a:spcAft>
                <a:spcPct val="0"/>
              </a:spcAft>
              <a:defRPr sz="1000" b="1" kern="120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defRPr/>
            </a:pPr>
            <a:fld id="{86133261-F426-4E3C-B2AF-F6E5B7E61F25}" type="slidenum">
              <a:rPr lang="en-GB" smtClean="0"/>
              <a:pPr>
                <a:defRPr/>
              </a:pPr>
              <a:t>‹#›</a:t>
            </a:fld>
            <a:endParaRPr lang="en-GB"/>
          </a:p>
        </p:txBody>
      </p:sp>
    </p:spTree>
    <p:extLst>
      <p:ext uri="{BB962C8B-B14F-4D97-AF65-F5344CB8AC3E}">
        <p14:creationId xmlns:p14="http://schemas.microsoft.com/office/powerpoint/2010/main" val="3587120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27945" y="6356351"/>
            <a:ext cx="2057400" cy="365125"/>
          </a:xfrm>
          <a:prstGeom prst="rect">
            <a:avLst/>
          </a:prstGeom>
        </p:spPr>
        <p:txBody>
          <a:bodyPr/>
          <a:lstStyle>
            <a:lvl1pPr>
              <a:defRPr/>
            </a:lvl1pPr>
          </a:lstStyle>
          <a:p>
            <a:pPr>
              <a:defRPr/>
            </a:pPr>
            <a:endParaRPr lang="pl-PL"/>
          </a:p>
        </p:txBody>
      </p:sp>
      <p:sp>
        <p:nvSpPr>
          <p:cNvPr id="3" name="Footer Placeholder 4"/>
          <p:cNvSpPr>
            <a:spLocks noGrp="1"/>
          </p:cNvSpPr>
          <p:nvPr>
            <p:ph type="ftr" sz="quarter" idx="11"/>
          </p:nvPr>
        </p:nvSpPr>
        <p:spPr>
          <a:xfrm>
            <a:off x="3029656" y="6356351"/>
            <a:ext cx="3086100" cy="365125"/>
          </a:xfrm>
          <a:prstGeom prst="rect">
            <a:avLst/>
          </a:prstGeom>
        </p:spPr>
        <p:txBody>
          <a:bodyPr/>
          <a:lstStyle>
            <a:lvl1pPr>
              <a:defRPr/>
            </a:lvl1pPr>
          </a:lstStyle>
          <a:p>
            <a:pPr>
              <a:defRPr/>
            </a:pPr>
            <a:endParaRPr lang="pl-PL"/>
          </a:p>
        </p:txBody>
      </p:sp>
      <p:sp>
        <p:nvSpPr>
          <p:cNvPr id="4" name="Slide Number Placeholder 5"/>
          <p:cNvSpPr>
            <a:spLocks noGrp="1"/>
          </p:cNvSpPr>
          <p:nvPr>
            <p:ph type="sldNum" sz="quarter" idx="12"/>
          </p:nvPr>
        </p:nvSpPr>
        <p:spPr>
          <a:xfrm>
            <a:off x="6458656" y="6356351"/>
            <a:ext cx="2057400" cy="365125"/>
          </a:xfrm>
          <a:prstGeom prst="rect">
            <a:avLst/>
          </a:prstGeom>
        </p:spPr>
        <p:txBody>
          <a:bodyPr/>
          <a:lstStyle>
            <a:lvl1pPr>
              <a:defRPr/>
            </a:lvl1pPr>
          </a:lstStyle>
          <a:p>
            <a:fld id="{EF3D7D88-D6A6-0840-AF4F-274ED8C1FB90}" type="slidenum">
              <a:rPr lang="pl-PL"/>
              <a:pPr/>
              <a:t>‹#›</a:t>
            </a:fld>
            <a:endParaRPr lang="pl-PL"/>
          </a:p>
        </p:txBody>
      </p:sp>
      <p:sp>
        <p:nvSpPr>
          <p:cNvPr id="5"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6"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9"/>
          </a:xfrm>
          <a:prstGeom prst="rect">
            <a:avLst/>
          </a:prstGeom>
          <a:noFill/>
          <a:ln w="9525">
            <a:noFill/>
            <a:miter lim="800000"/>
            <a:headEnd/>
            <a:tailEnd/>
          </a:ln>
        </p:spPr>
      </p:pic>
      <p:sp>
        <p:nvSpPr>
          <p:cNvPr id="7"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algn="l"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8" name="Rectangle 6"/>
          <p:cNvSpPr txBox="1">
            <a:spLocks noChangeArrowheads="1"/>
          </p:cNvSpPr>
          <p:nvPr userDrawn="1"/>
        </p:nvSpPr>
        <p:spPr>
          <a:xfrm>
            <a:off x="8676456" y="5996013"/>
            <a:ext cx="485931" cy="241299"/>
          </a:xfrm>
          <a:prstGeom prst="rect">
            <a:avLst/>
          </a:prstGeom>
          <a:solidFill>
            <a:srgbClr val="F47B22"/>
          </a:solidFill>
        </p:spPr>
        <p:txBody>
          <a:bodyPr/>
          <a:lstStyle>
            <a:defPPr>
              <a:defRPr lang="en-GB"/>
            </a:defPPr>
            <a:lvl1pPr algn="ctr" rtl="0" fontAlgn="base">
              <a:spcBef>
                <a:spcPct val="0"/>
              </a:spcBef>
              <a:spcAft>
                <a:spcPct val="0"/>
              </a:spcAft>
              <a:defRPr sz="1000" b="1" kern="120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defRPr/>
            </a:pPr>
            <a:fld id="{86133261-F426-4E3C-B2AF-F6E5B7E61F25}" type="slidenum">
              <a:rPr lang="en-GB" smtClean="0"/>
              <a:pPr>
                <a:defRPr/>
              </a:pPr>
              <a:t>‹#›</a:t>
            </a:fld>
            <a:endParaRPr lang="en-GB"/>
          </a:p>
        </p:txBody>
      </p:sp>
    </p:spTree>
    <p:extLst>
      <p:ext uri="{BB962C8B-B14F-4D97-AF65-F5344CB8AC3E}">
        <p14:creationId xmlns:p14="http://schemas.microsoft.com/office/powerpoint/2010/main" val="2112213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0F2E4EA-754C-9144-A22F-F2BD99A8B626}" type="datetimeFigureOut">
              <a:rPr lang="it-IT" smtClean="0"/>
              <a:pPr/>
              <a:t>13/03/2017</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A677FF33-728C-4A43-B17A-DC0D0B7162D9}" type="slidenum">
              <a:rPr lang="it-IT" smtClean="0"/>
              <a:pPr/>
              <a:t>‹#›</a:t>
            </a:fld>
            <a:endParaRPr lang="it-IT"/>
          </a:p>
        </p:txBody>
      </p:sp>
      <p:sp>
        <p:nvSpPr>
          <p:cNvPr id="7"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8"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9"/>
          </a:xfrm>
          <a:prstGeom prst="rect">
            <a:avLst/>
          </a:prstGeom>
          <a:noFill/>
          <a:ln w="9525">
            <a:noFill/>
            <a:miter lim="800000"/>
            <a:headEnd/>
            <a:tailEnd/>
          </a:ln>
        </p:spPr>
      </p:pic>
      <p:sp>
        <p:nvSpPr>
          <p:cNvPr id="9"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algn="l"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0" name="Rectangle 6"/>
          <p:cNvSpPr txBox="1">
            <a:spLocks noChangeArrowheads="1"/>
          </p:cNvSpPr>
          <p:nvPr userDrawn="1"/>
        </p:nvSpPr>
        <p:spPr>
          <a:xfrm>
            <a:off x="8676456" y="5996013"/>
            <a:ext cx="485931" cy="241299"/>
          </a:xfrm>
          <a:prstGeom prst="rect">
            <a:avLst/>
          </a:prstGeom>
          <a:solidFill>
            <a:srgbClr val="F47B22"/>
          </a:solidFill>
        </p:spPr>
        <p:txBody>
          <a:bodyPr/>
          <a:lstStyle>
            <a:defPPr>
              <a:defRPr lang="en-GB"/>
            </a:defPPr>
            <a:lvl1pPr algn="ctr" rtl="0" fontAlgn="base">
              <a:spcBef>
                <a:spcPct val="0"/>
              </a:spcBef>
              <a:spcAft>
                <a:spcPct val="0"/>
              </a:spcAft>
              <a:defRPr sz="1000" b="1" kern="120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defRPr/>
            </a:pPr>
            <a:fld id="{86133261-F426-4E3C-B2AF-F6E5B7E61F25}" type="slidenum">
              <a:rPr lang="en-GB" smtClean="0"/>
              <a:pPr>
                <a:defRPr/>
              </a:pPr>
              <a:t>‹#›</a:t>
            </a:fld>
            <a:endParaRPr lang="en-GB"/>
          </a:p>
        </p:txBody>
      </p:sp>
    </p:spTree>
    <p:extLst>
      <p:ext uri="{BB962C8B-B14F-4D97-AF65-F5344CB8AC3E}">
        <p14:creationId xmlns:p14="http://schemas.microsoft.com/office/powerpoint/2010/main" val="363731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6"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2" name="Title 1"/>
          <p:cNvSpPr>
            <a:spLocks noGrp="1"/>
          </p:cNvSpPr>
          <p:nvPr>
            <p:ph type="title" hasCustomPrompt="1"/>
          </p:nvPr>
        </p:nvSpPr>
        <p:spPr>
          <a:xfrm>
            <a:off x="4229894" y="1556271"/>
            <a:ext cx="3798490" cy="936625"/>
          </a:xfrm>
        </p:spPr>
        <p:txBody>
          <a:bodyPr anchor="ctr" anchorCtr="0"/>
          <a:lstStyle>
            <a:lvl1pPr marL="0" indent="0" algn="l">
              <a:buFontTx/>
              <a:buNone/>
              <a:defRPr sz="2400" baseline="0">
                <a:solidFill>
                  <a:srgbClr val="F47B22"/>
                </a:solidFill>
              </a:defRPr>
            </a:lvl1pPr>
          </a:lstStyle>
          <a:p>
            <a:r>
              <a:rPr lang="en-US" dirty="0"/>
              <a:t>Click to add title </a:t>
            </a:r>
            <a:r>
              <a:rPr lang="en-US" dirty="0" err="1"/>
              <a:t>verdana</a:t>
            </a:r>
            <a:r>
              <a:rPr lang="en-US" dirty="0"/>
              <a:t> 24pt</a:t>
            </a:r>
            <a:endParaRPr lang="en-GB" dirty="0"/>
          </a:p>
        </p:txBody>
      </p:sp>
      <p:sp>
        <p:nvSpPr>
          <p:cNvPr id="9"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
        <p:nvSpPr>
          <p:cNvPr id="11"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3" name="Text Placeholder 12"/>
          <p:cNvSpPr>
            <a:spLocks noGrp="1"/>
          </p:cNvSpPr>
          <p:nvPr>
            <p:ph type="body" sz="quarter" idx="13" hasCustomPrompt="1"/>
          </p:nvPr>
        </p:nvSpPr>
        <p:spPr>
          <a:xfrm>
            <a:off x="4229894" y="2565400"/>
            <a:ext cx="3798000" cy="3743325"/>
          </a:xfrm>
        </p:spPr>
        <p:txBody>
          <a:bodyPr/>
          <a:lstStyle>
            <a:lvl1pPr marL="0" indent="0">
              <a:buFontTx/>
              <a:buNone/>
              <a:defRPr sz="1200" i="0">
                <a:solidFill>
                  <a:schemeClr val="bg2">
                    <a:lumMod val="50000"/>
                  </a:schemeClr>
                </a:solidFill>
              </a:defRPr>
            </a:lvl1pPr>
          </a:lstStyle>
          <a:p>
            <a:pPr lvl="0"/>
            <a:r>
              <a:rPr lang="en-US" dirty="0"/>
              <a:t>Click to add text</a:t>
            </a:r>
          </a:p>
          <a:p>
            <a:pPr lvl="0"/>
            <a:r>
              <a:rPr lang="en-US" dirty="0"/>
              <a:t>Verdana 14pt</a:t>
            </a:r>
            <a:endParaRPr lang="en-GB" dirty="0"/>
          </a:p>
        </p:txBody>
      </p:sp>
      <p:sp>
        <p:nvSpPr>
          <p:cNvPr id="5" name="Picture Placeholder 4"/>
          <p:cNvSpPr>
            <a:spLocks noGrp="1"/>
          </p:cNvSpPr>
          <p:nvPr>
            <p:ph type="pic" sz="quarter" idx="14" hasCustomPrompt="1"/>
          </p:nvPr>
        </p:nvSpPr>
        <p:spPr>
          <a:xfrm>
            <a:off x="0" y="989013"/>
            <a:ext cx="4230688" cy="5868987"/>
          </a:xfrm>
        </p:spPr>
        <p:txBody>
          <a:bodyPr anchor="ctr"/>
          <a:lstStyle>
            <a:lvl1pPr algn="r">
              <a:defRPr sz="1400" baseline="0">
                <a:solidFill>
                  <a:schemeClr val="bg2">
                    <a:lumMod val="50000"/>
                  </a:schemeClr>
                </a:solidFill>
              </a:defRPr>
            </a:lvl1pPr>
          </a:lstStyle>
          <a:p>
            <a:r>
              <a:rPr lang="fr-BE" dirty="0"/>
              <a:t>This </a:t>
            </a:r>
            <a:r>
              <a:rPr lang="fr-BE" dirty="0" err="1"/>
              <a:t>is</a:t>
            </a:r>
            <a:r>
              <a:rPr lang="fr-BE" dirty="0"/>
              <a:t> an image </a:t>
            </a:r>
            <a:r>
              <a:rPr lang="fr-BE" dirty="0" err="1"/>
              <a:t>holder</a:t>
            </a:r>
            <a:r>
              <a:rPr lang="fr-BE" dirty="0"/>
              <a:t> for a </a:t>
            </a:r>
            <a:r>
              <a:rPr lang="fr-BE" dirty="0" err="1"/>
              <a:t>slide</a:t>
            </a:r>
            <a:r>
              <a:rPr lang="fr-BE" dirty="0"/>
              <a:t> </a:t>
            </a:r>
            <a:r>
              <a:rPr lang="fr-BE" dirty="0" err="1"/>
              <a:t>with</a:t>
            </a:r>
            <a:r>
              <a:rPr lang="fr-BE" dirty="0"/>
              <a:t> an illustration on the </a:t>
            </a:r>
            <a:r>
              <a:rPr lang="fr-BE" dirty="0" err="1"/>
              <a:t>left</a:t>
            </a:r>
            <a:r>
              <a:rPr lang="fr-BE" dirty="0"/>
              <a:t>.</a:t>
            </a:r>
          </a:p>
          <a:p>
            <a:r>
              <a:rPr lang="fr-BE" dirty="0"/>
              <a:t>Click to </a:t>
            </a:r>
            <a:r>
              <a:rPr lang="fr-BE" dirty="0" err="1"/>
              <a:t>add</a:t>
            </a:r>
            <a:r>
              <a:rPr lang="fr-BE" dirty="0"/>
              <a:t> </a:t>
            </a:r>
            <a:r>
              <a:rPr lang="fr-BE" dirty="0" err="1"/>
              <a:t>picture</a:t>
            </a:r>
            <a:r>
              <a:rPr lang="fr-BE" dirty="0"/>
              <a:t>…</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5976" y="3138227"/>
            <a:ext cx="4734594" cy="158691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6"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2" name="Title 1"/>
          <p:cNvSpPr>
            <a:spLocks noGrp="1"/>
          </p:cNvSpPr>
          <p:nvPr>
            <p:ph type="title" hasCustomPrompt="1"/>
          </p:nvPr>
        </p:nvSpPr>
        <p:spPr>
          <a:xfrm>
            <a:off x="1115616" y="1628800"/>
            <a:ext cx="3798000" cy="936625"/>
          </a:xfrm>
        </p:spPr>
        <p:txBody>
          <a:bodyPr/>
          <a:lstStyle>
            <a:lvl1pPr algn="r">
              <a:defRPr sz="2400">
                <a:solidFill>
                  <a:srgbClr val="F47B22"/>
                </a:solidFill>
              </a:defRPr>
            </a:lvl1pPr>
          </a:lstStyle>
          <a:p>
            <a:r>
              <a:rPr lang="en-US" dirty="0"/>
              <a:t>Click to add title</a:t>
            </a:r>
            <a:br>
              <a:rPr lang="en-US" dirty="0"/>
            </a:br>
            <a:r>
              <a:rPr lang="en-US" dirty="0" err="1"/>
              <a:t>verdana</a:t>
            </a:r>
            <a:r>
              <a:rPr lang="en-US" dirty="0"/>
              <a:t> 24pt</a:t>
            </a:r>
            <a:endParaRPr lang="en-GB" dirty="0"/>
          </a:p>
        </p:txBody>
      </p:sp>
      <p:sp>
        <p:nvSpPr>
          <p:cNvPr id="9"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
        <p:nvSpPr>
          <p:cNvPr id="11"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8" name="Text Placeholder 7"/>
          <p:cNvSpPr>
            <a:spLocks noGrp="1"/>
          </p:cNvSpPr>
          <p:nvPr>
            <p:ph type="body" sz="quarter" idx="13" hasCustomPrompt="1"/>
          </p:nvPr>
        </p:nvSpPr>
        <p:spPr>
          <a:xfrm>
            <a:off x="1150962" y="2671193"/>
            <a:ext cx="3798000" cy="3600450"/>
          </a:xfrm>
        </p:spPr>
        <p:txBody>
          <a:bodyPr/>
          <a:lstStyle>
            <a:lvl1pPr algn="r">
              <a:defRPr sz="1200" i="0">
                <a:solidFill>
                  <a:schemeClr val="bg2">
                    <a:lumMod val="50000"/>
                  </a:schemeClr>
                </a:solidFill>
              </a:defRPr>
            </a:lvl1pPr>
          </a:lstStyle>
          <a:p>
            <a:pPr lvl="0"/>
            <a:r>
              <a:rPr lang="en-US" dirty="0"/>
              <a:t>Click to add text</a:t>
            </a:r>
          </a:p>
          <a:p>
            <a:pPr lvl="0"/>
            <a:r>
              <a:rPr lang="en-US" dirty="0" err="1"/>
              <a:t>verdana</a:t>
            </a:r>
            <a:r>
              <a:rPr lang="en-US" dirty="0"/>
              <a:t> 14pt</a:t>
            </a:r>
            <a:endParaRPr lang="en-GB" dirty="0"/>
          </a:p>
        </p:txBody>
      </p:sp>
      <p:sp>
        <p:nvSpPr>
          <p:cNvPr id="10" name="Picture Placeholder 4"/>
          <p:cNvSpPr>
            <a:spLocks noGrp="1"/>
          </p:cNvSpPr>
          <p:nvPr>
            <p:ph type="pic" sz="quarter" idx="14" hasCustomPrompt="1"/>
          </p:nvPr>
        </p:nvSpPr>
        <p:spPr>
          <a:xfrm>
            <a:off x="4913312" y="989013"/>
            <a:ext cx="4230688" cy="5868987"/>
          </a:xfrm>
        </p:spPr>
        <p:txBody>
          <a:bodyPr anchor="ctr"/>
          <a:lstStyle>
            <a:lvl1pPr>
              <a:defRPr sz="1400" baseline="0">
                <a:solidFill>
                  <a:schemeClr val="bg2">
                    <a:lumMod val="50000"/>
                  </a:schemeClr>
                </a:solidFill>
              </a:defRPr>
            </a:lvl1pPr>
          </a:lstStyle>
          <a:p>
            <a:r>
              <a:rPr lang="fr-BE" dirty="0"/>
              <a:t>This </a:t>
            </a:r>
            <a:r>
              <a:rPr lang="fr-BE" dirty="0" err="1"/>
              <a:t>is</a:t>
            </a:r>
            <a:r>
              <a:rPr lang="fr-BE" dirty="0"/>
              <a:t> an image </a:t>
            </a:r>
            <a:r>
              <a:rPr lang="fr-BE" dirty="0" err="1"/>
              <a:t>holder</a:t>
            </a:r>
            <a:r>
              <a:rPr lang="fr-BE" dirty="0"/>
              <a:t> for a </a:t>
            </a:r>
            <a:r>
              <a:rPr lang="fr-BE" dirty="0" err="1"/>
              <a:t>slide</a:t>
            </a:r>
            <a:r>
              <a:rPr lang="fr-BE" dirty="0"/>
              <a:t> </a:t>
            </a:r>
            <a:r>
              <a:rPr lang="fr-BE" dirty="0" err="1"/>
              <a:t>with</a:t>
            </a:r>
            <a:r>
              <a:rPr lang="fr-BE" dirty="0"/>
              <a:t> an illustration on the right.</a:t>
            </a:r>
          </a:p>
          <a:p>
            <a:r>
              <a:rPr lang="fr-BE" dirty="0"/>
              <a:t>Click to </a:t>
            </a:r>
            <a:r>
              <a:rPr lang="fr-BE" dirty="0" err="1"/>
              <a:t>add</a:t>
            </a:r>
            <a:r>
              <a:rPr lang="fr-BE" dirty="0"/>
              <a:t> </a:t>
            </a:r>
            <a:r>
              <a:rPr lang="fr-BE" dirty="0" err="1"/>
              <a:t>picture</a:t>
            </a:r>
            <a:r>
              <a:rPr lang="fr-BE" dirty="0"/>
              <a:t>…</a:t>
            </a:r>
            <a:endParaRPr lang="en-GB"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3210235"/>
            <a:ext cx="4734594" cy="1586917"/>
          </a:xfrm>
          <a:prstGeom prst="rect">
            <a:avLst/>
          </a:prstGeom>
        </p:spPr>
      </p:pic>
    </p:spTree>
    <p:extLst>
      <p:ext uri="{BB962C8B-B14F-4D97-AF65-F5344CB8AC3E}">
        <p14:creationId xmlns:p14="http://schemas.microsoft.com/office/powerpoint/2010/main" val="331091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098000"/>
            <a:ext cx="9144000" cy="5760000"/>
          </a:xfrm>
          <a:prstGeom prst="rect">
            <a:avLst/>
          </a:prstGeom>
          <a:solidFill>
            <a:srgbClr val="F5F5F5"/>
          </a:solidFill>
          <a:ln w="73025" algn="ctr">
            <a:no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dirty="0">
              <a:solidFill>
                <a:schemeClr val="lt1"/>
              </a:solidFill>
              <a:latin typeface="+mn-lt"/>
            </a:endParaRPr>
          </a:p>
        </p:txBody>
      </p:sp>
      <p:pic>
        <p:nvPicPr>
          <p:cNvPr id="5" name="Picture 10" descr="en-quadri_small"/>
          <p:cNvPicPr>
            <a:picLocks noChangeAspect="1" noChangeArrowheads="1"/>
          </p:cNvPicPr>
          <p:nvPr userDrawn="1"/>
        </p:nvPicPr>
        <p:blipFill>
          <a:blip r:embed="rId2" cstate="print"/>
          <a:srcRect/>
          <a:stretch>
            <a:fillRect/>
          </a:stretch>
        </p:blipFill>
        <p:spPr bwMode="auto">
          <a:xfrm>
            <a:off x="3903663" y="307975"/>
            <a:ext cx="1593850" cy="1101725"/>
          </a:xfrm>
          <a:prstGeom prst="rect">
            <a:avLst/>
          </a:prstGeom>
          <a:noFill/>
          <a:ln w="9525">
            <a:noFill/>
            <a:miter lim="800000"/>
            <a:headEnd/>
            <a:tailEnd/>
          </a:ln>
        </p:spPr>
      </p:pic>
      <p:sp>
        <p:nvSpPr>
          <p:cNvPr id="11"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0" name="TextBox 9"/>
          <p:cNvSpPr txBox="1"/>
          <p:nvPr userDrawn="1"/>
        </p:nvSpPr>
        <p:spPr>
          <a:xfrm>
            <a:off x="0" y="4917439"/>
            <a:ext cx="4355976" cy="488347"/>
          </a:xfrm>
          <a:prstGeom prst="rect">
            <a:avLst/>
          </a:prstGeom>
          <a:noFill/>
        </p:spPr>
        <p:txBody>
          <a:bodyPr wrap="none" rtlCol="0">
            <a:noAutofit/>
          </a:bodyPr>
          <a:lstStyle/>
          <a:p>
            <a:pPr algn="r"/>
            <a:r>
              <a:rPr lang="fr-BE" sz="1400" b="1" i="0" dirty="0" err="1">
                <a:solidFill>
                  <a:srgbClr val="F47B22"/>
                </a:solidFill>
              </a:rPr>
              <a:t>Better</a:t>
            </a:r>
            <a:r>
              <a:rPr lang="fr-BE" sz="1400" b="1" i="0" dirty="0">
                <a:solidFill>
                  <a:srgbClr val="F47B22"/>
                </a:solidFill>
              </a:rPr>
              <a:t> Training for </a:t>
            </a:r>
            <a:r>
              <a:rPr lang="fr-BE" sz="1400" b="1" i="0" dirty="0" err="1">
                <a:solidFill>
                  <a:srgbClr val="F47B22"/>
                </a:solidFill>
              </a:rPr>
              <a:t>Safer</a:t>
            </a:r>
            <a:r>
              <a:rPr lang="fr-BE" sz="1400" b="1" i="0" dirty="0">
                <a:solidFill>
                  <a:srgbClr val="F47B22"/>
                </a:solidFill>
              </a:rPr>
              <a:t> Food</a:t>
            </a:r>
          </a:p>
          <a:p>
            <a:pPr algn="r"/>
            <a:r>
              <a:rPr lang="fr-BE" sz="1800" b="1" i="0" dirty="0">
                <a:solidFill>
                  <a:srgbClr val="F47B22"/>
                </a:solidFill>
              </a:rPr>
              <a:t>BTSF</a:t>
            </a:r>
          </a:p>
        </p:txBody>
      </p:sp>
      <p:sp>
        <p:nvSpPr>
          <p:cNvPr id="6" name="Text Placeholder 5"/>
          <p:cNvSpPr>
            <a:spLocks noGrp="1"/>
          </p:cNvSpPr>
          <p:nvPr>
            <p:ph type="body" sz="quarter" idx="10" hasCustomPrompt="1"/>
          </p:nvPr>
        </p:nvSpPr>
        <p:spPr>
          <a:xfrm>
            <a:off x="4788024" y="2780928"/>
            <a:ext cx="4248472" cy="648394"/>
          </a:xfrm>
        </p:spPr>
        <p:txBody>
          <a:bodyPr/>
          <a:lstStyle>
            <a:lvl1pPr marL="0" indent="0" algn="l">
              <a:buNone/>
              <a:defRPr sz="1400" b="1" i="0">
                <a:solidFill>
                  <a:schemeClr val="tx1">
                    <a:lumMod val="85000"/>
                    <a:lumOff val="15000"/>
                  </a:schemeClr>
                </a:solidFill>
              </a:defRPr>
            </a:lvl1pPr>
          </a:lstStyle>
          <a:p>
            <a:pPr lvl="0"/>
            <a:r>
              <a:rPr lang="fr-BE" dirty="0" err="1"/>
              <a:t>Contractor</a:t>
            </a:r>
            <a:r>
              <a:rPr lang="fr-BE" dirty="0"/>
              <a:t> contact </a:t>
            </a:r>
            <a:r>
              <a:rPr lang="fr-BE" dirty="0" err="1"/>
              <a:t>details</a:t>
            </a:r>
            <a:endParaRPr lang="fr-BE" dirty="0"/>
          </a:p>
          <a:p>
            <a:pPr lvl="0"/>
            <a:r>
              <a:rPr lang="fr-BE" dirty="0"/>
              <a:t>Name - </a:t>
            </a:r>
            <a:r>
              <a:rPr lang="fr-BE" dirty="0" err="1"/>
              <a:t>Verdana</a:t>
            </a:r>
            <a:r>
              <a:rPr lang="fr-BE" dirty="0"/>
              <a:t> 16pt</a:t>
            </a:r>
          </a:p>
        </p:txBody>
      </p:sp>
      <p:sp>
        <p:nvSpPr>
          <p:cNvPr id="12" name="Text Placeholder 11"/>
          <p:cNvSpPr>
            <a:spLocks noGrp="1"/>
          </p:cNvSpPr>
          <p:nvPr>
            <p:ph type="body" sz="quarter" idx="11" hasCustomPrompt="1"/>
          </p:nvPr>
        </p:nvSpPr>
        <p:spPr>
          <a:xfrm>
            <a:off x="4809108" y="3599760"/>
            <a:ext cx="4227388" cy="1053376"/>
          </a:xfrm>
        </p:spPr>
        <p:txBody>
          <a:bodyPr/>
          <a:lstStyle>
            <a:lvl1pPr marL="0" indent="0" algn="l">
              <a:buNone/>
              <a:defRPr sz="1000" i="0">
                <a:solidFill>
                  <a:schemeClr val="tx1">
                    <a:lumMod val="85000"/>
                    <a:lumOff val="15000"/>
                  </a:schemeClr>
                </a:solidFill>
              </a:defRPr>
            </a:lvl1pPr>
          </a:lstStyle>
          <a:p>
            <a:pPr lvl="0"/>
            <a:r>
              <a:rPr lang="fr-BE" dirty="0" err="1"/>
              <a:t>Address</a:t>
            </a:r>
            <a:r>
              <a:rPr lang="fr-BE" dirty="0"/>
              <a:t>, Phone, Email, </a:t>
            </a:r>
            <a:r>
              <a:rPr lang="fr-BE" dirty="0" err="1"/>
              <a:t>Website</a:t>
            </a:r>
            <a:r>
              <a:rPr lang="fr-BE" dirty="0"/>
              <a:t>…</a:t>
            </a:r>
            <a:endParaRPr lang="en-GB" dirty="0"/>
          </a:p>
        </p:txBody>
      </p:sp>
      <p:cxnSp>
        <p:nvCxnSpPr>
          <p:cNvPr id="15" name="Straight Connector 14"/>
          <p:cNvCxnSpPr/>
          <p:nvPr userDrawn="1"/>
        </p:nvCxnSpPr>
        <p:spPr bwMode="auto">
          <a:xfrm>
            <a:off x="0" y="4725144"/>
            <a:ext cx="914400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 name="Text Placeholder 17"/>
          <p:cNvSpPr>
            <a:spLocks noGrp="1"/>
          </p:cNvSpPr>
          <p:nvPr>
            <p:ph type="body" sz="quarter" idx="12" hasCustomPrompt="1"/>
          </p:nvPr>
        </p:nvSpPr>
        <p:spPr>
          <a:xfrm>
            <a:off x="107504" y="1700213"/>
            <a:ext cx="8928992" cy="865187"/>
          </a:xfrm>
        </p:spPr>
        <p:txBody>
          <a:bodyPr/>
          <a:lstStyle>
            <a:lvl1pPr marL="0" indent="0" algn="ctr">
              <a:buNone/>
              <a:defRPr sz="1100" i="0">
                <a:solidFill>
                  <a:schemeClr val="tx1">
                    <a:lumMod val="65000"/>
                    <a:lumOff val="35000"/>
                  </a:schemeClr>
                </a:solidFill>
              </a:defRPr>
            </a:lvl1pPr>
          </a:lstStyle>
          <a:p>
            <a:pPr lvl="0"/>
            <a:r>
              <a:rPr lang="en-US" dirty="0"/>
              <a:t>Click to add disclaimer…</a:t>
            </a:r>
          </a:p>
        </p:txBody>
      </p:sp>
      <p:sp>
        <p:nvSpPr>
          <p:cNvPr id="3" name="Text Placeholder 2"/>
          <p:cNvSpPr>
            <a:spLocks noGrp="1"/>
          </p:cNvSpPr>
          <p:nvPr>
            <p:ph type="body" sz="quarter" idx="13" hasCustomPrompt="1"/>
          </p:nvPr>
        </p:nvSpPr>
        <p:spPr>
          <a:xfrm>
            <a:off x="304676" y="5446291"/>
            <a:ext cx="4051300" cy="935037"/>
          </a:xfrm>
        </p:spPr>
        <p:txBody>
          <a:bodyPr/>
          <a:lstStyle>
            <a:lvl1pPr algn="r">
              <a:defRPr sz="1000" b="0" i="1">
                <a:solidFill>
                  <a:schemeClr val="tx1">
                    <a:lumMod val="65000"/>
                    <a:lumOff val="35000"/>
                  </a:schemeClr>
                </a:solidFill>
                <a:latin typeface="+mn-lt"/>
              </a:defRPr>
            </a:lvl1pPr>
            <a:lvl2pPr algn="r">
              <a:defRPr sz="1000" i="0">
                <a:solidFill>
                  <a:schemeClr val="tx1">
                    <a:lumMod val="65000"/>
                    <a:lumOff val="35000"/>
                  </a:schemeClr>
                </a:solidFill>
                <a:latin typeface="+mn-lt"/>
              </a:defRPr>
            </a:lvl2pPr>
            <a:lvl3pPr algn="r">
              <a:defRPr sz="1000" i="0">
                <a:solidFill>
                  <a:schemeClr val="tx1">
                    <a:lumMod val="65000"/>
                    <a:lumOff val="35000"/>
                  </a:schemeClr>
                </a:solidFill>
                <a:latin typeface="+mn-lt"/>
              </a:defRPr>
            </a:lvl3pPr>
            <a:lvl4pPr algn="r">
              <a:defRPr sz="1000" i="0">
                <a:solidFill>
                  <a:schemeClr val="tx1">
                    <a:lumMod val="65000"/>
                    <a:lumOff val="35000"/>
                  </a:schemeClr>
                </a:solidFill>
                <a:latin typeface="+mn-lt"/>
              </a:defRPr>
            </a:lvl4pPr>
            <a:lvl5pPr algn="r">
              <a:defRPr sz="1000" i="0">
                <a:solidFill>
                  <a:schemeClr val="tx1">
                    <a:lumMod val="65000"/>
                    <a:lumOff val="35000"/>
                  </a:schemeClr>
                </a:solidFill>
                <a:latin typeface="+mn-lt"/>
              </a:defRPr>
            </a:lvl5pPr>
          </a:lstStyle>
          <a:p>
            <a:pPr lvl="0"/>
            <a:r>
              <a:rPr lang="en-GB" dirty="0"/>
              <a:t>European Commission</a:t>
            </a:r>
            <a:br>
              <a:rPr lang="en-GB" dirty="0"/>
            </a:br>
            <a:r>
              <a:rPr lang="en-GB" dirty="0"/>
              <a:t>Consumers, Health and Food Executive Agency</a:t>
            </a:r>
            <a:br>
              <a:rPr lang="en-GB" dirty="0"/>
            </a:br>
            <a:r>
              <a:rPr lang="en-GB" dirty="0"/>
              <a:t>DRB A3/042</a:t>
            </a:r>
            <a:br>
              <a:rPr lang="en-GB" dirty="0"/>
            </a:br>
            <a:r>
              <a:rPr lang="en-GB" dirty="0"/>
              <a:t>L-2920 Luxembourg</a:t>
            </a:r>
            <a:endParaRPr lang="en-US" dirty="0"/>
          </a:p>
        </p:txBody>
      </p:sp>
      <p:sp>
        <p:nvSpPr>
          <p:cNvPr id="13"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14" name="Picture 13" descr="logo_ce_quadri_en"/>
          <p:cNvPicPr>
            <a:picLocks noChangeAspect="1" noChangeArrowheads="1"/>
          </p:cNvPicPr>
          <p:nvPr userDrawn="1"/>
        </p:nvPicPr>
        <p:blipFill>
          <a:blip r:embed="rId3" cstate="print"/>
          <a:srcRect/>
          <a:stretch>
            <a:fillRect/>
          </a:stretch>
        </p:blipFill>
        <p:spPr bwMode="auto">
          <a:xfrm>
            <a:off x="3903663" y="215900"/>
            <a:ext cx="1590675" cy="1100139"/>
          </a:xfrm>
          <a:prstGeom prst="rect">
            <a:avLst/>
          </a:prstGeom>
          <a:noFill/>
          <a:ln w="9525">
            <a:noFill/>
            <a:miter lim="800000"/>
            <a:headEnd/>
            <a:tailEnd/>
          </a:ln>
        </p:spPr>
      </p:pic>
      <p:sp>
        <p:nvSpPr>
          <p:cNvPr id="16"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algn="l"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7" name="Rectangle 6"/>
          <p:cNvSpPr>
            <a:spLocks noGrp="1" noChangeArrowheads="1"/>
          </p:cNvSpPr>
          <p:nvPr>
            <p:ph type="sldNum" sz="quarter" idx="14"/>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extLst>
      <p:ext uri="{BB962C8B-B14F-4D97-AF65-F5344CB8AC3E}">
        <p14:creationId xmlns:p14="http://schemas.microsoft.com/office/powerpoint/2010/main" val="258753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844824"/>
            <a:ext cx="7772400" cy="2376265"/>
          </a:xfrm>
        </p:spPr>
        <p:txBody>
          <a:bodyPr anchor="t"/>
          <a:lstStyle>
            <a:lvl1pPr algn="ctr">
              <a:defRPr sz="3600" b="1" cap="none" baseline="0">
                <a:solidFill>
                  <a:srgbClr val="F47B22"/>
                </a:solidFill>
              </a:defRPr>
            </a:lvl1pPr>
          </a:lstStyle>
          <a:p>
            <a:r>
              <a:rPr lang="en-US" dirty="0"/>
              <a:t>SECTION HEADER</a:t>
            </a:r>
            <a:br>
              <a:rPr lang="en-US" dirty="0"/>
            </a:br>
            <a:r>
              <a:rPr lang="en-US" dirty="0"/>
              <a:t>Click to add title</a:t>
            </a:r>
            <a:br>
              <a:rPr lang="en-US" dirty="0"/>
            </a:br>
            <a:r>
              <a:rPr lang="en-US" dirty="0"/>
              <a:t>Verdana 36pt</a:t>
            </a:r>
            <a:endParaRPr lang="en-GB" dirty="0"/>
          </a:p>
        </p:txBody>
      </p:sp>
      <p:sp>
        <p:nvSpPr>
          <p:cNvPr id="3" name="Text Placeholder 2"/>
          <p:cNvSpPr>
            <a:spLocks noGrp="1"/>
          </p:cNvSpPr>
          <p:nvPr>
            <p:ph type="body" idx="1" hasCustomPrompt="1"/>
          </p:nvPr>
        </p:nvSpPr>
        <p:spPr>
          <a:xfrm>
            <a:off x="755576" y="4509119"/>
            <a:ext cx="7772400" cy="1368153"/>
          </a:xfrm>
          <a:ln>
            <a:noFill/>
          </a:ln>
        </p:spPr>
        <p:txBody>
          <a:bodyPr anchor="t"/>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Section description</a:t>
            </a:r>
          </a:p>
          <a:p>
            <a:pPr lvl="0"/>
            <a:r>
              <a:rPr lang="en-US" dirty="0"/>
              <a:t>Click to add text</a:t>
            </a:r>
          </a:p>
          <a:p>
            <a:pPr lvl="0"/>
            <a:r>
              <a:rPr lang="en-US" dirty="0" err="1"/>
              <a:t>verdana</a:t>
            </a:r>
            <a:r>
              <a:rPr lang="en-US" dirty="0"/>
              <a:t> 20pt</a:t>
            </a:r>
          </a:p>
        </p:txBody>
      </p:sp>
      <p:sp>
        <p:nvSpPr>
          <p:cNvPr id="7" name="Rectangle 6"/>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8"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9"/>
          </a:xfrm>
          <a:prstGeom prst="rect">
            <a:avLst/>
          </a:prstGeom>
          <a:noFill/>
          <a:ln w="9525">
            <a:noFill/>
            <a:miter lim="800000"/>
            <a:headEnd/>
            <a:tailEnd/>
          </a:ln>
        </p:spPr>
      </p:pic>
      <p:sp>
        <p:nvSpPr>
          <p:cNvPr id="9"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algn="l"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0"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2420888"/>
            <a:ext cx="8676456" cy="2914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1412776"/>
            <a:ext cx="8229600" cy="936625"/>
          </a:xfrm>
        </p:spPr>
        <p:txBody>
          <a:bodyPr/>
          <a:lstStyle>
            <a:lvl1pPr algn="ctr">
              <a:defRPr>
                <a:solidFill>
                  <a:schemeClr val="bg2">
                    <a:lumMod val="50000"/>
                  </a:schemeClr>
                </a:solidFill>
              </a:defRPr>
            </a:lvl1pPr>
          </a:lstStyle>
          <a:p>
            <a:r>
              <a:rPr lang="en-US"/>
              <a:t>Click to edit Master title style</a:t>
            </a:r>
            <a:endParaRPr lang="en-GB"/>
          </a:p>
        </p:txBody>
      </p:sp>
      <p:sp>
        <p:nvSpPr>
          <p:cNvPr id="3" name="Content Placeholder 2"/>
          <p:cNvSpPr>
            <a:spLocks noGrp="1"/>
          </p:cNvSpPr>
          <p:nvPr>
            <p:ph sz="half" idx="1"/>
          </p:nvPr>
        </p:nvSpPr>
        <p:spPr>
          <a:xfrm>
            <a:off x="457200" y="2564904"/>
            <a:ext cx="4038600" cy="3633788"/>
          </a:xfrm>
        </p:spPr>
        <p:txBody>
          <a:bodyPr/>
          <a:lstStyle>
            <a:lvl1pPr>
              <a:defRPr sz="2800">
                <a:solidFill>
                  <a:schemeClr val="bg2">
                    <a:lumMod val="50000"/>
                  </a:schemeClr>
                </a:solidFill>
              </a:defRPr>
            </a:lvl1pPr>
            <a:lvl2pPr>
              <a:defRPr sz="2400">
                <a:solidFill>
                  <a:schemeClr val="bg2">
                    <a:lumMod val="50000"/>
                  </a:schemeClr>
                </a:solidFill>
              </a:defRPr>
            </a:lvl2pPr>
            <a:lvl3pPr>
              <a:defRPr sz="20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564904"/>
            <a:ext cx="4038600" cy="3633788"/>
          </a:xfrm>
        </p:spPr>
        <p:txBody>
          <a:bodyPr/>
          <a:lstStyle>
            <a:lvl1pPr>
              <a:defRPr sz="2800">
                <a:solidFill>
                  <a:schemeClr val="bg2">
                    <a:lumMod val="50000"/>
                  </a:schemeClr>
                </a:solidFill>
              </a:defRPr>
            </a:lvl1pPr>
            <a:lvl2pPr>
              <a:defRPr sz="2400">
                <a:solidFill>
                  <a:schemeClr val="bg2">
                    <a:lumMod val="50000"/>
                  </a:schemeClr>
                </a:solidFill>
              </a:defRPr>
            </a:lvl2pPr>
            <a:lvl3pPr>
              <a:defRPr sz="20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9"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10"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1"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800"/>
            <a:ext cx="8229600" cy="1143000"/>
          </a:xfrm>
        </p:spPr>
        <p:txBody>
          <a:bodyPr/>
          <a:lstStyle>
            <a:lvl1pPr algn="ctr">
              <a:defRPr>
                <a:solidFill>
                  <a:schemeClr val="bg2">
                    <a:lumMod val="50000"/>
                  </a:schemeClr>
                </a:solidFill>
              </a:defRPr>
            </a:lvl1pPr>
          </a:lstStyle>
          <a:p>
            <a:r>
              <a:rPr lang="en-US"/>
              <a:t>Click to edit Master title style</a:t>
            </a:r>
            <a:endParaRPr lang="en-GB"/>
          </a:p>
        </p:txBody>
      </p:sp>
      <p:sp>
        <p:nvSpPr>
          <p:cNvPr id="3" name="Text Placeholder 2"/>
          <p:cNvSpPr>
            <a:spLocks noGrp="1"/>
          </p:cNvSpPr>
          <p:nvPr>
            <p:ph type="body" idx="1"/>
          </p:nvPr>
        </p:nvSpPr>
        <p:spPr>
          <a:xfrm>
            <a:off x="457200" y="2889275"/>
            <a:ext cx="4040188" cy="63976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3529037"/>
            <a:ext cx="4040188" cy="2478261"/>
          </a:xfrm>
        </p:spPr>
        <p:txBody>
          <a:bodyPr/>
          <a:lstStyle>
            <a:lvl1pPr>
              <a:defRPr sz="2400">
                <a:solidFill>
                  <a:schemeClr val="bg2">
                    <a:lumMod val="50000"/>
                  </a:schemeClr>
                </a:solidFill>
              </a:defRPr>
            </a:lvl1pPr>
            <a:lvl2pPr>
              <a:defRPr sz="2000">
                <a:solidFill>
                  <a:schemeClr val="bg2">
                    <a:lumMod val="50000"/>
                  </a:schemeClr>
                </a:solidFill>
              </a:defRPr>
            </a:lvl2pPr>
            <a:lvl3pPr>
              <a:defRPr sz="18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2889275"/>
            <a:ext cx="4041775" cy="63976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529037"/>
            <a:ext cx="4041775" cy="2478261"/>
          </a:xfrm>
        </p:spPr>
        <p:txBody>
          <a:bodyPr/>
          <a:lstStyle>
            <a:lvl1pPr>
              <a:defRPr sz="2400">
                <a:solidFill>
                  <a:schemeClr val="bg2">
                    <a:lumMod val="50000"/>
                  </a:schemeClr>
                </a:solidFill>
              </a:defRPr>
            </a:lvl1pPr>
            <a:lvl2pPr>
              <a:defRPr sz="2000">
                <a:solidFill>
                  <a:schemeClr val="bg2">
                    <a:lumMod val="50000"/>
                  </a:schemeClr>
                </a:solidFill>
              </a:defRPr>
            </a:lvl2pPr>
            <a:lvl3pPr>
              <a:defRPr sz="1800">
                <a:solidFill>
                  <a:schemeClr val="bg2">
                    <a:lumMod val="50000"/>
                  </a:schemeClr>
                </a:solidFill>
              </a:defRPr>
            </a:lvl3pPr>
            <a:lvl4pPr>
              <a:defRPr sz="1600">
                <a:solidFill>
                  <a:schemeClr val="bg2">
                    <a:lumMod val="50000"/>
                  </a:schemeClr>
                </a:solidFill>
              </a:defRPr>
            </a:lvl4pPr>
            <a:lvl5pPr>
              <a:defRPr sz="1600">
                <a:solidFill>
                  <a:schemeClr val="bg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9"/>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11"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12"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13"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8313" y="1484784"/>
            <a:ext cx="8229600" cy="936625"/>
          </a:xfrm>
        </p:spPr>
        <p:txBody>
          <a:bodyPr/>
          <a:lstStyle>
            <a:lvl1pPr algn="ctr">
              <a:defRPr>
                <a:solidFill>
                  <a:schemeClr val="bg2">
                    <a:lumMod val="50000"/>
                  </a:schemeClr>
                </a:solidFill>
              </a:defRPr>
            </a:lvl1pPr>
          </a:lstStyle>
          <a:p>
            <a:r>
              <a:rPr lang="en-US"/>
              <a:t>Click to edit Master title style</a:t>
            </a:r>
            <a:endParaRPr lang="en-GB"/>
          </a:p>
        </p:txBody>
      </p:sp>
      <p:sp>
        <p:nvSpPr>
          <p:cNvPr id="6" name="Rectangle 5"/>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7"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8"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9"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9144000" cy="989013"/>
          </a:xfrm>
          <a:prstGeom prst="rect">
            <a:avLst/>
          </a:prstGeom>
          <a:solidFill>
            <a:srgbClr val="AFC6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7" name="Picture 13" descr="logo_ce_quadri_en"/>
          <p:cNvPicPr>
            <a:picLocks noChangeAspect="1" noChangeArrowheads="1"/>
          </p:cNvPicPr>
          <p:nvPr userDrawn="1"/>
        </p:nvPicPr>
        <p:blipFill>
          <a:blip r:embed="rId2" cstate="print"/>
          <a:srcRect/>
          <a:stretch>
            <a:fillRect/>
          </a:stretch>
        </p:blipFill>
        <p:spPr bwMode="auto">
          <a:xfrm>
            <a:off x="3903663" y="215900"/>
            <a:ext cx="1590675" cy="1100138"/>
          </a:xfrm>
          <a:prstGeom prst="rect">
            <a:avLst/>
          </a:prstGeom>
          <a:noFill/>
          <a:ln w="9525">
            <a:noFill/>
            <a:miter lim="800000"/>
            <a:headEnd/>
            <a:tailEnd/>
          </a:ln>
        </p:spPr>
      </p:pic>
      <p:sp>
        <p:nvSpPr>
          <p:cNvPr id="8" name="Rectangle 6"/>
          <p:cNvSpPr>
            <a:spLocks noChangeArrowheads="1"/>
          </p:cNvSpPr>
          <p:nvPr userDrawn="1"/>
        </p:nvSpPr>
        <p:spPr bwMode="auto">
          <a:xfrm>
            <a:off x="4229894" y="6381328"/>
            <a:ext cx="684212" cy="482601"/>
          </a:xfrm>
          <a:prstGeom prst="rect">
            <a:avLst/>
          </a:prstGeom>
          <a:solidFill>
            <a:srgbClr val="AFC651"/>
          </a:solidFill>
          <a:ln w="9525" algn="ctr">
            <a:noFill/>
            <a:miter lim="800000"/>
            <a:headEnd/>
            <a:tailEnd/>
          </a:ln>
          <a:effectLst/>
        </p:spPr>
        <p:txBody>
          <a:bodyPr lIns="36000"/>
          <a:lstStyle/>
          <a:p>
            <a:pPr defTabSz="457200">
              <a:lnSpc>
                <a:spcPct val="100000"/>
              </a:lnSpc>
              <a:defRPr/>
            </a:pPr>
            <a:r>
              <a:rPr lang="fr-BE" sz="700" b="0" i="1" dirty="0">
                <a:solidFill>
                  <a:schemeClr val="bg1"/>
                </a:solidFill>
                <a:latin typeface="+mj-lt"/>
              </a:rPr>
              <a:t>Food </a:t>
            </a:r>
            <a:r>
              <a:rPr lang="fr-BE" sz="700" b="0" i="1" dirty="0" err="1">
                <a:solidFill>
                  <a:schemeClr val="bg1"/>
                </a:solidFill>
                <a:latin typeface="+mj-lt"/>
              </a:rPr>
              <a:t>safety</a:t>
            </a:r>
            <a:endParaRPr lang="fr-BE" sz="450" b="0" i="1" dirty="0">
              <a:solidFill>
                <a:schemeClr val="bg1"/>
              </a:solidFill>
              <a:latin typeface="+mj-lt"/>
            </a:endParaRPr>
          </a:p>
        </p:txBody>
      </p:sp>
      <p:sp>
        <p:nvSpPr>
          <p:cNvPr id="9" name="Rectangle 6"/>
          <p:cNvSpPr>
            <a:spLocks noGrp="1" noChangeArrowheads="1"/>
          </p:cNvSpPr>
          <p:nvPr>
            <p:ph type="sldNum" sz="quarter" idx="12"/>
          </p:nvPr>
        </p:nvSpPr>
        <p:spPr>
          <a:xfrm>
            <a:off x="8676456" y="5996013"/>
            <a:ext cx="485931" cy="241299"/>
          </a:xfrm>
          <a:prstGeom prst="rect">
            <a:avLst/>
          </a:prstGeom>
          <a:solidFill>
            <a:srgbClr val="F47B22"/>
          </a:solidFill>
        </p:spPr>
        <p:txBody>
          <a:bodyPr/>
          <a:lstStyle>
            <a:lvl1pPr algn="ctr">
              <a:defRPr sz="1000">
                <a:solidFill>
                  <a:schemeClr val="bg1"/>
                </a:solidFill>
                <a:latin typeface="+mj-lt"/>
              </a:defRPr>
            </a:lvl1pPr>
          </a:lstStyle>
          <a:p>
            <a:pPr>
              <a:defRPr/>
            </a:pPr>
            <a:fld id="{86133261-F426-4E3C-B2AF-F6E5B7E61F25}" type="slidenum">
              <a:rPr lang="en-GB" smtClean="0"/>
              <a:pPr>
                <a:defRPr/>
              </a:pPr>
              <a:t>‹#›</a:t>
            </a:fld>
            <a:endParaRPr lang="en-GB"/>
          </a:p>
        </p:txBody>
      </p:sp>
      <p:sp>
        <p:nvSpPr>
          <p:cNvPr id="3" name="TextBox 2"/>
          <p:cNvSpPr txBox="1"/>
          <p:nvPr userDrawn="1"/>
        </p:nvSpPr>
        <p:spPr>
          <a:xfrm>
            <a:off x="-108520" y="1700808"/>
            <a:ext cx="9144000" cy="3770263"/>
          </a:xfrm>
          <a:prstGeom prst="rect">
            <a:avLst/>
          </a:prstGeom>
          <a:noFill/>
        </p:spPr>
        <p:txBody>
          <a:bodyPr wrap="square" rtlCol="0">
            <a:spAutoFit/>
          </a:bodyPr>
          <a:lstStyle/>
          <a:p>
            <a:pPr algn="ctr"/>
            <a:r>
              <a:rPr lang="fr-BE" sz="23900" b="1" spc="-300" dirty="0">
                <a:solidFill>
                  <a:srgbClr val="FDE7D7"/>
                </a:solidFill>
              </a:rPr>
              <a:t>BTSF</a:t>
            </a:r>
            <a:endParaRPr lang="en-GB" sz="23900" b="1" spc="-300" dirty="0" err="1">
              <a:solidFill>
                <a:srgbClr val="FDE7D7"/>
              </a:solidFill>
            </a:endParaRPr>
          </a:p>
        </p:txBody>
      </p:sp>
      <p:sp>
        <p:nvSpPr>
          <p:cNvPr id="5" name="Text Placeholder 4"/>
          <p:cNvSpPr>
            <a:spLocks noGrp="1"/>
          </p:cNvSpPr>
          <p:nvPr>
            <p:ph type="body" sz="quarter" idx="13" hasCustomPrompt="1"/>
          </p:nvPr>
        </p:nvSpPr>
        <p:spPr>
          <a:xfrm>
            <a:off x="395288" y="1628775"/>
            <a:ext cx="8640762" cy="4392613"/>
          </a:xfrm>
        </p:spPr>
        <p:txBody>
          <a:bodyPr/>
          <a:lstStyle>
            <a:lvl1pPr marL="0" indent="0" algn="l">
              <a:buNone/>
              <a:defRPr sz="1400">
                <a:solidFill>
                  <a:schemeClr val="bg2">
                    <a:lumMod val="50000"/>
                  </a:schemeClr>
                </a:solidFill>
                <a:latin typeface="+mj-lt"/>
              </a:defRPr>
            </a:lvl1pPr>
            <a:lvl2pPr marL="457200" indent="0" algn="l">
              <a:buNone/>
              <a:defRPr>
                <a:latin typeface="+mj-lt"/>
              </a:defRPr>
            </a:lvl2pPr>
            <a:lvl3pPr marL="914400" indent="0" algn="l">
              <a:buFont typeface="Arial" panose="020B0604020202020204" pitchFamily="34" charset="0"/>
              <a:buNone/>
              <a:defRPr>
                <a:latin typeface="+mj-lt"/>
              </a:defRPr>
            </a:lvl3pPr>
            <a:lvl4pPr marL="1371600" indent="0" algn="l">
              <a:buNone/>
              <a:defRPr>
                <a:latin typeface="+mj-lt"/>
              </a:defRPr>
            </a:lvl4pPr>
            <a:lvl5pPr marL="1828800" indent="0" algn="l">
              <a:buNone/>
              <a:defRPr>
                <a:latin typeface="+mj-lt"/>
              </a:defRPr>
            </a:lvl5pPr>
          </a:lstStyle>
          <a:p>
            <a:pPr lvl="0"/>
            <a:r>
              <a:rPr lang="en-US" dirty="0"/>
              <a:t>Click to edit add text</a:t>
            </a:r>
            <a:endParaRPr lang="en-GB" dirty="0"/>
          </a:p>
        </p:txBody>
      </p:sp>
    </p:spTree>
    <p:extLst>
      <p:ext uri="{BB962C8B-B14F-4D97-AF65-F5344CB8AC3E}">
        <p14:creationId xmlns:p14="http://schemas.microsoft.com/office/powerpoint/2010/main" val="149343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a:t>Et dolor fragum</a:t>
            </a:r>
            <a:endParaRPr lang="en-GB"/>
          </a:p>
          <a:p>
            <a:pPr lvl="1"/>
            <a:r>
              <a:rPr lang="en-GB"/>
              <a:t>Et dolor fragum</a:t>
            </a:r>
          </a:p>
          <a:p>
            <a:pPr lvl="2"/>
            <a:r>
              <a:rPr lang="en-GB"/>
              <a:t>- Et dolor fragum</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72" r:id="rId3"/>
    <p:sldLayoutId id="2147483673" r:id="rId4"/>
    <p:sldLayoutId id="2147483662" r:id="rId5"/>
    <p:sldLayoutId id="2147483663" r:id="rId6"/>
    <p:sldLayoutId id="2147483664" r:id="rId7"/>
    <p:sldLayoutId id="2147483665" r:id="rId8"/>
    <p:sldLayoutId id="2147483674" r:id="rId9"/>
    <p:sldLayoutId id="2147483667" r:id="rId10"/>
    <p:sldLayoutId id="2147483668" r:id="rId11"/>
    <p:sldLayoutId id="2147483669" r:id="rId12"/>
    <p:sldLayoutId id="2147483670" r:id="rId13"/>
    <p:sldLayoutId id="2147483676" r:id="rId14"/>
    <p:sldLayoutId id="2147483680" r:id="rId15"/>
    <p:sldLayoutId id="2147483681" r:id="rId16"/>
  </p:sldLayoutIdLst>
  <p:hf hdr="0" ftr="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504" y="1412776"/>
            <a:ext cx="8207896" cy="2232248"/>
          </a:xfrm>
        </p:spPr>
        <p:txBody>
          <a:bodyPr/>
          <a:lstStyle/>
          <a:p>
            <a:pPr algn="r"/>
            <a:r>
              <a:rPr lang="fr-BE" sz="3600" dirty="0" err="1">
                <a:solidFill>
                  <a:srgbClr val="F47B22"/>
                </a:solidFill>
              </a:rPr>
              <a:t>B</a:t>
            </a:r>
            <a:r>
              <a:rPr lang="fr-BE" sz="3600" dirty="0" err="1"/>
              <a:t>etter</a:t>
            </a:r>
            <a:r>
              <a:rPr lang="fr-BE" sz="3600" dirty="0"/>
              <a:t> </a:t>
            </a:r>
            <a:r>
              <a:rPr lang="fr-BE" sz="3600" dirty="0">
                <a:solidFill>
                  <a:srgbClr val="F47B22"/>
                </a:solidFill>
              </a:rPr>
              <a:t>T</a:t>
            </a:r>
            <a:r>
              <a:rPr lang="fr-BE" sz="3600" dirty="0"/>
              <a:t>raining for </a:t>
            </a:r>
            <a:r>
              <a:rPr lang="fr-BE" sz="3600" dirty="0" err="1">
                <a:solidFill>
                  <a:srgbClr val="F47B22"/>
                </a:solidFill>
              </a:rPr>
              <a:t>S</a:t>
            </a:r>
            <a:r>
              <a:rPr lang="fr-BE" sz="3600" dirty="0" err="1"/>
              <a:t>afer</a:t>
            </a:r>
            <a:r>
              <a:rPr lang="fr-BE" sz="3600" dirty="0"/>
              <a:t> </a:t>
            </a:r>
            <a:r>
              <a:rPr lang="fr-BE" sz="3600" dirty="0">
                <a:solidFill>
                  <a:srgbClr val="F47B22"/>
                </a:solidFill>
              </a:rPr>
              <a:t>F</a:t>
            </a:r>
            <a:r>
              <a:rPr lang="fr-BE" sz="3600" dirty="0"/>
              <a:t>ood</a:t>
            </a:r>
            <a:br>
              <a:rPr lang="fr-BE" sz="3600" dirty="0"/>
            </a:br>
            <a:r>
              <a:rPr lang="fr-BE" b="0" i="1" dirty="0"/>
              <a:t>Initiative</a:t>
            </a:r>
            <a:endParaRPr lang="en-GB" b="0" i="1" dirty="0"/>
          </a:p>
        </p:txBody>
      </p:sp>
      <p:sp>
        <p:nvSpPr>
          <p:cNvPr id="8" name="Text Placeholder 7"/>
          <p:cNvSpPr>
            <a:spLocks noGrp="1"/>
          </p:cNvSpPr>
          <p:nvPr>
            <p:ph type="body" sz="quarter" idx="12"/>
          </p:nvPr>
        </p:nvSpPr>
        <p:spPr>
          <a:xfrm>
            <a:off x="-108519" y="3645024"/>
            <a:ext cx="4320604" cy="864096"/>
          </a:xfrm>
        </p:spPr>
        <p:txBody>
          <a:bodyPr/>
          <a:lstStyle/>
          <a:p>
            <a:pPr algn="ctr"/>
            <a:endParaRPr lang="en-GB" sz="2000"/>
          </a:p>
          <a:p>
            <a:pPr algn="ctr"/>
            <a:r>
              <a:rPr lang="en-GB" sz="2000"/>
              <a:t>ASF </a:t>
            </a:r>
            <a:r>
              <a:rPr lang="en-GB" sz="2000" dirty="0"/>
              <a:t>in wild boar</a:t>
            </a:r>
          </a:p>
          <a:p>
            <a:pPr algn="ctr"/>
            <a:r>
              <a:rPr lang="it-IT" sz="2000" dirty="0"/>
              <a:t> </a:t>
            </a:r>
          </a:p>
          <a:p>
            <a:pPr algn="ctr"/>
            <a:endParaRPr lang="en-GB" sz="2000" dirty="0"/>
          </a:p>
        </p:txBody>
      </p:sp>
      <p:sp>
        <p:nvSpPr>
          <p:cNvPr id="9" name="Text Placeholder 8"/>
          <p:cNvSpPr>
            <a:spLocks noGrp="1"/>
          </p:cNvSpPr>
          <p:nvPr>
            <p:ph type="body" sz="quarter" idx="13"/>
          </p:nvPr>
        </p:nvSpPr>
        <p:spPr>
          <a:xfrm>
            <a:off x="4644008" y="3212976"/>
            <a:ext cx="3979862" cy="1657350"/>
          </a:xfrm>
        </p:spPr>
        <p:txBody>
          <a:bodyPr/>
          <a:lstStyle/>
          <a:p>
            <a:r>
              <a:rPr lang="fr-BE" dirty="0" err="1"/>
              <a:t>BTSF</a:t>
            </a:r>
            <a:endParaRPr lang="en-GB" dirty="0"/>
          </a:p>
        </p:txBody>
      </p:sp>
      <p:sp>
        <p:nvSpPr>
          <p:cNvPr id="10" name="Text Placeholder 9"/>
          <p:cNvSpPr>
            <a:spLocks noGrp="1"/>
          </p:cNvSpPr>
          <p:nvPr>
            <p:ph type="body" sz="quarter" idx="14"/>
          </p:nvPr>
        </p:nvSpPr>
        <p:spPr>
          <a:xfrm>
            <a:off x="251520" y="4941888"/>
            <a:ext cx="3960564" cy="1223416"/>
          </a:xfrm>
        </p:spPr>
        <p:txBody>
          <a:bodyPr/>
          <a:lstStyle/>
          <a:p>
            <a:pPr algn="r"/>
            <a:r>
              <a:rPr lang="en-US" altLang="it-IT" sz="800" dirty="0">
                <a:solidFill>
                  <a:schemeClr val="tx1"/>
                </a:solidFill>
              </a:rPr>
              <a:t>This presentation is delivered under contract with the Consumers, Health, Agriculture and Food Executive Agency (http://ec.europa.eu/chafea). The content of this presentation is the sole responsibility of Opera </a:t>
            </a:r>
            <a:r>
              <a:rPr lang="en-US" altLang="it-IT" sz="800" dirty="0" err="1">
                <a:solidFill>
                  <a:schemeClr val="tx1"/>
                </a:solidFill>
              </a:rPr>
              <a:t>S.u.r.l</a:t>
            </a:r>
            <a:r>
              <a:rPr lang="en-US" altLang="it-IT" sz="800" dirty="0">
                <a:solidFill>
                  <a:schemeClr val="tx1"/>
                </a:solidFill>
              </a:rPr>
              <a:t>., the </a:t>
            </a:r>
            <a:r>
              <a:rPr lang="it-IT" altLang="it-IT" sz="800" dirty="0">
                <a:solidFill>
                  <a:schemeClr val="tx1"/>
                </a:solidFill>
              </a:rPr>
              <a:t>Istituto Zooprofilattico Sperimentale Lombardia e Emilia Romagna</a:t>
            </a:r>
            <a:r>
              <a:rPr lang="en-US" altLang="it-IT" sz="800" dirty="0">
                <a:solidFill>
                  <a:schemeClr val="tx1"/>
                </a:solidFill>
              </a:rPr>
              <a:t> and the State Food and Veterinary Service of Latvia and it can in no way be taken to reflect the views of the Consumers, Health, Agriculture and Food Executive Agency or any other body of the European Union. The Consumers, Health, Agriculture and Food Executive Agency or any other body of the European Union will not be responsible under any circumstances for the contents of communication items prepared by the contractors. </a:t>
            </a:r>
          </a:p>
          <a:p>
            <a:pPr algn="r"/>
            <a:endParaRPr lang="en-GB" sz="800" dirty="0">
              <a:solidFill>
                <a:schemeClr val="tx1">
                  <a:lumMod val="75000"/>
                  <a:lumOff val="25000"/>
                </a:schemeClr>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4653136"/>
            <a:ext cx="3240360" cy="142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428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ze strzałką 2"/>
          <p:cNvCxnSpPr/>
          <p:nvPr/>
        </p:nvCxnSpPr>
        <p:spPr>
          <a:xfrm flipV="1">
            <a:off x="8027812" y="5229226"/>
            <a:ext cx="0" cy="517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Wykres 7"/>
          <p:cNvGraphicFramePr>
            <a:graphicFrameLocks/>
          </p:cNvGraphicFramePr>
          <p:nvPr>
            <p:extLst>
              <p:ext uri="{D42A27DB-BD31-4B8C-83A1-F6EECF244321}">
                <p14:modId xmlns:p14="http://schemas.microsoft.com/office/powerpoint/2010/main" val="542994906"/>
              </p:ext>
            </p:extLst>
          </p:nvPr>
        </p:nvGraphicFramePr>
        <p:xfrm>
          <a:off x="390509" y="1301364"/>
          <a:ext cx="8362981" cy="425527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igura a mano libera 6"/>
          <p:cNvSpPr/>
          <p:nvPr/>
        </p:nvSpPr>
        <p:spPr>
          <a:xfrm>
            <a:off x="269875" y="980728"/>
            <a:ext cx="8667750" cy="2673255"/>
          </a:xfrm>
          <a:custGeom>
            <a:avLst/>
            <a:gdLst>
              <a:gd name="connsiteX0" fmla="*/ 0 w 8667750"/>
              <a:gd name="connsiteY0" fmla="*/ 1936750 h 2673255"/>
              <a:gd name="connsiteX1" fmla="*/ 79375 w 8667750"/>
              <a:gd name="connsiteY1" fmla="*/ 1968500 h 2673255"/>
              <a:gd name="connsiteX2" fmla="*/ 222250 w 8667750"/>
              <a:gd name="connsiteY2" fmla="*/ 2032000 h 2673255"/>
              <a:gd name="connsiteX3" fmla="*/ 301625 w 8667750"/>
              <a:gd name="connsiteY3" fmla="*/ 2047875 h 2673255"/>
              <a:gd name="connsiteX4" fmla="*/ 698500 w 8667750"/>
              <a:gd name="connsiteY4" fmla="*/ 2032000 h 2673255"/>
              <a:gd name="connsiteX5" fmla="*/ 777875 w 8667750"/>
              <a:gd name="connsiteY5" fmla="*/ 2000250 h 2673255"/>
              <a:gd name="connsiteX6" fmla="*/ 841375 w 8667750"/>
              <a:gd name="connsiteY6" fmla="*/ 1984375 h 2673255"/>
              <a:gd name="connsiteX7" fmla="*/ 889000 w 8667750"/>
              <a:gd name="connsiteY7" fmla="*/ 1952625 h 2673255"/>
              <a:gd name="connsiteX8" fmla="*/ 952500 w 8667750"/>
              <a:gd name="connsiteY8" fmla="*/ 1936750 h 2673255"/>
              <a:gd name="connsiteX9" fmla="*/ 984250 w 8667750"/>
              <a:gd name="connsiteY9" fmla="*/ 1889125 h 2673255"/>
              <a:gd name="connsiteX10" fmla="*/ 1031875 w 8667750"/>
              <a:gd name="connsiteY10" fmla="*/ 1825625 h 2673255"/>
              <a:gd name="connsiteX11" fmla="*/ 1079500 w 8667750"/>
              <a:gd name="connsiteY11" fmla="*/ 1809750 h 2673255"/>
              <a:gd name="connsiteX12" fmla="*/ 1158875 w 8667750"/>
              <a:gd name="connsiteY12" fmla="*/ 1714500 h 2673255"/>
              <a:gd name="connsiteX13" fmla="*/ 1174750 w 8667750"/>
              <a:gd name="connsiteY13" fmla="*/ 1666875 h 2673255"/>
              <a:gd name="connsiteX14" fmla="*/ 1206500 w 8667750"/>
              <a:gd name="connsiteY14" fmla="*/ 1603375 h 2673255"/>
              <a:gd name="connsiteX15" fmla="*/ 1238250 w 8667750"/>
              <a:gd name="connsiteY15" fmla="*/ 1460500 h 2673255"/>
              <a:gd name="connsiteX16" fmla="*/ 1270000 w 8667750"/>
              <a:gd name="connsiteY16" fmla="*/ 1285875 h 2673255"/>
              <a:gd name="connsiteX17" fmla="*/ 1301750 w 8667750"/>
              <a:gd name="connsiteY17" fmla="*/ 1174750 h 2673255"/>
              <a:gd name="connsiteX18" fmla="*/ 1333500 w 8667750"/>
              <a:gd name="connsiteY18" fmla="*/ 1127125 h 2673255"/>
              <a:gd name="connsiteX19" fmla="*/ 1365250 w 8667750"/>
              <a:gd name="connsiteY19" fmla="*/ 1031875 h 2673255"/>
              <a:gd name="connsiteX20" fmla="*/ 1444625 w 8667750"/>
              <a:gd name="connsiteY20" fmla="*/ 920750 h 2673255"/>
              <a:gd name="connsiteX21" fmla="*/ 1476375 w 8667750"/>
              <a:gd name="connsiteY21" fmla="*/ 873125 h 2673255"/>
              <a:gd name="connsiteX22" fmla="*/ 1508125 w 8667750"/>
              <a:gd name="connsiteY22" fmla="*/ 793750 h 2673255"/>
              <a:gd name="connsiteX23" fmla="*/ 1603375 w 8667750"/>
              <a:gd name="connsiteY23" fmla="*/ 666750 h 2673255"/>
              <a:gd name="connsiteX24" fmla="*/ 1682750 w 8667750"/>
              <a:gd name="connsiteY24" fmla="*/ 555625 h 2673255"/>
              <a:gd name="connsiteX25" fmla="*/ 1714500 w 8667750"/>
              <a:gd name="connsiteY25" fmla="*/ 508000 h 2673255"/>
              <a:gd name="connsiteX26" fmla="*/ 1873250 w 8667750"/>
              <a:gd name="connsiteY26" fmla="*/ 365125 h 2673255"/>
              <a:gd name="connsiteX27" fmla="*/ 1920875 w 8667750"/>
              <a:gd name="connsiteY27" fmla="*/ 317500 h 2673255"/>
              <a:gd name="connsiteX28" fmla="*/ 1968500 w 8667750"/>
              <a:gd name="connsiteY28" fmla="*/ 285750 h 2673255"/>
              <a:gd name="connsiteX29" fmla="*/ 2016125 w 8667750"/>
              <a:gd name="connsiteY29" fmla="*/ 238125 h 2673255"/>
              <a:gd name="connsiteX30" fmla="*/ 2079625 w 8667750"/>
              <a:gd name="connsiteY30" fmla="*/ 222250 h 2673255"/>
              <a:gd name="connsiteX31" fmla="*/ 2174875 w 8667750"/>
              <a:gd name="connsiteY31" fmla="*/ 158750 h 2673255"/>
              <a:gd name="connsiteX32" fmla="*/ 2222500 w 8667750"/>
              <a:gd name="connsiteY32" fmla="*/ 127000 h 2673255"/>
              <a:gd name="connsiteX33" fmla="*/ 2365375 w 8667750"/>
              <a:gd name="connsiteY33" fmla="*/ 79375 h 2673255"/>
              <a:gd name="connsiteX34" fmla="*/ 2413000 w 8667750"/>
              <a:gd name="connsiteY34" fmla="*/ 63500 h 2673255"/>
              <a:gd name="connsiteX35" fmla="*/ 2460625 w 8667750"/>
              <a:gd name="connsiteY35" fmla="*/ 31750 h 2673255"/>
              <a:gd name="connsiteX36" fmla="*/ 2603500 w 8667750"/>
              <a:gd name="connsiteY36" fmla="*/ 0 h 2673255"/>
              <a:gd name="connsiteX37" fmla="*/ 2857500 w 8667750"/>
              <a:gd name="connsiteY37" fmla="*/ 15875 h 2673255"/>
              <a:gd name="connsiteX38" fmla="*/ 2905125 w 8667750"/>
              <a:gd name="connsiteY38" fmla="*/ 31750 h 2673255"/>
              <a:gd name="connsiteX39" fmla="*/ 2984500 w 8667750"/>
              <a:gd name="connsiteY39" fmla="*/ 63500 h 2673255"/>
              <a:gd name="connsiteX40" fmla="*/ 3111500 w 8667750"/>
              <a:gd name="connsiteY40" fmla="*/ 158750 h 2673255"/>
              <a:gd name="connsiteX41" fmla="*/ 3286125 w 8667750"/>
              <a:gd name="connsiteY41" fmla="*/ 317500 h 2673255"/>
              <a:gd name="connsiteX42" fmla="*/ 3333750 w 8667750"/>
              <a:gd name="connsiteY42" fmla="*/ 412750 h 2673255"/>
              <a:gd name="connsiteX43" fmla="*/ 3381375 w 8667750"/>
              <a:gd name="connsiteY43" fmla="*/ 444500 h 2673255"/>
              <a:gd name="connsiteX44" fmla="*/ 3429000 w 8667750"/>
              <a:gd name="connsiteY44" fmla="*/ 523875 h 2673255"/>
              <a:gd name="connsiteX45" fmla="*/ 3524250 w 8667750"/>
              <a:gd name="connsiteY45" fmla="*/ 650875 h 2673255"/>
              <a:gd name="connsiteX46" fmla="*/ 3571875 w 8667750"/>
              <a:gd name="connsiteY46" fmla="*/ 730250 h 2673255"/>
              <a:gd name="connsiteX47" fmla="*/ 3603625 w 8667750"/>
              <a:gd name="connsiteY47" fmla="*/ 777875 h 2673255"/>
              <a:gd name="connsiteX48" fmla="*/ 3651250 w 8667750"/>
              <a:gd name="connsiteY48" fmla="*/ 809625 h 2673255"/>
              <a:gd name="connsiteX49" fmla="*/ 3667125 w 8667750"/>
              <a:gd name="connsiteY49" fmla="*/ 873125 h 2673255"/>
              <a:gd name="connsiteX50" fmla="*/ 3778250 w 8667750"/>
              <a:gd name="connsiteY50" fmla="*/ 1063625 h 2673255"/>
              <a:gd name="connsiteX51" fmla="*/ 3841750 w 8667750"/>
              <a:gd name="connsiteY51" fmla="*/ 1222375 h 2673255"/>
              <a:gd name="connsiteX52" fmla="*/ 3905250 w 8667750"/>
              <a:gd name="connsiteY52" fmla="*/ 1285875 h 2673255"/>
              <a:gd name="connsiteX53" fmla="*/ 3921125 w 8667750"/>
              <a:gd name="connsiteY53" fmla="*/ 1349375 h 2673255"/>
              <a:gd name="connsiteX54" fmla="*/ 3952875 w 8667750"/>
              <a:gd name="connsiteY54" fmla="*/ 1397000 h 2673255"/>
              <a:gd name="connsiteX55" fmla="*/ 4048125 w 8667750"/>
              <a:gd name="connsiteY55" fmla="*/ 1492250 h 2673255"/>
              <a:gd name="connsiteX56" fmla="*/ 4079875 w 8667750"/>
              <a:gd name="connsiteY56" fmla="*/ 1555750 h 2673255"/>
              <a:gd name="connsiteX57" fmla="*/ 4175125 w 8667750"/>
              <a:gd name="connsiteY57" fmla="*/ 1651000 h 2673255"/>
              <a:gd name="connsiteX58" fmla="*/ 4206875 w 8667750"/>
              <a:gd name="connsiteY58" fmla="*/ 1714500 h 2673255"/>
              <a:gd name="connsiteX59" fmla="*/ 4270375 w 8667750"/>
              <a:gd name="connsiteY59" fmla="*/ 1762125 h 2673255"/>
              <a:gd name="connsiteX60" fmla="*/ 4333875 w 8667750"/>
              <a:gd name="connsiteY60" fmla="*/ 1873250 h 2673255"/>
              <a:gd name="connsiteX61" fmla="*/ 4365625 w 8667750"/>
              <a:gd name="connsiteY61" fmla="*/ 1920875 h 2673255"/>
              <a:gd name="connsiteX62" fmla="*/ 4413250 w 8667750"/>
              <a:gd name="connsiteY62" fmla="*/ 1936750 h 2673255"/>
              <a:gd name="connsiteX63" fmla="*/ 4460875 w 8667750"/>
              <a:gd name="connsiteY63" fmla="*/ 1968500 h 2673255"/>
              <a:gd name="connsiteX64" fmla="*/ 4651375 w 8667750"/>
              <a:gd name="connsiteY64" fmla="*/ 2095500 h 2673255"/>
              <a:gd name="connsiteX65" fmla="*/ 4699000 w 8667750"/>
              <a:gd name="connsiteY65" fmla="*/ 2127250 h 2673255"/>
              <a:gd name="connsiteX66" fmla="*/ 4826000 w 8667750"/>
              <a:gd name="connsiteY66" fmla="*/ 2159000 h 2673255"/>
              <a:gd name="connsiteX67" fmla="*/ 4889500 w 8667750"/>
              <a:gd name="connsiteY67" fmla="*/ 2190750 h 2673255"/>
              <a:gd name="connsiteX68" fmla="*/ 5064125 w 8667750"/>
              <a:gd name="connsiteY68" fmla="*/ 2222500 h 2673255"/>
              <a:gd name="connsiteX69" fmla="*/ 5540375 w 8667750"/>
              <a:gd name="connsiteY69" fmla="*/ 2206625 h 2673255"/>
              <a:gd name="connsiteX70" fmla="*/ 5651500 w 8667750"/>
              <a:gd name="connsiteY70" fmla="*/ 2159000 h 2673255"/>
              <a:gd name="connsiteX71" fmla="*/ 5699125 w 8667750"/>
              <a:gd name="connsiteY71" fmla="*/ 2143125 h 2673255"/>
              <a:gd name="connsiteX72" fmla="*/ 5794375 w 8667750"/>
              <a:gd name="connsiteY72" fmla="*/ 2095500 h 2673255"/>
              <a:gd name="connsiteX73" fmla="*/ 5905500 w 8667750"/>
              <a:gd name="connsiteY73" fmla="*/ 1984375 h 2673255"/>
              <a:gd name="connsiteX74" fmla="*/ 5953125 w 8667750"/>
              <a:gd name="connsiteY74" fmla="*/ 1952625 h 2673255"/>
              <a:gd name="connsiteX75" fmla="*/ 6064250 w 8667750"/>
              <a:gd name="connsiteY75" fmla="*/ 1841500 h 2673255"/>
              <a:gd name="connsiteX76" fmla="*/ 6111875 w 8667750"/>
              <a:gd name="connsiteY76" fmla="*/ 1793875 h 2673255"/>
              <a:gd name="connsiteX77" fmla="*/ 6159500 w 8667750"/>
              <a:gd name="connsiteY77" fmla="*/ 1698625 h 2673255"/>
              <a:gd name="connsiteX78" fmla="*/ 6191250 w 8667750"/>
              <a:gd name="connsiteY78" fmla="*/ 1603375 h 2673255"/>
              <a:gd name="connsiteX79" fmla="*/ 6223000 w 8667750"/>
              <a:gd name="connsiteY79" fmla="*/ 1508125 h 2673255"/>
              <a:gd name="connsiteX80" fmla="*/ 6238875 w 8667750"/>
              <a:gd name="connsiteY80" fmla="*/ 1460500 h 2673255"/>
              <a:gd name="connsiteX81" fmla="*/ 6254750 w 8667750"/>
              <a:gd name="connsiteY81" fmla="*/ 1397000 h 2673255"/>
              <a:gd name="connsiteX82" fmla="*/ 6286500 w 8667750"/>
              <a:gd name="connsiteY82" fmla="*/ 1301750 h 2673255"/>
              <a:gd name="connsiteX83" fmla="*/ 6318250 w 8667750"/>
              <a:gd name="connsiteY83" fmla="*/ 1174750 h 2673255"/>
              <a:gd name="connsiteX84" fmla="*/ 6350000 w 8667750"/>
              <a:gd name="connsiteY84" fmla="*/ 1111250 h 2673255"/>
              <a:gd name="connsiteX85" fmla="*/ 6381750 w 8667750"/>
              <a:gd name="connsiteY85" fmla="*/ 1031875 h 2673255"/>
              <a:gd name="connsiteX86" fmla="*/ 6445250 w 8667750"/>
              <a:gd name="connsiteY86" fmla="*/ 889000 h 2673255"/>
              <a:gd name="connsiteX87" fmla="*/ 6540500 w 8667750"/>
              <a:gd name="connsiteY87" fmla="*/ 825500 h 2673255"/>
              <a:gd name="connsiteX88" fmla="*/ 6683375 w 8667750"/>
              <a:gd name="connsiteY88" fmla="*/ 762000 h 2673255"/>
              <a:gd name="connsiteX89" fmla="*/ 6794500 w 8667750"/>
              <a:gd name="connsiteY89" fmla="*/ 730250 h 2673255"/>
              <a:gd name="connsiteX90" fmla="*/ 6842125 w 8667750"/>
              <a:gd name="connsiteY90" fmla="*/ 714375 h 2673255"/>
              <a:gd name="connsiteX91" fmla="*/ 6937375 w 8667750"/>
              <a:gd name="connsiteY91" fmla="*/ 698500 h 2673255"/>
              <a:gd name="connsiteX92" fmla="*/ 7302500 w 8667750"/>
              <a:gd name="connsiteY92" fmla="*/ 714375 h 2673255"/>
              <a:gd name="connsiteX93" fmla="*/ 7350125 w 8667750"/>
              <a:gd name="connsiteY93" fmla="*/ 730250 h 2673255"/>
              <a:gd name="connsiteX94" fmla="*/ 7429500 w 8667750"/>
              <a:gd name="connsiteY94" fmla="*/ 777875 h 2673255"/>
              <a:gd name="connsiteX95" fmla="*/ 7477125 w 8667750"/>
              <a:gd name="connsiteY95" fmla="*/ 809625 h 2673255"/>
              <a:gd name="connsiteX96" fmla="*/ 7524750 w 8667750"/>
              <a:gd name="connsiteY96" fmla="*/ 873125 h 2673255"/>
              <a:gd name="connsiteX97" fmla="*/ 7651750 w 8667750"/>
              <a:gd name="connsiteY97" fmla="*/ 968375 h 2673255"/>
              <a:gd name="connsiteX98" fmla="*/ 7683500 w 8667750"/>
              <a:gd name="connsiteY98" fmla="*/ 1016000 h 2673255"/>
              <a:gd name="connsiteX99" fmla="*/ 7747000 w 8667750"/>
              <a:gd name="connsiteY99" fmla="*/ 1158875 h 2673255"/>
              <a:gd name="connsiteX100" fmla="*/ 7778750 w 8667750"/>
              <a:gd name="connsiteY100" fmla="*/ 1254125 h 2673255"/>
              <a:gd name="connsiteX101" fmla="*/ 7810500 w 8667750"/>
              <a:gd name="connsiteY101" fmla="*/ 1333500 h 2673255"/>
              <a:gd name="connsiteX102" fmla="*/ 7842250 w 8667750"/>
              <a:gd name="connsiteY102" fmla="*/ 1508125 h 2673255"/>
              <a:gd name="connsiteX103" fmla="*/ 7874000 w 8667750"/>
              <a:gd name="connsiteY103" fmla="*/ 1603375 h 2673255"/>
              <a:gd name="connsiteX104" fmla="*/ 7889875 w 8667750"/>
              <a:gd name="connsiteY104" fmla="*/ 1666875 h 2673255"/>
              <a:gd name="connsiteX105" fmla="*/ 7905750 w 8667750"/>
              <a:gd name="connsiteY105" fmla="*/ 1746250 h 2673255"/>
              <a:gd name="connsiteX106" fmla="*/ 7937500 w 8667750"/>
              <a:gd name="connsiteY106" fmla="*/ 1793875 h 2673255"/>
              <a:gd name="connsiteX107" fmla="*/ 7969250 w 8667750"/>
              <a:gd name="connsiteY107" fmla="*/ 1889125 h 2673255"/>
              <a:gd name="connsiteX108" fmla="*/ 7985125 w 8667750"/>
              <a:gd name="connsiteY108" fmla="*/ 1936750 h 2673255"/>
              <a:gd name="connsiteX109" fmla="*/ 8001000 w 8667750"/>
              <a:gd name="connsiteY109" fmla="*/ 2000250 h 2673255"/>
              <a:gd name="connsiteX110" fmla="*/ 8032750 w 8667750"/>
              <a:gd name="connsiteY110" fmla="*/ 2159000 h 2673255"/>
              <a:gd name="connsiteX111" fmla="*/ 8080375 w 8667750"/>
              <a:gd name="connsiteY111" fmla="*/ 2254250 h 2673255"/>
              <a:gd name="connsiteX112" fmla="*/ 8112125 w 8667750"/>
              <a:gd name="connsiteY112" fmla="*/ 2365375 h 2673255"/>
              <a:gd name="connsiteX113" fmla="*/ 8191500 w 8667750"/>
              <a:gd name="connsiteY113" fmla="*/ 2460625 h 2673255"/>
              <a:gd name="connsiteX114" fmla="*/ 8270875 w 8667750"/>
              <a:gd name="connsiteY114" fmla="*/ 2571750 h 2673255"/>
              <a:gd name="connsiteX115" fmla="*/ 8318500 w 8667750"/>
              <a:gd name="connsiteY115" fmla="*/ 2587625 h 2673255"/>
              <a:gd name="connsiteX116" fmla="*/ 8350250 w 8667750"/>
              <a:gd name="connsiteY116" fmla="*/ 2635250 h 2673255"/>
              <a:gd name="connsiteX117" fmla="*/ 8413750 w 8667750"/>
              <a:gd name="connsiteY117" fmla="*/ 2651125 h 2673255"/>
              <a:gd name="connsiteX118" fmla="*/ 8667750 w 8667750"/>
              <a:gd name="connsiteY118" fmla="*/ 2667000 h 267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8667750" h="2673255">
                <a:moveTo>
                  <a:pt x="0" y="1936750"/>
                </a:moveTo>
                <a:cubicBezTo>
                  <a:pt x="26458" y="1947333"/>
                  <a:pt x="53335" y="1956926"/>
                  <a:pt x="79375" y="1968500"/>
                </a:cubicBezTo>
                <a:cubicBezTo>
                  <a:pt x="144321" y="1997365"/>
                  <a:pt x="149852" y="2010281"/>
                  <a:pt x="222250" y="2032000"/>
                </a:cubicBezTo>
                <a:cubicBezTo>
                  <a:pt x="248094" y="2039753"/>
                  <a:pt x="275167" y="2042583"/>
                  <a:pt x="301625" y="2047875"/>
                </a:cubicBezTo>
                <a:cubicBezTo>
                  <a:pt x="433917" y="2042583"/>
                  <a:pt x="566760" y="2045174"/>
                  <a:pt x="698500" y="2032000"/>
                </a:cubicBezTo>
                <a:cubicBezTo>
                  <a:pt x="726855" y="2029164"/>
                  <a:pt x="750841" y="2009261"/>
                  <a:pt x="777875" y="2000250"/>
                </a:cubicBezTo>
                <a:cubicBezTo>
                  <a:pt x="798573" y="1993351"/>
                  <a:pt x="820208" y="1989667"/>
                  <a:pt x="841375" y="1984375"/>
                </a:cubicBezTo>
                <a:cubicBezTo>
                  <a:pt x="857250" y="1973792"/>
                  <a:pt x="871463" y="1960141"/>
                  <a:pt x="889000" y="1952625"/>
                </a:cubicBezTo>
                <a:cubicBezTo>
                  <a:pt x="909054" y="1944030"/>
                  <a:pt x="934346" y="1948853"/>
                  <a:pt x="952500" y="1936750"/>
                </a:cubicBezTo>
                <a:cubicBezTo>
                  <a:pt x="968375" y="1926167"/>
                  <a:pt x="973160" y="1904651"/>
                  <a:pt x="984250" y="1889125"/>
                </a:cubicBezTo>
                <a:cubicBezTo>
                  <a:pt x="999629" y="1867595"/>
                  <a:pt x="1011549" y="1842563"/>
                  <a:pt x="1031875" y="1825625"/>
                </a:cubicBezTo>
                <a:cubicBezTo>
                  <a:pt x="1044730" y="1814912"/>
                  <a:pt x="1063625" y="1815042"/>
                  <a:pt x="1079500" y="1809750"/>
                </a:cubicBezTo>
                <a:cubicBezTo>
                  <a:pt x="1114609" y="1774641"/>
                  <a:pt x="1136773" y="1758703"/>
                  <a:pt x="1158875" y="1714500"/>
                </a:cubicBezTo>
                <a:cubicBezTo>
                  <a:pt x="1166359" y="1699533"/>
                  <a:pt x="1168158" y="1682256"/>
                  <a:pt x="1174750" y="1666875"/>
                </a:cubicBezTo>
                <a:cubicBezTo>
                  <a:pt x="1184072" y="1645123"/>
                  <a:pt x="1198191" y="1625533"/>
                  <a:pt x="1206500" y="1603375"/>
                </a:cubicBezTo>
                <a:cubicBezTo>
                  <a:pt x="1215493" y="1579393"/>
                  <a:pt x="1234700" y="1480025"/>
                  <a:pt x="1238250" y="1460500"/>
                </a:cubicBezTo>
                <a:cubicBezTo>
                  <a:pt x="1247686" y="1408604"/>
                  <a:pt x="1256929" y="1338160"/>
                  <a:pt x="1270000" y="1285875"/>
                </a:cubicBezTo>
                <a:cubicBezTo>
                  <a:pt x="1279343" y="1248501"/>
                  <a:pt x="1287443" y="1210519"/>
                  <a:pt x="1301750" y="1174750"/>
                </a:cubicBezTo>
                <a:cubicBezTo>
                  <a:pt x="1308836" y="1157035"/>
                  <a:pt x="1325751" y="1144560"/>
                  <a:pt x="1333500" y="1127125"/>
                </a:cubicBezTo>
                <a:cubicBezTo>
                  <a:pt x="1347092" y="1096542"/>
                  <a:pt x="1346686" y="1059722"/>
                  <a:pt x="1365250" y="1031875"/>
                </a:cubicBezTo>
                <a:cubicBezTo>
                  <a:pt x="1440075" y="919637"/>
                  <a:pt x="1346171" y="1058586"/>
                  <a:pt x="1444625" y="920750"/>
                </a:cubicBezTo>
                <a:cubicBezTo>
                  <a:pt x="1455715" y="905224"/>
                  <a:pt x="1467842" y="890190"/>
                  <a:pt x="1476375" y="873125"/>
                </a:cubicBezTo>
                <a:cubicBezTo>
                  <a:pt x="1489119" y="847637"/>
                  <a:pt x="1493190" y="818019"/>
                  <a:pt x="1508125" y="793750"/>
                </a:cubicBezTo>
                <a:cubicBezTo>
                  <a:pt x="1535858" y="748683"/>
                  <a:pt x="1574022" y="710779"/>
                  <a:pt x="1603375" y="666750"/>
                </a:cubicBezTo>
                <a:cubicBezTo>
                  <a:pt x="1678200" y="554512"/>
                  <a:pt x="1584296" y="693461"/>
                  <a:pt x="1682750" y="555625"/>
                </a:cubicBezTo>
                <a:cubicBezTo>
                  <a:pt x="1693840" y="540099"/>
                  <a:pt x="1701737" y="522182"/>
                  <a:pt x="1714500" y="508000"/>
                </a:cubicBezTo>
                <a:cubicBezTo>
                  <a:pt x="1939530" y="257967"/>
                  <a:pt x="1745466" y="471612"/>
                  <a:pt x="1873250" y="365125"/>
                </a:cubicBezTo>
                <a:cubicBezTo>
                  <a:pt x="1890497" y="350752"/>
                  <a:pt x="1903628" y="331873"/>
                  <a:pt x="1920875" y="317500"/>
                </a:cubicBezTo>
                <a:cubicBezTo>
                  <a:pt x="1935532" y="305286"/>
                  <a:pt x="1953843" y="297964"/>
                  <a:pt x="1968500" y="285750"/>
                </a:cubicBezTo>
                <a:cubicBezTo>
                  <a:pt x="1985747" y="271377"/>
                  <a:pt x="1996632" y="249264"/>
                  <a:pt x="2016125" y="238125"/>
                </a:cubicBezTo>
                <a:cubicBezTo>
                  <a:pt x="2035068" y="227300"/>
                  <a:pt x="2058458" y="227542"/>
                  <a:pt x="2079625" y="222250"/>
                </a:cubicBezTo>
                <a:lnTo>
                  <a:pt x="2174875" y="158750"/>
                </a:lnTo>
                <a:cubicBezTo>
                  <a:pt x="2190750" y="148167"/>
                  <a:pt x="2204400" y="133033"/>
                  <a:pt x="2222500" y="127000"/>
                </a:cubicBezTo>
                <a:lnTo>
                  <a:pt x="2365375" y="79375"/>
                </a:lnTo>
                <a:cubicBezTo>
                  <a:pt x="2381250" y="74083"/>
                  <a:pt x="2399077" y="72782"/>
                  <a:pt x="2413000" y="63500"/>
                </a:cubicBezTo>
                <a:cubicBezTo>
                  <a:pt x="2428875" y="52917"/>
                  <a:pt x="2443088" y="39266"/>
                  <a:pt x="2460625" y="31750"/>
                </a:cubicBezTo>
                <a:cubicBezTo>
                  <a:pt x="2480242" y="23343"/>
                  <a:pt x="2589373" y="2825"/>
                  <a:pt x="2603500" y="0"/>
                </a:cubicBezTo>
                <a:cubicBezTo>
                  <a:pt x="2688167" y="5292"/>
                  <a:pt x="2773134" y="6994"/>
                  <a:pt x="2857500" y="15875"/>
                </a:cubicBezTo>
                <a:cubicBezTo>
                  <a:pt x="2874142" y="17627"/>
                  <a:pt x="2889457" y="25874"/>
                  <a:pt x="2905125" y="31750"/>
                </a:cubicBezTo>
                <a:cubicBezTo>
                  <a:pt x="2931807" y="41756"/>
                  <a:pt x="2959012" y="50756"/>
                  <a:pt x="2984500" y="63500"/>
                </a:cubicBezTo>
                <a:cubicBezTo>
                  <a:pt x="3015007" y="78754"/>
                  <a:pt x="3097693" y="146005"/>
                  <a:pt x="3111500" y="158750"/>
                </a:cubicBezTo>
                <a:cubicBezTo>
                  <a:pt x="3294139" y="327339"/>
                  <a:pt x="3175255" y="243586"/>
                  <a:pt x="3286125" y="317500"/>
                </a:cubicBezTo>
                <a:cubicBezTo>
                  <a:pt x="3299037" y="356235"/>
                  <a:pt x="3302976" y="381976"/>
                  <a:pt x="3333750" y="412750"/>
                </a:cubicBezTo>
                <a:cubicBezTo>
                  <a:pt x="3347241" y="426241"/>
                  <a:pt x="3365500" y="433917"/>
                  <a:pt x="3381375" y="444500"/>
                </a:cubicBezTo>
                <a:cubicBezTo>
                  <a:pt x="3397250" y="470958"/>
                  <a:pt x="3411306" y="498597"/>
                  <a:pt x="3429000" y="523875"/>
                </a:cubicBezTo>
                <a:cubicBezTo>
                  <a:pt x="3530618" y="669044"/>
                  <a:pt x="3458952" y="546399"/>
                  <a:pt x="3524250" y="650875"/>
                </a:cubicBezTo>
                <a:cubicBezTo>
                  <a:pt x="3540603" y="677040"/>
                  <a:pt x="3555522" y="704085"/>
                  <a:pt x="3571875" y="730250"/>
                </a:cubicBezTo>
                <a:cubicBezTo>
                  <a:pt x="3581987" y="746429"/>
                  <a:pt x="3590134" y="764384"/>
                  <a:pt x="3603625" y="777875"/>
                </a:cubicBezTo>
                <a:cubicBezTo>
                  <a:pt x="3617116" y="791366"/>
                  <a:pt x="3635375" y="799042"/>
                  <a:pt x="3651250" y="809625"/>
                </a:cubicBezTo>
                <a:cubicBezTo>
                  <a:pt x="3656542" y="830792"/>
                  <a:pt x="3658733" y="852985"/>
                  <a:pt x="3667125" y="873125"/>
                </a:cubicBezTo>
                <a:cubicBezTo>
                  <a:pt x="3714208" y="986124"/>
                  <a:pt x="3718019" y="983317"/>
                  <a:pt x="3778250" y="1063625"/>
                </a:cubicBezTo>
                <a:cubicBezTo>
                  <a:pt x="3791056" y="1102044"/>
                  <a:pt x="3813720" y="1185001"/>
                  <a:pt x="3841750" y="1222375"/>
                </a:cubicBezTo>
                <a:cubicBezTo>
                  <a:pt x="3859711" y="1246322"/>
                  <a:pt x="3884083" y="1264708"/>
                  <a:pt x="3905250" y="1285875"/>
                </a:cubicBezTo>
                <a:cubicBezTo>
                  <a:pt x="3910542" y="1307042"/>
                  <a:pt x="3912530" y="1329321"/>
                  <a:pt x="3921125" y="1349375"/>
                </a:cubicBezTo>
                <a:cubicBezTo>
                  <a:pt x="3928641" y="1366912"/>
                  <a:pt x="3941785" y="1381474"/>
                  <a:pt x="3952875" y="1397000"/>
                </a:cubicBezTo>
                <a:cubicBezTo>
                  <a:pt x="4006577" y="1472183"/>
                  <a:pt x="3982358" y="1448405"/>
                  <a:pt x="4048125" y="1492250"/>
                </a:cubicBezTo>
                <a:cubicBezTo>
                  <a:pt x="4058708" y="1513417"/>
                  <a:pt x="4065092" y="1537271"/>
                  <a:pt x="4079875" y="1555750"/>
                </a:cubicBezTo>
                <a:cubicBezTo>
                  <a:pt x="4107925" y="1590812"/>
                  <a:pt x="4155045" y="1610839"/>
                  <a:pt x="4175125" y="1651000"/>
                </a:cubicBezTo>
                <a:cubicBezTo>
                  <a:pt x="4185708" y="1672167"/>
                  <a:pt x="4191474" y="1696532"/>
                  <a:pt x="4206875" y="1714500"/>
                </a:cubicBezTo>
                <a:cubicBezTo>
                  <a:pt x="4224094" y="1734589"/>
                  <a:pt x="4251666" y="1743416"/>
                  <a:pt x="4270375" y="1762125"/>
                </a:cubicBezTo>
                <a:cubicBezTo>
                  <a:pt x="4296160" y="1787910"/>
                  <a:pt x="4317274" y="1844198"/>
                  <a:pt x="4333875" y="1873250"/>
                </a:cubicBezTo>
                <a:cubicBezTo>
                  <a:pt x="4343341" y="1889816"/>
                  <a:pt x="4350727" y="1908956"/>
                  <a:pt x="4365625" y="1920875"/>
                </a:cubicBezTo>
                <a:cubicBezTo>
                  <a:pt x="4378692" y="1931328"/>
                  <a:pt x="4398283" y="1929266"/>
                  <a:pt x="4413250" y="1936750"/>
                </a:cubicBezTo>
                <a:cubicBezTo>
                  <a:pt x="4430315" y="1945283"/>
                  <a:pt x="4445445" y="1957278"/>
                  <a:pt x="4460875" y="1968500"/>
                </a:cubicBezTo>
                <a:cubicBezTo>
                  <a:pt x="4741675" y="2172718"/>
                  <a:pt x="4480230" y="1997703"/>
                  <a:pt x="4651375" y="2095500"/>
                </a:cubicBezTo>
                <a:cubicBezTo>
                  <a:pt x="4667941" y="2104966"/>
                  <a:pt x="4681935" y="2118717"/>
                  <a:pt x="4699000" y="2127250"/>
                </a:cubicBezTo>
                <a:cubicBezTo>
                  <a:pt x="4731543" y="2143522"/>
                  <a:pt x="4795810" y="2152962"/>
                  <a:pt x="4826000" y="2159000"/>
                </a:cubicBezTo>
                <a:cubicBezTo>
                  <a:pt x="4847167" y="2169583"/>
                  <a:pt x="4867342" y="2182441"/>
                  <a:pt x="4889500" y="2190750"/>
                </a:cubicBezTo>
                <a:cubicBezTo>
                  <a:pt x="4935562" y="2208023"/>
                  <a:pt x="5023562" y="2216705"/>
                  <a:pt x="5064125" y="2222500"/>
                </a:cubicBezTo>
                <a:cubicBezTo>
                  <a:pt x="5222875" y="2217208"/>
                  <a:pt x="5381811" y="2215952"/>
                  <a:pt x="5540375" y="2206625"/>
                </a:cubicBezTo>
                <a:cubicBezTo>
                  <a:pt x="5615264" y="2202220"/>
                  <a:pt x="5591948" y="2188776"/>
                  <a:pt x="5651500" y="2159000"/>
                </a:cubicBezTo>
                <a:cubicBezTo>
                  <a:pt x="5666467" y="2151516"/>
                  <a:pt x="5684158" y="2150609"/>
                  <a:pt x="5699125" y="2143125"/>
                </a:cubicBezTo>
                <a:cubicBezTo>
                  <a:pt x="5822222" y="2081577"/>
                  <a:pt x="5674668" y="2135402"/>
                  <a:pt x="5794375" y="2095500"/>
                </a:cubicBezTo>
                <a:cubicBezTo>
                  <a:pt x="5963708" y="1968500"/>
                  <a:pt x="5757333" y="2132542"/>
                  <a:pt x="5905500" y="1984375"/>
                </a:cubicBezTo>
                <a:cubicBezTo>
                  <a:pt x="5918991" y="1970884"/>
                  <a:pt x="5938943" y="1965388"/>
                  <a:pt x="5953125" y="1952625"/>
                </a:cubicBezTo>
                <a:cubicBezTo>
                  <a:pt x="5992062" y="1917581"/>
                  <a:pt x="6027208" y="1878542"/>
                  <a:pt x="6064250" y="1841500"/>
                </a:cubicBezTo>
                <a:lnTo>
                  <a:pt x="6111875" y="1793875"/>
                </a:lnTo>
                <a:cubicBezTo>
                  <a:pt x="6169771" y="1620187"/>
                  <a:pt x="6077436" y="1883270"/>
                  <a:pt x="6159500" y="1698625"/>
                </a:cubicBezTo>
                <a:cubicBezTo>
                  <a:pt x="6173092" y="1668042"/>
                  <a:pt x="6180667" y="1635125"/>
                  <a:pt x="6191250" y="1603375"/>
                </a:cubicBezTo>
                <a:lnTo>
                  <a:pt x="6223000" y="1508125"/>
                </a:lnTo>
                <a:cubicBezTo>
                  <a:pt x="6228292" y="1492250"/>
                  <a:pt x="6234816" y="1476734"/>
                  <a:pt x="6238875" y="1460500"/>
                </a:cubicBezTo>
                <a:cubicBezTo>
                  <a:pt x="6244167" y="1439333"/>
                  <a:pt x="6248481" y="1417898"/>
                  <a:pt x="6254750" y="1397000"/>
                </a:cubicBezTo>
                <a:cubicBezTo>
                  <a:pt x="6264367" y="1364944"/>
                  <a:pt x="6278383" y="1334218"/>
                  <a:pt x="6286500" y="1301750"/>
                </a:cubicBezTo>
                <a:cubicBezTo>
                  <a:pt x="6297083" y="1259417"/>
                  <a:pt x="6298735" y="1213779"/>
                  <a:pt x="6318250" y="1174750"/>
                </a:cubicBezTo>
                <a:cubicBezTo>
                  <a:pt x="6328833" y="1153583"/>
                  <a:pt x="6340389" y="1132875"/>
                  <a:pt x="6350000" y="1111250"/>
                </a:cubicBezTo>
                <a:cubicBezTo>
                  <a:pt x="6361574" y="1085210"/>
                  <a:pt x="6372012" y="1058656"/>
                  <a:pt x="6381750" y="1031875"/>
                </a:cubicBezTo>
                <a:cubicBezTo>
                  <a:pt x="6395152" y="995019"/>
                  <a:pt x="6408835" y="920863"/>
                  <a:pt x="6445250" y="889000"/>
                </a:cubicBezTo>
                <a:cubicBezTo>
                  <a:pt x="6473967" y="863872"/>
                  <a:pt x="6508750" y="846667"/>
                  <a:pt x="6540500" y="825500"/>
                </a:cubicBezTo>
                <a:cubicBezTo>
                  <a:pt x="6615972" y="775186"/>
                  <a:pt x="6570025" y="799783"/>
                  <a:pt x="6683375" y="762000"/>
                </a:cubicBezTo>
                <a:cubicBezTo>
                  <a:pt x="6797563" y="723937"/>
                  <a:pt x="6654965" y="770117"/>
                  <a:pt x="6794500" y="730250"/>
                </a:cubicBezTo>
                <a:cubicBezTo>
                  <a:pt x="6810590" y="725653"/>
                  <a:pt x="6825790" y="718005"/>
                  <a:pt x="6842125" y="714375"/>
                </a:cubicBezTo>
                <a:cubicBezTo>
                  <a:pt x="6873546" y="707392"/>
                  <a:pt x="6905625" y="703792"/>
                  <a:pt x="6937375" y="698500"/>
                </a:cubicBezTo>
                <a:cubicBezTo>
                  <a:pt x="7059083" y="703792"/>
                  <a:pt x="7181036" y="705032"/>
                  <a:pt x="7302500" y="714375"/>
                </a:cubicBezTo>
                <a:cubicBezTo>
                  <a:pt x="7319184" y="715658"/>
                  <a:pt x="7335158" y="722766"/>
                  <a:pt x="7350125" y="730250"/>
                </a:cubicBezTo>
                <a:cubicBezTo>
                  <a:pt x="7377723" y="744049"/>
                  <a:pt x="7403335" y="761522"/>
                  <a:pt x="7429500" y="777875"/>
                </a:cubicBezTo>
                <a:cubicBezTo>
                  <a:pt x="7445679" y="787987"/>
                  <a:pt x="7463634" y="796134"/>
                  <a:pt x="7477125" y="809625"/>
                </a:cubicBezTo>
                <a:cubicBezTo>
                  <a:pt x="7495834" y="828334"/>
                  <a:pt x="7504661" y="855906"/>
                  <a:pt x="7524750" y="873125"/>
                </a:cubicBezTo>
                <a:cubicBezTo>
                  <a:pt x="7685031" y="1010509"/>
                  <a:pt x="7482963" y="771457"/>
                  <a:pt x="7651750" y="968375"/>
                </a:cubicBezTo>
                <a:cubicBezTo>
                  <a:pt x="7664167" y="982861"/>
                  <a:pt x="7674034" y="999434"/>
                  <a:pt x="7683500" y="1016000"/>
                </a:cubicBezTo>
                <a:cubicBezTo>
                  <a:pt x="7708454" y="1059670"/>
                  <a:pt x="7729990" y="1112098"/>
                  <a:pt x="7747000" y="1158875"/>
                </a:cubicBezTo>
                <a:cubicBezTo>
                  <a:pt x="7758437" y="1190327"/>
                  <a:pt x="7767313" y="1222673"/>
                  <a:pt x="7778750" y="1254125"/>
                </a:cubicBezTo>
                <a:cubicBezTo>
                  <a:pt x="7788488" y="1280906"/>
                  <a:pt x="7802312" y="1306205"/>
                  <a:pt x="7810500" y="1333500"/>
                </a:cubicBezTo>
                <a:cubicBezTo>
                  <a:pt x="7828297" y="1392823"/>
                  <a:pt x="7827177" y="1447833"/>
                  <a:pt x="7842250" y="1508125"/>
                </a:cubicBezTo>
                <a:cubicBezTo>
                  <a:pt x="7850367" y="1540593"/>
                  <a:pt x="7865883" y="1570907"/>
                  <a:pt x="7874000" y="1603375"/>
                </a:cubicBezTo>
                <a:cubicBezTo>
                  <a:pt x="7879292" y="1624542"/>
                  <a:pt x="7885142" y="1645576"/>
                  <a:pt x="7889875" y="1666875"/>
                </a:cubicBezTo>
                <a:cubicBezTo>
                  <a:pt x="7895728" y="1693215"/>
                  <a:pt x="7896276" y="1720986"/>
                  <a:pt x="7905750" y="1746250"/>
                </a:cubicBezTo>
                <a:cubicBezTo>
                  <a:pt x="7912449" y="1764115"/>
                  <a:pt x="7929751" y="1776440"/>
                  <a:pt x="7937500" y="1793875"/>
                </a:cubicBezTo>
                <a:cubicBezTo>
                  <a:pt x="7951092" y="1824458"/>
                  <a:pt x="7958667" y="1857375"/>
                  <a:pt x="7969250" y="1889125"/>
                </a:cubicBezTo>
                <a:cubicBezTo>
                  <a:pt x="7974542" y="1905000"/>
                  <a:pt x="7981066" y="1920516"/>
                  <a:pt x="7985125" y="1936750"/>
                </a:cubicBezTo>
                <a:cubicBezTo>
                  <a:pt x="7990417" y="1957917"/>
                  <a:pt x="7996428" y="1978916"/>
                  <a:pt x="8001000" y="2000250"/>
                </a:cubicBezTo>
                <a:cubicBezTo>
                  <a:pt x="8012307" y="2053017"/>
                  <a:pt x="8002816" y="2114099"/>
                  <a:pt x="8032750" y="2159000"/>
                </a:cubicBezTo>
                <a:cubicBezTo>
                  <a:pt x="8067537" y="2211181"/>
                  <a:pt x="8063944" y="2196740"/>
                  <a:pt x="8080375" y="2254250"/>
                </a:cubicBezTo>
                <a:cubicBezTo>
                  <a:pt x="8087157" y="2277986"/>
                  <a:pt x="8099437" y="2340000"/>
                  <a:pt x="8112125" y="2365375"/>
                </a:cubicBezTo>
                <a:cubicBezTo>
                  <a:pt x="8154118" y="2449361"/>
                  <a:pt x="8132985" y="2378704"/>
                  <a:pt x="8191500" y="2460625"/>
                </a:cubicBezTo>
                <a:cubicBezTo>
                  <a:pt x="8236646" y="2523829"/>
                  <a:pt x="8203333" y="2526722"/>
                  <a:pt x="8270875" y="2571750"/>
                </a:cubicBezTo>
                <a:cubicBezTo>
                  <a:pt x="8284798" y="2581032"/>
                  <a:pt x="8302625" y="2582333"/>
                  <a:pt x="8318500" y="2587625"/>
                </a:cubicBezTo>
                <a:cubicBezTo>
                  <a:pt x="8329083" y="2603500"/>
                  <a:pt x="8334375" y="2624667"/>
                  <a:pt x="8350250" y="2635250"/>
                </a:cubicBezTo>
                <a:cubicBezTo>
                  <a:pt x="8368404" y="2647353"/>
                  <a:pt x="8392771" y="2645131"/>
                  <a:pt x="8413750" y="2651125"/>
                </a:cubicBezTo>
                <a:cubicBezTo>
                  <a:pt x="8545451" y="2688754"/>
                  <a:pt x="8367296" y="2667000"/>
                  <a:pt x="8667750" y="2667000"/>
                </a:cubicBezTo>
              </a:path>
            </a:pathLst>
          </a:custGeom>
          <a:ln w="57150" cmpd="sng">
            <a:solidFill>
              <a:srgbClr val="FF0000"/>
            </a:solidFill>
          </a:ln>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it-IT" sz="7600" b="1" i="0" u="none" strike="noStrike" cap="none" normalizeH="0" baseline="0">
              <a:ln>
                <a:noFill/>
              </a:ln>
              <a:solidFill>
                <a:srgbClr val="FFD624"/>
              </a:solidFill>
              <a:effectLst/>
              <a:latin typeface="Verdana" pitchFamily="34" charset="0"/>
            </a:endParaRPr>
          </a:p>
        </p:txBody>
      </p:sp>
      <p:cxnSp>
        <p:nvCxnSpPr>
          <p:cNvPr id="9" name="Connettore 1 8"/>
          <p:cNvCxnSpPr/>
          <p:nvPr/>
        </p:nvCxnSpPr>
        <p:spPr bwMode="auto">
          <a:xfrm>
            <a:off x="251520" y="764704"/>
            <a:ext cx="0" cy="3312368"/>
          </a:xfrm>
          <a:prstGeom prst="line">
            <a:avLst/>
          </a:prstGeom>
          <a:noFill/>
          <a:ln w="57150" cap="flat" cmpd="sng" algn="ctr">
            <a:solidFill>
              <a:schemeClr val="tx1"/>
            </a:solidFill>
            <a:prstDash val="solid"/>
            <a:round/>
            <a:headEnd type="none" w="med" len="med"/>
            <a:tailEnd type="none" w="med" len="med"/>
          </a:ln>
          <a:effectLst/>
        </p:spPr>
      </p:cxnSp>
      <p:cxnSp>
        <p:nvCxnSpPr>
          <p:cNvPr id="11" name="Connettore 1 10"/>
          <p:cNvCxnSpPr/>
          <p:nvPr/>
        </p:nvCxnSpPr>
        <p:spPr bwMode="auto">
          <a:xfrm>
            <a:off x="179512" y="4077072"/>
            <a:ext cx="8856984" cy="0"/>
          </a:xfrm>
          <a:prstGeom prst="line">
            <a:avLst/>
          </a:prstGeom>
          <a:noFill/>
          <a:ln w="57150" cap="flat" cmpd="sng" algn="ctr">
            <a:solidFill>
              <a:schemeClr val="tx1"/>
            </a:solidFill>
            <a:prstDash val="solid"/>
            <a:round/>
            <a:headEnd type="none" w="med" len="med"/>
            <a:tailEnd type="none" w="med" len="med"/>
          </a:ln>
          <a:effectLst/>
        </p:spPr>
      </p:cxnSp>
      <p:sp>
        <p:nvSpPr>
          <p:cNvPr id="14" name="CasellaDiTesto 13"/>
          <p:cNvSpPr txBox="1"/>
          <p:nvPr/>
        </p:nvSpPr>
        <p:spPr>
          <a:xfrm>
            <a:off x="4283968" y="4077072"/>
            <a:ext cx="941484" cy="830997"/>
          </a:xfrm>
          <a:prstGeom prst="rect">
            <a:avLst/>
          </a:prstGeom>
          <a:noFill/>
        </p:spPr>
        <p:txBody>
          <a:bodyPr wrap="none" rtlCol="0">
            <a:spAutoFit/>
          </a:bodyPr>
          <a:lstStyle/>
          <a:p>
            <a:r>
              <a:rPr lang="it-IT" sz="2400" b="0" dirty="0">
                <a:solidFill>
                  <a:srgbClr val="0F5494"/>
                </a:solidFill>
              </a:rPr>
              <a:t>Time</a:t>
            </a:r>
          </a:p>
          <a:p>
            <a:endParaRPr lang="it-IT" sz="2400" b="0" dirty="0" err="1">
              <a:solidFill>
                <a:srgbClr val="0F5494"/>
              </a:solidFill>
            </a:endParaRPr>
          </a:p>
        </p:txBody>
      </p:sp>
      <p:sp>
        <p:nvSpPr>
          <p:cNvPr id="15" name="CasellaDiTesto 14"/>
          <p:cNvSpPr txBox="1"/>
          <p:nvPr/>
        </p:nvSpPr>
        <p:spPr>
          <a:xfrm>
            <a:off x="251520" y="908720"/>
            <a:ext cx="515886" cy="461665"/>
          </a:xfrm>
          <a:prstGeom prst="rect">
            <a:avLst/>
          </a:prstGeom>
          <a:noFill/>
        </p:spPr>
        <p:txBody>
          <a:bodyPr wrap="none" rtlCol="0">
            <a:spAutoFit/>
          </a:bodyPr>
          <a:lstStyle/>
          <a:p>
            <a:r>
              <a:rPr lang="it-IT" sz="2400" b="0" dirty="0">
                <a:solidFill>
                  <a:srgbClr val="0F5494"/>
                </a:solidFill>
              </a:rPr>
              <a:t>%</a:t>
            </a:r>
          </a:p>
        </p:txBody>
      </p:sp>
      <p:sp>
        <p:nvSpPr>
          <p:cNvPr id="16" name="CasellaDiTesto 15"/>
          <p:cNvSpPr txBox="1"/>
          <p:nvPr/>
        </p:nvSpPr>
        <p:spPr>
          <a:xfrm>
            <a:off x="1547664" y="447055"/>
            <a:ext cx="2513879" cy="461665"/>
          </a:xfrm>
          <a:prstGeom prst="rect">
            <a:avLst/>
          </a:prstGeom>
          <a:noFill/>
        </p:spPr>
        <p:txBody>
          <a:bodyPr wrap="none" rtlCol="0">
            <a:spAutoFit/>
          </a:bodyPr>
          <a:lstStyle/>
          <a:p>
            <a:r>
              <a:rPr lang="it-IT" sz="2400" b="0" dirty="0" err="1">
                <a:solidFill>
                  <a:srgbClr val="0F5494"/>
                </a:solidFill>
              </a:rPr>
              <a:t>Summer</a:t>
            </a:r>
            <a:r>
              <a:rPr lang="it-IT" sz="2400" b="0" dirty="0">
                <a:solidFill>
                  <a:srgbClr val="0F5494"/>
                </a:solidFill>
              </a:rPr>
              <a:t> </a:t>
            </a:r>
            <a:r>
              <a:rPr lang="it-IT" sz="2400" b="0" dirty="0" err="1">
                <a:solidFill>
                  <a:srgbClr val="0F5494"/>
                </a:solidFill>
              </a:rPr>
              <a:t>peack</a:t>
            </a:r>
            <a:endParaRPr lang="it-IT" sz="2400" b="0" dirty="0">
              <a:solidFill>
                <a:srgbClr val="0F5494"/>
              </a:solidFill>
            </a:endParaRPr>
          </a:p>
        </p:txBody>
      </p:sp>
      <p:sp>
        <p:nvSpPr>
          <p:cNvPr id="17" name="CasellaDiTesto 16"/>
          <p:cNvSpPr txBox="1"/>
          <p:nvPr/>
        </p:nvSpPr>
        <p:spPr>
          <a:xfrm>
            <a:off x="2771800" y="1959223"/>
            <a:ext cx="1398490" cy="461665"/>
          </a:xfrm>
          <a:prstGeom prst="rect">
            <a:avLst/>
          </a:prstGeom>
          <a:noFill/>
        </p:spPr>
        <p:txBody>
          <a:bodyPr wrap="none" rtlCol="0">
            <a:spAutoFit/>
          </a:bodyPr>
          <a:lstStyle/>
          <a:p>
            <a:r>
              <a:rPr lang="it-IT" sz="2400" b="0" dirty="0" err="1">
                <a:solidFill>
                  <a:srgbClr val="0F5494"/>
                </a:solidFill>
              </a:rPr>
              <a:t>Autumn</a:t>
            </a:r>
            <a:endParaRPr lang="it-IT" sz="2400" b="0" dirty="0">
              <a:solidFill>
                <a:srgbClr val="0F5494"/>
              </a:solidFill>
            </a:endParaRPr>
          </a:p>
        </p:txBody>
      </p:sp>
      <p:sp>
        <p:nvSpPr>
          <p:cNvPr id="18" name="CasellaDiTesto 17"/>
          <p:cNvSpPr txBox="1"/>
          <p:nvPr/>
        </p:nvSpPr>
        <p:spPr>
          <a:xfrm>
            <a:off x="4644008" y="3284984"/>
            <a:ext cx="1204176" cy="461665"/>
          </a:xfrm>
          <a:prstGeom prst="rect">
            <a:avLst/>
          </a:prstGeom>
          <a:noFill/>
        </p:spPr>
        <p:txBody>
          <a:bodyPr wrap="none" rtlCol="0">
            <a:spAutoFit/>
          </a:bodyPr>
          <a:lstStyle/>
          <a:p>
            <a:r>
              <a:rPr lang="it-IT" sz="2400" b="0" dirty="0" err="1">
                <a:solidFill>
                  <a:srgbClr val="0F5494"/>
                </a:solidFill>
              </a:rPr>
              <a:t>Winter</a:t>
            </a:r>
            <a:endParaRPr lang="it-IT" sz="2400" b="0" dirty="0">
              <a:solidFill>
                <a:srgbClr val="0F5494"/>
              </a:solidFill>
            </a:endParaRPr>
          </a:p>
        </p:txBody>
      </p:sp>
      <p:sp>
        <p:nvSpPr>
          <p:cNvPr id="19" name="CasellaDiTesto 18"/>
          <p:cNvSpPr txBox="1"/>
          <p:nvPr/>
        </p:nvSpPr>
        <p:spPr>
          <a:xfrm>
            <a:off x="6012160" y="2967335"/>
            <a:ext cx="1303963" cy="461665"/>
          </a:xfrm>
          <a:prstGeom prst="rect">
            <a:avLst/>
          </a:prstGeom>
          <a:noFill/>
        </p:spPr>
        <p:txBody>
          <a:bodyPr wrap="none" rtlCol="0">
            <a:spAutoFit/>
          </a:bodyPr>
          <a:lstStyle/>
          <a:p>
            <a:r>
              <a:rPr lang="it-IT" sz="2400" b="0" dirty="0" err="1">
                <a:solidFill>
                  <a:srgbClr val="0F5494"/>
                </a:solidFill>
              </a:rPr>
              <a:t>Rutting</a:t>
            </a:r>
            <a:endParaRPr lang="it-IT" sz="2400" b="0" dirty="0">
              <a:solidFill>
                <a:srgbClr val="0F5494"/>
              </a:solidFill>
            </a:endParaRPr>
          </a:p>
        </p:txBody>
      </p:sp>
      <p:sp>
        <p:nvSpPr>
          <p:cNvPr id="20" name="CasellaDiTesto 19"/>
          <p:cNvSpPr txBox="1"/>
          <p:nvPr/>
        </p:nvSpPr>
        <p:spPr>
          <a:xfrm>
            <a:off x="107505" y="4941168"/>
            <a:ext cx="9036496" cy="1323439"/>
          </a:xfrm>
          <a:prstGeom prst="rect">
            <a:avLst/>
          </a:prstGeom>
          <a:noFill/>
        </p:spPr>
        <p:txBody>
          <a:bodyPr wrap="square" rtlCol="0">
            <a:spAutoFit/>
          </a:bodyPr>
          <a:lstStyle/>
          <a:p>
            <a:r>
              <a:rPr lang="en-US" sz="2000" b="0" dirty="0" smtClean="0">
                <a:solidFill>
                  <a:srgbClr val="0F5494"/>
                </a:solidFill>
              </a:rPr>
              <a:t>Higher prevalence in summer: </a:t>
            </a:r>
            <a:r>
              <a:rPr lang="en-US" sz="2000" b="0" i="1" dirty="0" smtClean="0">
                <a:solidFill>
                  <a:srgbClr val="0F5494"/>
                </a:solidFill>
              </a:rPr>
              <a:t>new born animals, maggots</a:t>
            </a:r>
          </a:p>
          <a:p>
            <a:r>
              <a:rPr lang="en-US" sz="2000" b="0" dirty="0" smtClean="0">
                <a:solidFill>
                  <a:srgbClr val="0F5494"/>
                </a:solidFill>
              </a:rPr>
              <a:t>Lower prevalence in winter: virus survives in carcasses</a:t>
            </a:r>
          </a:p>
          <a:p>
            <a:r>
              <a:rPr lang="en-US" sz="2000" b="0" dirty="0" smtClean="0">
                <a:solidFill>
                  <a:srgbClr val="0F5494"/>
                </a:solidFill>
              </a:rPr>
              <a:t>Increasing prevalence: rutting period</a:t>
            </a:r>
          </a:p>
          <a:p>
            <a:endParaRPr lang="en-US" sz="2000" b="0" dirty="0">
              <a:solidFill>
                <a:srgbClr val="0F5494"/>
              </a:solidFill>
            </a:endParaRPr>
          </a:p>
        </p:txBody>
      </p:sp>
    </p:spTree>
    <p:extLst>
      <p:ext uri="{BB962C8B-B14F-4D97-AF65-F5344CB8AC3E}">
        <p14:creationId xmlns:p14="http://schemas.microsoft.com/office/powerpoint/2010/main" val="31239633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p:cNvSpPr txBox="1">
            <a:spLocks noChangeArrowheads="1"/>
          </p:cNvSpPr>
          <p:nvPr/>
        </p:nvSpPr>
        <p:spPr bwMode="auto">
          <a:xfrm>
            <a:off x="187678" y="1268760"/>
            <a:ext cx="8776810" cy="707886"/>
          </a:xfrm>
          <a:prstGeom prst="rect">
            <a:avLst/>
          </a:prstGeom>
          <a:noFill/>
          <a:ln w="19050">
            <a:noFill/>
            <a:miter lim="800000"/>
            <a:headEnd type="none" w="sm" len="sm"/>
            <a:tailEnd type="none" w="sm" len="sm"/>
          </a:ln>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ts val="0"/>
              </a:spcBef>
              <a:buSzPct val="125000"/>
              <a:buFontTx/>
              <a:buNone/>
              <a:defRPr/>
            </a:pPr>
            <a:r>
              <a:rPr lang="en-US" altLang="pl-PL" sz="2000" b="1" dirty="0" smtClean="0">
                <a:solidFill>
                  <a:schemeClr val="tx2"/>
                </a:solidFill>
                <a:latin typeface="+mn-lt"/>
                <a:ea typeface="+mn-ea"/>
                <a:cs typeface="Arial" panose="020B0604020202020204" pitchFamily="34" charset="0"/>
              </a:rPr>
              <a:t>A directly transmitted virus which transmission is complicated by infected maggots, insects and carcasses</a:t>
            </a:r>
            <a:endParaRPr lang="en-US" altLang="pl-PL" sz="2000" b="1" dirty="0">
              <a:solidFill>
                <a:schemeClr val="tx2"/>
              </a:solidFill>
              <a:latin typeface="+mn-lt"/>
              <a:ea typeface="+mn-ea"/>
              <a:cs typeface="Arial" panose="020B0604020202020204" pitchFamily="34" charset="0"/>
            </a:endParaRPr>
          </a:p>
        </p:txBody>
      </p:sp>
      <p:pic>
        <p:nvPicPr>
          <p:cNvPr id="18437" name="Picture 6" descr="https://upload.wikimedia.org/wikipedia/commons/c/c0/Decomposition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132856"/>
            <a:ext cx="3168352" cy="237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ASF_dead_OLD_carcass_latvi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464" y="2132856"/>
            <a:ext cx="3456384" cy="2592288"/>
          </a:xfrm>
          <a:prstGeom prst="rect">
            <a:avLst/>
          </a:prstGeom>
        </p:spPr>
      </p:pic>
      <p:pic>
        <p:nvPicPr>
          <p:cNvPr id="3" name="Immagine 2" descr="insetti_su_acrcass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3995682"/>
            <a:ext cx="3816424" cy="2862318"/>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lt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1484784"/>
            <a:ext cx="8075116" cy="477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307975" y="6443663"/>
            <a:ext cx="456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r>
              <a:rPr lang="et-EE" sz="1800">
                <a:latin typeface="Arial" charset="0"/>
              </a:rPr>
              <a:t>+ 19 wild boar approaches without contact</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340768"/>
            <a:ext cx="8568952" cy="576064"/>
          </a:xfrm>
        </p:spPr>
        <p:txBody>
          <a:bodyPr/>
          <a:lstStyle/>
          <a:p>
            <a:r>
              <a:rPr lang="it-IT" b="0" dirty="0" err="1"/>
              <a:t>Role</a:t>
            </a:r>
            <a:r>
              <a:rPr lang="it-IT" b="0" dirty="0"/>
              <a:t> of </a:t>
            </a:r>
            <a:r>
              <a:rPr lang="it-IT" b="0" dirty="0" err="1"/>
              <a:t>insects</a:t>
            </a:r>
            <a:r>
              <a:rPr lang="it-IT" b="0" dirty="0"/>
              <a:t> and </a:t>
            </a:r>
            <a:r>
              <a:rPr lang="it-IT" b="0" dirty="0" err="1"/>
              <a:t>caracasses</a:t>
            </a:r>
            <a:r>
              <a:rPr lang="it-IT" b="0" dirty="0"/>
              <a:t/>
            </a:r>
            <a:br>
              <a:rPr lang="it-IT" b="0" dirty="0"/>
            </a:br>
            <a:r>
              <a:rPr lang="it-IT" b="0" dirty="0"/>
              <a:t>no </a:t>
            </a:r>
            <a:r>
              <a:rPr lang="it-IT" b="0" dirty="0" err="1"/>
              <a:t>ticks</a:t>
            </a:r>
            <a:endParaRPr lang="it-IT" b="0" dirty="0"/>
          </a:p>
        </p:txBody>
      </p:sp>
      <p:sp>
        <p:nvSpPr>
          <p:cNvPr id="3" name="Segnaposto testo 2"/>
          <p:cNvSpPr>
            <a:spLocks noGrp="1"/>
          </p:cNvSpPr>
          <p:nvPr>
            <p:ph type="body" idx="1"/>
          </p:nvPr>
        </p:nvSpPr>
        <p:spPr>
          <a:xfrm>
            <a:off x="755576" y="2636913"/>
            <a:ext cx="7772400" cy="3240360"/>
          </a:xfrm>
        </p:spPr>
        <p:txBody>
          <a:bodyPr/>
          <a:lstStyle/>
          <a:p>
            <a:r>
              <a:rPr lang="en-GB" sz="2000" b="1" dirty="0"/>
              <a:t>Maggots</a:t>
            </a:r>
            <a:r>
              <a:rPr lang="en-GB" sz="2000" dirty="0"/>
              <a:t> could be contaminated by the virus: enhanced summer transmission</a:t>
            </a:r>
          </a:p>
          <a:p>
            <a:endParaRPr lang="en-GB" sz="2000" dirty="0"/>
          </a:p>
          <a:p>
            <a:r>
              <a:rPr lang="en-GB" sz="2000" b="1" dirty="0"/>
              <a:t>Scavenging insects</a:t>
            </a:r>
            <a:r>
              <a:rPr lang="en-GB" sz="2000" dirty="0"/>
              <a:t>: long attraction for wild boar, increased probability of direct contact with infected carcasses</a:t>
            </a:r>
          </a:p>
          <a:p>
            <a:endParaRPr lang="en-GB" sz="2000" dirty="0"/>
          </a:p>
          <a:p>
            <a:r>
              <a:rPr lang="en-GB" sz="2000" b="1" dirty="0"/>
              <a:t>Carcasses</a:t>
            </a:r>
            <a:r>
              <a:rPr lang="en-GB" sz="2000" dirty="0"/>
              <a:t>: virus maintenance in the environment; direct transmission to the susceptible animals</a:t>
            </a:r>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13</a:t>
            </a:fld>
            <a:endParaRPr lang="en-GB"/>
          </a:p>
        </p:txBody>
      </p:sp>
    </p:spTree>
    <p:extLst>
      <p:ext uri="{BB962C8B-B14F-4D97-AF65-F5344CB8AC3E}">
        <p14:creationId xmlns:p14="http://schemas.microsoft.com/office/powerpoint/2010/main" val="2149204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268761"/>
            <a:ext cx="8568952" cy="1296143"/>
          </a:xfrm>
        </p:spPr>
        <p:txBody>
          <a:bodyPr/>
          <a:lstStyle/>
          <a:p>
            <a:r>
              <a:rPr lang="en-US" b="0" dirty="0" smtClean="0"/>
              <a:t>Risk of spread after introduction of the virus</a:t>
            </a:r>
            <a:endParaRPr lang="en-US" b="0" dirty="0"/>
          </a:p>
        </p:txBody>
      </p:sp>
      <p:sp>
        <p:nvSpPr>
          <p:cNvPr id="3" name="Segnaposto testo 2"/>
          <p:cNvSpPr>
            <a:spLocks noGrp="1"/>
          </p:cNvSpPr>
          <p:nvPr>
            <p:ph type="body" idx="1"/>
          </p:nvPr>
        </p:nvSpPr>
        <p:spPr>
          <a:xfrm>
            <a:off x="251520" y="2564904"/>
            <a:ext cx="8496944" cy="3816423"/>
          </a:xfrm>
        </p:spPr>
        <p:txBody>
          <a:bodyPr/>
          <a:lstStyle/>
          <a:p>
            <a:pPr algn="l"/>
            <a:r>
              <a:rPr lang="en-GB" sz="2400" dirty="0"/>
              <a:t>Delayed diagnosis</a:t>
            </a:r>
          </a:p>
          <a:p>
            <a:pPr algn="l"/>
            <a:r>
              <a:rPr lang="en-GB" sz="2400" dirty="0"/>
              <a:t>Wild boar population size and density</a:t>
            </a:r>
          </a:p>
          <a:p>
            <a:pPr algn="l"/>
            <a:r>
              <a:rPr lang="en-GB" sz="2400" dirty="0" smtClean="0"/>
              <a:t>Inappropriate </a:t>
            </a:r>
            <a:r>
              <a:rPr lang="en-GB" sz="2400" dirty="0"/>
              <a:t>hunting methodologies</a:t>
            </a:r>
          </a:p>
          <a:p>
            <a:pPr algn="l"/>
            <a:r>
              <a:rPr lang="en-GB" sz="2400" dirty="0"/>
              <a:t>Lack of biosecurity measures applied during hunting</a:t>
            </a:r>
          </a:p>
          <a:p>
            <a:pPr algn="l"/>
            <a:r>
              <a:rPr lang="en-GB" sz="2400" dirty="0"/>
              <a:t>Infected wild boar carcasses available for healthy wild boars</a:t>
            </a:r>
          </a:p>
          <a:p>
            <a:pPr algn="l"/>
            <a:r>
              <a:rPr lang="en-GB" sz="2400" dirty="0"/>
              <a:t>Poaching </a:t>
            </a:r>
          </a:p>
          <a:p>
            <a:pPr algn="l"/>
            <a:r>
              <a:rPr lang="en-GB" sz="2400" dirty="0"/>
              <a:t>Forest connectivity</a:t>
            </a:r>
          </a:p>
          <a:p>
            <a:pPr algn="l"/>
            <a:endParaRPr lang="en-GB" sz="2400" dirty="0"/>
          </a:p>
          <a:p>
            <a:endParaRPr lang="en-GB" sz="2400"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14</a:t>
            </a:fld>
            <a:endParaRPr lang="en-GB"/>
          </a:p>
        </p:txBody>
      </p:sp>
    </p:spTree>
    <p:extLst>
      <p:ext uri="{BB962C8B-B14F-4D97-AF65-F5344CB8AC3E}">
        <p14:creationId xmlns:p14="http://schemas.microsoft.com/office/powerpoint/2010/main" val="1433741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rcRect t="3250" b="3250"/>
          <a:stretch>
            <a:fillRect/>
          </a:stretch>
        </p:blipFill>
        <p:spPr>
          <a:xfrm>
            <a:off x="457200" y="1700808"/>
            <a:ext cx="8229600" cy="4752628"/>
          </a:xfrm>
        </p:spPr>
      </p:pic>
      <p:sp>
        <p:nvSpPr>
          <p:cNvPr id="5" name="CasellaDiTesto 4"/>
          <p:cNvSpPr txBox="1"/>
          <p:nvPr/>
        </p:nvSpPr>
        <p:spPr>
          <a:xfrm>
            <a:off x="2699792" y="1190534"/>
            <a:ext cx="4464496" cy="461665"/>
          </a:xfrm>
          <a:prstGeom prst="rect">
            <a:avLst/>
          </a:prstGeom>
          <a:noFill/>
        </p:spPr>
        <p:txBody>
          <a:bodyPr wrap="square" rtlCol="0">
            <a:spAutoFit/>
          </a:bodyPr>
          <a:lstStyle/>
          <a:p>
            <a:r>
              <a:rPr lang="it-IT" sz="2400" b="0" dirty="0" err="1">
                <a:solidFill>
                  <a:srgbClr val="0F5494"/>
                </a:solidFill>
              </a:rPr>
              <a:t>Geographical</a:t>
            </a:r>
            <a:r>
              <a:rPr lang="it-IT" sz="2400" b="0" dirty="0">
                <a:solidFill>
                  <a:srgbClr val="0F5494"/>
                </a:solidFill>
              </a:rPr>
              <a:t> </a:t>
            </a:r>
            <a:r>
              <a:rPr lang="it-IT" sz="2400" b="0" dirty="0" err="1">
                <a:solidFill>
                  <a:srgbClr val="0F5494"/>
                </a:solidFill>
              </a:rPr>
              <a:t>continuity</a:t>
            </a:r>
            <a:r>
              <a:rPr lang="it-IT" sz="2400" b="0" dirty="0">
                <a:solidFill>
                  <a:srgbClr val="0F5494"/>
                </a:solidFill>
              </a:rPr>
              <a:t> </a:t>
            </a:r>
          </a:p>
        </p:txBody>
      </p:sp>
      <p:sp>
        <p:nvSpPr>
          <p:cNvPr id="6" name="CasellaDiTesto 5"/>
          <p:cNvSpPr txBox="1"/>
          <p:nvPr/>
        </p:nvSpPr>
        <p:spPr>
          <a:xfrm>
            <a:off x="2843808" y="1988840"/>
            <a:ext cx="1361370" cy="461665"/>
          </a:xfrm>
          <a:prstGeom prst="rect">
            <a:avLst/>
          </a:prstGeom>
          <a:noFill/>
        </p:spPr>
        <p:txBody>
          <a:bodyPr wrap="none" rtlCol="0">
            <a:spAutoFit/>
          </a:bodyPr>
          <a:lstStyle/>
          <a:p>
            <a:r>
              <a:rPr lang="it-IT" sz="2400" b="0" dirty="0">
                <a:solidFill>
                  <a:schemeClr val="bg1"/>
                </a:solidFill>
              </a:rPr>
              <a:t>180 km</a:t>
            </a:r>
          </a:p>
        </p:txBody>
      </p:sp>
      <p:sp>
        <p:nvSpPr>
          <p:cNvPr id="7" name="CasellaDiTesto 6"/>
          <p:cNvSpPr txBox="1"/>
          <p:nvPr/>
        </p:nvSpPr>
        <p:spPr>
          <a:xfrm>
            <a:off x="3210630" y="3111351"/>
            <a:ext cx="1165704" cy="461665"/>
          </a:xfrm>
          <a:prstGeom prst="rect">
            <a:avLst/>
          </a:prstGeom>
          <a:noFill/>
        </p:spPr>
        <p:txBody>
          <a:bodyPr wrap="none" rtlCol="0">
            <a:spAutoFit/>
          </a:bodyPr>
          <a:lstStyle/>
          <a:p>
            <a:r>
              <a:rPr lang="it-IT" sz="2400" b="0" dirty="0">
                <a:solidFill>
                  <a:schemeClr val="bg1"/>
                </a:solidFill>
              </a:rPr>
              <a:t>60 km</a:t>
            </a:r>
          </a:p>
        </p:txBody>
      </p:sp>
    </p:spTree>
    <p:extLst>
      <p:ext uri="{BB962C8B-B14F-4D97-AF65-F5344CB8AC3E}">
        <p14:creationId xmlns:p14="http://schemas.microsoft.com/office/powerpoint/2010/main" val="404291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1187624" y="1340768"/>
            <a:ext cx="7488832" cy="5735118"/>
          </a:xfrm>
          <a:prstGeom prst="rect">
            <a:avLst/>
          </a:prstGeom>
        </p:spPr>
      </p:pic>
      <p:sp>
        <p:nvSpPr>
          <p:cNvPr id="2" name="CasellaDiTesto 1"/>
          <p:cNvSpPr txBox="1"/>
          <p:nvPr/>
        </p:nvSpPr>
        <p:spPr>
          <a:xfrm>
            <a:off x="1835696" y="1340722"/>
            <a:ext cx="5616624" cy="461665"/>
          </a:xfrm>
          <a:prstGeom prst="rect">
            <a:avLst/>
          </a:prstGeom>
          <a:noFill/>
        </p:spPr>
        <p:txBody>
          <a:bodyPr wrap="square" rtlCol="0">
            <a:spAutoFit/>
          </a:bodyPr>
          <a:lstStyle/>
          <a:p>
            <a:pPr algn="ctr"/>
            <a:r>
              <a:rPr lang="it-IT" sz="2400" b="0" dirty="0" err="1">
                <a:solidFill>
                  <a:schemeClr val="tx1"/>
                </a:solidFill>
              </a:rPr>
              <a:t>Winter</a:t>
            </a:r>
            <a:r>
              <a:rPr lang="it-IT" sz="2400" b="0" dirty="0">
                <a:solidFill>
                  <a:schemeClr val="tx1"/>
                </a:solidFill>
              </a:rPr>
              <a:t> </a:t>
            </a:r>
            <a:r>
              <a:rPr lang="it-IT" sz="2400" b="0" dirty="0" err="1">
                <a:solidFill>
                  <a:schemeClr val="tx1"/>
                </a:solidFill>
              </a:rPr>
              <a:t>feeding</a:t>
            </a:r>
            <a:r>
              <a:rPr lang="it-IT" sz="2400" b="0" dirty="0">
                <a:solidFill>
                  <a:schemeClr val="tx1"/>
                </a:solidFill>
              </a:rPr>
              <a:t> </a:t>
            </a:r>
            <a:r>
              <a:rPr lang="it-IT" sz="2400" b="0" dirty="0" err="1">
                <a:solidFill>
                  <a:schemeClr val="tx1"/>
                </a:solidFill>
              </a:rPr>
              <a:t>increases</a:t>
            </a:r>
            <a:r>
              <a:rPr lang="it-IT" sz="2400" b="0" dirty="0">
                <a:solidFill>
                  <a:schemeClr val="tx1"/>
                </a:solidFill>
              </a:rPr>
              <a:t> </a:t>
            </a:r>
            <a:r>
              <a:rPr lang="it-IT" sz="2400" b="0" dirty="0" err="1">
                <a:solidFill>
                  <a:schemeClr val="tx1"/>
                </a:solidFill>
              </a:rPr>
              <a:t>densities</a:t>
            </a:r>
            <a:r>
              <a:rPr lang="it-IT" sz="2400" b="0" dirty="0">
                <a:solidFill>
                  <a:schemeClr val="tx1"/>
                </a:solidFill>
              </a:rPr>
              <a:t> </a:t>
            </a:r>
          </a:p>
        </p:txBody>
      </p:sp>
      <p:sp>
        <p:nvSpPr>
          <p:cNvPr id="6" name="Freccia su 5"/>
          <p:cNvSpPr/>
          <p:nvPr/>
        </p:nvSpPr>
        <p:spPr>
          <a:xfrm>
            <a:off x="2627784" y="4077072"/>
            <a:ext cx="1296144" cy="1584176"/>
          </a:xfrm>
          <a:prstGeom prst="upArrow">
            <a:avLst/>
          </a:prstGeom>
          <a:solidFill>
            <a:srgbClr val="C0504D">
              <a:alpha val="59000"/>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it-IT" sz="1800" b="0"/>
          </a:p>
        </p:txBody>
      </p:sp>
    </p:spTree>
    <p:extLst>
      <p:ext uri="{BB962C8B-B14F-4D97-AF65-F5344CB8AC3E}">
        <p14:creationId xmlns:p14="http://schemas.microsoft.com/office/powerpoint/2010/main" val="164871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4"/>
            <a:ext cx="8229600" cy="796908"/>
          </a:xfrm>
        </p:spPr>
        <p:txBody>
          <a:bodyPr>
            <a:normAutofit/>
          </a:bodyPr>
          <a:lstStyle/>
          <a:p>
            <a:r>
              <a:rPr lang="en-US" sz="3200" dirty="0" smtClean="0">
                <a:solidFill>
                  <a:schemeClr val="tx2"/>
                </a:solidFill>
              </a:rPr>
              <a:t>Hunting and wild boar movement</a:t>
            </a:r>
            <a:endParaRPr lang="en-US" sz="3200" dirty="0">
              <a:solidFill>
                <a:schemeClr val="tx2"/>
              </a:solidFill>
            </a:endParaRPr>
          </a:p>
        </p:txBody>
      </p:sp>
      <p:sp>
        <p:nvSpPr>
          <p:cNvPr id="3" name="Symbol zastępczy zawartości 2"/>
          <p:cNvSpPr>
            <a:spLocks noGrp="1"/>
          </p:cNvSpPr>
          <p:nvPr>
            <p:ph idx="1"/>
          </p:nvPr>
        </p:nvSpPr>
        <p:spPr>
          <a:xfrm>
            <a:off x="71406" y="1356246"/>
            <a:ext cx="9072594" cy="488578"/>
          </a:xfrm>
        </p:spPr>
        <p:txBody>
          <a:bodyPr>
            <a:normAutofit fontScale="77500" lnSpcReduction="20000"/>
          </a:bodyPr>
          <a:lstStyle/>
          <a:p>
            <a:pPr algn="ctr"/>
            <a:r>
              <a:rPr lang="en-US" sz="2000" b="1" i="0" dirty="0" smtClean="0">
                <a:solidFill>
                  <a:schemeClr val="tx2"/>
                </a:solidFill>
              </a:rPr>
              <a:t>Drive hunting with dogs: increase of range size during the hunting season</a:t>
            </a:r>
            <a:endParaRPr lang="en-US" sz="2000" b="1" i="0" dirty="0">
              <a:solidFill>
                <a:schemeClr val="tx2"/>
              </a:solidFill>
            </a:endParaRPr>
          </a:p>
        </p:txBody>
      </p:sp>
      <p:pic>
        <p:nvPicPr>
          <p:cNvPr id="3075" name="Picture 3"/>
          <p:cNvPicPr>
            <a:picLocks noChangeAspect="1" noChangeArrowheads="1"/>
          </p:cNvPicPr>
          <p:nvPr/>
        </p:nvPicPr>
        <p:blipFill>
          <a:blip r:embed="rId3" cstate="print"/>
          <a:srcRect/>
          <a:stretch>
            <a:fillRect/>
          </a:stretch>
        </p:blipFill>
        <p:spPr bwMode="auto">
          <a:xfrm>
            <a:off x="642910" y="1785926"/>
            <a:ext cx="7696200" cy="1476375"/>
          </a:xfrm>
          <a:prstGeom prst="rect">
            <a:avLst/>
          </a:prstGeom>
          <a:noFill/>
          <a:ln w="9525">
            <a:noFill/>
            <a:miter lim="800000"/>
            <a:headEnd/>
            <a:tailEnd/>
          </a:ln>
          <a:effectLst/>
        </p:spPr>
      </p:pic>
      <p:sp>
        <p:nvSpPr>
          <p:cNvPr id="7" name="Elipsa 6"/>
          <p:cNvSpPr/>
          <p:nvPr/>
        </p:nvSpPr>
        <p:spPr>
          <a:xfrm>
            <a:off x="2928926" y="2428868"/>
            <a:ext cx="357190" cy="714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Elipsa 7"/>
          <p:cNvSpPr/>
          <p:nvPr/>
        </p:nvSpPr>
        <p:spPr>
          <a:xfrm>
            <a:off x="5072066" y="2428868"/>
            <a:ext cx="357190" cy="714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6" name="Picture 4"/>
          <p:cNvPicPr>
            <a:picLocks noChangeAspect="1" noChangeArrowheads="1"/>
          </p:cNvPicPr>
          <p:nvPr/>
        </p:nvPicPr>
        <p:blipFill>
          <a:blip r:embed="rId4" cstate="print"/>
          <a:srcRect/>
          <a:stretch>
            <a:fillRect/>
          </a:stretch>
        </p:blipFill>
        <p:spPr bwMode="auto">
          <a:xfrm>
            <a:off x="4237486" y="3357562"/>
            <a:ext cx="4620794" cy="3186112"/>
          </a:xfrm>
          <a:prstGeom prst="rect">
            <a:avLst/>
          </a:prstGeom>
          <a:noFill/>
          <a:ln w="9525">
            <a:noFill/>
            <a:miter lim="800000"/>
            <a:headEnd/>
            <a:tailEnd/>
          </a:ln>
          <a:effectLst/>
        </p:spPr>
      </p:pic>
      <p:sp>
        <p:nvSpPr>
          <p:cNvPr id="9" name="Symbol zastępczy zawartości 2"/>
          <p:cNvSpPr txBox="1">
            <a:spLocks/>
          </p:cNvSpPr>
          <p:nvPr/>
        </p:nvSpPr>
        <p:spPr>
          <a:xfrm>
            <a:off x="0" y="3571876"/>
            <a:ext cx="4286248" cy="314327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lang="en-US" sz="2000" dirty="0" smtClean="0">
                <a:solidFill>
                  <a:srgbClr val="333399"/>
                </a:solidFill>
              </a:rPr>
              <a:t>Home range displacements during the hunting season (up to 15 km)</a:t>
            </a:r>
            <a:endParaRPr kumimoji="0" lang="en-US" sz="2000" b="0" i="0" u="none" strike="noStrike" kern="1200" cap="none" spc="0" normalizeH="0" baseline="0" dirty="0">
              <a:ln>
                <a:noFill/>
              </a:ln>
              <a:solidFill>
                <a:srgbClr val="333399"/>
              </a:solidFill>
              <a:effectLst/>
              <a:uLnTx/>
              <a:uFillTx/>
              <a:latin typeface="+mn-lt"/>
            </a:endParaRPr>
          </a:p>
        </p:txBody>
      </p:sp>
      <p:sp>
        <p:nvSpPr>
          <p:cNvPr id="11" name="Elipsa 10"/>
          <p:cNvSpPr/>
          <p:nvPr/>
        </p:nvSpPr>
        <p:spPr>
          <a:xfrm>
            <a:off x="7286644" y="2428868"/>
            <a:ext cx="357190" cy="714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0" name="Picture 2"/>
          <p:cNvPicPr>
            <a:picLocks noChangeAspect="1" noChangeArrowheads="1"/>
          </p:cNvPicPr>
          <p:nvPr/>
        </p:nvPicPr>
        <p:blipFill>
          <a:blip r:embed="rId5" cstate="print"/>
          <a:srcRect/>
          <a:stretch>
            <a:fillRect/>
          </a:stretch>
        </p:blipFill>
        <p:spPr bwMode="auto">
          <a:xfrm>
            <a:off x="142844" y="5037701"/>
            <a:ext cx="4125602" cy="139169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1539875" y="3000375"/>
            <a:ext cx="68564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5" tIns="43638" rIns="87275" bIns="43638">
            <a:spAutoFit/>
          </a:bodyPr>
          <a:lstStyle/>
          <a:p>
            <a:pPr eaLnBrk="1" hangingPunct="1">
              <a:buFont typeface="Arial" charset="0"/>
              <a:buChar char="•"/>
            </a:pPr>
            <a:endParaRPr lang="et-EE" sz="2600">
              <a:latin typeface="Calibri" charset="0"/>
            </a:endParaRPr>
          </a:p>
        </p:txBody>
      </p:sp>
      <p:pic>
        <p:nvPicPr>
          <p:cNvPr id="6147" name="Picture 7" descr="sig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446142"/>
            <a:ext cx="6632351" cy="467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a:off x="111125" y="6116638"/>
            <a:ext cx="774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buFont typeface="Arial" charset="0"/>
              <a:buNone/>
            </a:pPr>
            <a:r>
              <a:rPr lang="et-EE" sz="1800">
                <a:latin typeface="Arial" charset="0"/>
              </a:rPr>
              <a:t>Driven hunt with dogs – effective method to reduce the population density</a:t>
            </a:r>
          </a:p>
        </p:txBody>
      </p:sp>
    </p:spTree>
    <p:extLst>
      <p:ext uri="{BB962C8B-B14F-4D97-AF65-F5344CB8AC3E}">
        <p14:creationId xmlns:p14="http://schemas.microsoft.com/office/powerpoint/2010/main" val="133106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1340769"/>
            <a:ext cx="7772400" cy="648072"/>
          </a:xfrm>
        </p:spPr>
        <p:txBody>
          <a:bodyPr/>
          <a:lstStyle/>
          <a:p>
            <a:r>
              <a:rPr lang="en-GB" dirty="0"/>
              <a:t>ASF in wild boar</a:t>
            </a:r>
          </a:p>
        </p:txBody>
      </p:sp>
      <p:sp>
        <p:nvSpPr>
          <p:cNvPr id="7" name="Text Placeholder 6"/>
          <p:cNvSpPr>
            <a:spLocks noGrp="1"/>
          </p:cNvSpPr>
          <p:nvPr>
            <p:ph type="body" idx="1"/>
          </p:nvPr>
        </p:nvSpPr>
        <p:spPr>
          <a:xfrm>
            <a:off x="755576" y="2708921"/>
            <a:ext cx="7772400" cy="3168352"/>
          </a:xfrm>
        </p:spPr>
        <p:txBody>
          <a:bodyPr/>
          <a:lstStyle/>
          <a:p>
            <a:endParaRPr lang="en-GB" dirty="0"/>
          </a:p>
        </p:txBody>
      </p:sp>
      <p:sp>
        <p:nvSpPr>
          <p:cNvPr id="3" name="Slide Number Placeholder 2"/>
          <p:cNvSpPr>
            <a:spLocks noGrp="1"/>
          </p:cNvSpPr>
          <p:nvPr>
            <p:ph type="sldNum" sz="quarter" idx="12"/>
          </p:nvPr>
        </p:nvSpPr>
        <p:spPr/>
        <p:txBody>
          <a:bodyPr/>
          <a:lstStyle/>
          <a:p>
            <a:pPr>
              <a:defRPr/>
            </a:pPr>
            <a:fld id="{86133261-F426-4E3C-B2AF-F6E5B7E61F25}" type="slidenum">
              <a:rPr lang="en-GB" smtClean="0"/>
              <a:pPr>
                <a:defRPr/>
              </a:pPr>
              <a:t>1</a:t>
            </a:fld>
            <a:endParaRPr lang="en-GB"/>
          </a:p>
        </p:txBody>
      </p:sp>
      <p:pic>
        <p:nvPicPr>
          <p:cNvPr id="5" name="Segnaposto contenuto 11"/>
          <p:cNvPicPr>
            <a:picLocks noGrp="1" noChangeAspect="1"/>
          </p:cNvPicPr>
          <p:nvPr>
            <p:ph idx="1"/>
          </p:nvPr>
        </p:nvPicPr>
        <p:blipFill>
          <a:blip r:embed="rId2" cstate="print"/>
          <a:srcRect t="20407" b="20407"/>
          <a:stretch>
            <a:fillRect/>
          </a:stretch>
        </p:blipFill>
        <p:spPr>
          <a:xfrm>
            <a:off x="457200" y="2387600"/>
            <a:ext cx="8229600" cy="3633788"/>
          </a:xfrm>
        </p:spPr>
      </p:pic>
    </p:spTree>
    <p:extLst>
      <p:ext uri="{BB962C8B-B14F-4D97-AF65-F5344CB8AC3E}">
        <p14:creationId xmlns:p14="http://schemas.microsoft.com/office/powerpoint/2010/main" val="2472434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telegraph.co.uk/multimedia/archive/03189/wild-boar_3189179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06" y="288925"/>
            <a:ext cx="8730026" cy="61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metto 3 1"/>
          <p:cNvSpPr/>
          <p:nvPr/>
        </p:nvSpPr>
        <p:spPr>
          <a:xfrm>
            <a:off x="6150827" y="872071"/>
            <a:ext cx="2601096" cy="1376956"/>
          </a:xfrm>
          <a:prstGeom prst="wedgeEllipseCallout">
            <a:avLst>
              <a:gd name="adj1" fmla="val -45336"/>
              <a:gd name="adj2" fmla="val 740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000" b="0" dirty="0">
                <a:solidFill>
                  <a:srgbClr val="000000"/>
                </a:solidFill>
              </a:rPr>
              <a:t>How </a:t>
            </a:r>
            <a:r>
              <a:rPr lang="it-IT" sz="2000" b="0" dirty="0" err="1">
                <a:solidFill>
                  <a:srgbClr val="000000"/>
                </a:solidFill>
              </a:rPr>
              <a:t>many</a:t>
            </a:r>
            <a:r>
              <a:rPr lang="it-IT" sz="2000" b="0" dirty="0">
                <a:solidFill>
                  <a:srgbClr val="000000"/>
                </a:solidFill>
              </a:rPr>
              <a:t> wild </a:t>
            </a:r>
            <a:r>
              <a:rPr lang="it-IT" sz="2000" b="0" dirty="0" err="1">
                <a:solidFill>
                  <a:srgbClr val="000000"/>
                </a:solidFill>
              </a:rPr>
              <a:t>boars</a:t>
            </a:r>
            <a:r>
              <a:rPr lang="it-IT" sz="2000" b="0" dirty="0">
                <a:solidFill>
                  <a:srgbClr val="000000"/>
                </a:solidFill>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268760"/>
            <a:ext cx="8568952" cy="2952329"/>
          </a:xfrm>
        </p:spPr>
        <p:txBody>
          <a:bodyPr/>
          <a:lstStyle/>
          <a:p>
            <a:r>
              <a:rPr lang="en-US" dirty="0" smtClean="0"/>
              <a:t>Density dependent spread</a:t>
            </a:r>
            <a:endParaRPr lang="en-US" dirty="0"/>
          </a:p>
        </p:txBody>
      </p:sp>
      <p:sp>
        <p:nvSpPr>
          <p:cNvPr id="3" name="Segnaposto testo 2"/>
          <p:cNvSpPr>
            <a:spLocks noGrp="1"/>
          </p:cNvSpPr>
          <p:nvPr>
            <p:ph type="body" idx="1"/>
          </p:nvPr>
        </p:nvSpPr>
        <p:spPr>
          <a:xfrm>
            <a:off x="251520" y="2780928"/>
            <a:ext cx="8496944" cy="3096345"/>
          </a:xfrm>
        </p:spPr>
        <p:txBody>
          <a:bodyPr/>
          <a:lstStyle/>
          <a:p>
            <a:r>
              <a:rPr lang="en-GB" sz="2400" dirty="0"/>
              <a:t>The number of NEW INFECTED wild boar is proportional to the wild boar population size </a:t>
            </a:r>
          </a:p>
          <a:p>
            <a:endParaRPr lang="en-GB" sz="2400" dirty="0"/>
          </a:p>
          <a:p>
            <a:r>
              <a:rPr lang="en-GB" sz="2400" dirty="0"/>
              <a:t>The duration of the epidemic is proportional to the wild boar population size</a:t>
            </a:r>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20</a:t>
            </a:fld>
            <a:endParaRPr lang="en-GB"/>
          </a:p>
        </p:txBody>
      </p:sp>
    </p:spTree>
    <p:extLst>
      <p:ext uri="{BB962C8B-B14F-4D97-AF65-F5344CB8AC3E}">
        <p14:creationId xmlns:p14="http://schemas.microsoft.com/office/powerpoint/2010/main" val="3696107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91723" y="1157843"/>
            <a:ext cx="8768644" cy="830997"/>
          </a:xfrm>
          <a:prstGeom prst="rect">
            <a:avLst/>
          </a:prstGeom>
          <a:noFill/>
          <a:ln w="19050">
            <a:noFill/>
            <a:miter lim="800000"/>
            <a:headEnd type="none" w="sm" len="sm"/>
            <a:tailEnd type="none" w="sm" len="sm"/>
          </a:ln>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ts val="0"/>
              </a:spcBef>
              <a:buSzPct val="125000"/>
              <a:buFontTx/>
              <a:buNone/>
              <a:defRPr/>
            </a:pPr>
            <a:r>
              <a:rPr lang="en-US" altLang="pl-PL" sz="2400" dirty="0" smtClean="0">
                <a:solidFill>
                  <a:srgbClr val="C00000"/>
                </a:solidFill>
                <a:latin typeface="+mn-lt"/>
                <a:ea typeface="+mn-ea"/>
                <a:cs typeface="Arial" panose="020B0604020202020204" pitchFamily="34" charset="0"/>
              </a:rPr>
              <a:t>Poland: tendency to spread within areas with wild boar density &gt; 1 individual/km</a:t>
            </a:r>
            <a:r>
              <a:rPr lang="en-US" altLang="pl-PL" sz="2400" baseline="30000" dirty="0" smtClean="0">
                <a:solidFill>
                  <a:srgbClr val="C00000"/>
                </a:solidFill>
                <a:latin typeface="+mn-lt"/>
                <a:ea typeface="+mn-ea"/>
                <a:cs typeface="Arial" panose="020B0604020202020204" pitchFamily="34" charset="0"/>
              </a:rPr>
              <a:t>2</a:t>
            </a:r>
            <a:endParaRPr lang="en-US" altLang="pl-PL" sz="2400" dirty="0">
              <a:solidFill>
                <a:srgbClr val="C00000"/>
              </a:solidFill>
              <a:latin typeface="+mn-lt"/>
              <a:ea typeface="+mn-ea"/>
              <a:cs typeface="Arial" panose="020B0604020202020204" pitchFamily="34" charset="0"/>
            </a:endParaRPr>
          </a:p>
        </p:txBody>
      </p:sp>
      <p:pic>
        <p:nvPicPr>
          <p:cNvPr id="9219" name="Obraz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23" y="1977603"/>
            <a:ext cx="27686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Obraz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3100" y="1977603"/>
            <a:ext cx="2770011"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Obraz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8700" y="1977603"/>
            <a:ext cx="2770011"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pole tekstowe 12"/>
          <p:cNvSpPr txBox="1">
            <a:spLocks noChangeArrowheads="1"/>
          </p:cNvSpPr>
          <p:nvPr/>
        </p:nvSpPr>
        <p:spPr bwMode="auto">
          <a:xfrm>
            <a:off x="667456" y="6351711"/>
            <a:ext cx="2089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Narrow" charset="0"/>
                <a:ea typeface="ＭＳ Ｐゴシック" charset="0"/>
                <a:cs typeface="Arial" charset="0"/>
              </a:defRPr>
            </a:lvl1pPr>
            <a:lvl2pPr marL="742950" indent="-285750">
              <a:defRPr sz="2800">
                <a:solidFill>
                  <a:schemeClr val="tx1"/>
                </a:solidFill>
                <a:latin typeface="Arial Narrow" charset="0"/>
                <a:ea typeface="Arial" charset="0"/>
                <a:cs typeface="Arial" charset="0"/>
              </a:defRPr>
            </a:lvl2pPr>
            <a:lvl3pPr marL="1143000" indent="-228600">
              <a:defRPr sz="2800">
                <a:solidFill>
                  <a:schemeClr val="tx1"/>
                </a:solidFill>
                <a:latin typeface="Arial Narrow" charset="0"/>
                <a:ea typeface="Arial" charset="0"/>
                <a:cs typeface="Arial" charset="0"/>
              </a:defRPr>
            </a:lvl3pPr>
            <a:lvl4pPr marL="1600200" indent="-228600">
              <a:defRPr sz="2800">
                <a:solidFill>
                  <a:schemeClr val="tx1"/>
                </a:solidFill>
                <a:latin typeface="Arial Narrow" charset="0"/>
                <a:ea typeface="Arial" charset="0"/>
                <a:cs typeface="Arial" charset="0"/>
              </a:defRPr>
            </a:lvl4pPr>
            <a:lvl5pPr marL="2057400" indent="-228600">
              <a:defRPr sz="28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Narrow" charset="0"/>
                <a:ea typeface="Arial" charset="0"/>
                <a:cs typeface="Arial" charset="0"/>
              </a:defRPr>
            </a:lvl9pPr>
          </a:lstStyle>
          <a:p>
            <a:r>
              <a:rPr lang="pl-PL" sz="2400" b="1" dirty="0"/>
              <a:t>2014 – 30 cases</a:t>
            </a:r>
          </a:p>
        </p:txBody>
      </p:sp>
      <p:sp>
        <p:nvSpPr>
          <p:cNvPr id="9223" name="pole tekstowe 16"/>
          <p:cNvSpPr txBox="1">
            <a:spLocks noChangeArrowheads="1"/>
          </p:cNvSpPr>
          <p:nvPr/>
        </p:nvSpPr>
        <p:spPr bwMode="auto">
          <a:xfrm>
            <a:off x="3371145" y="6351711"/>
            <a:ext cx="2089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Narrow" charset="0"/>
                <a:ea typeface="ＭＳ Ｐゴシック" charset="0"/>
                <a:cs typeface="Arial" charset="0"/>
              </a:defRPr>
            </a:lvl1pPr>
            <a:lvl2pPr marL="742950" indent="-285750">
              <a:defRPr sz="2800">
                <a:solidFill>
                  <a:schemeClr val="tx1"/>
                </a:solidFill>
                <a:latin typeface="Arial Narrow" charset="0"/>
                <a:ea typeface="Arial" charset="0"/>
                <a:cs typeface="Arial" charset="0"/>
              </a:defRPr>
            </a:lvl2pPr>
            <a:lvl3pPr marL="1143000" indent="-228600">
              <a:defRPr sz="2800">
                <a:solidFill>
                  <a:schemeClr val="tx1"/>
                </a:solidFill>
                <a:latin typeface="Arial Narrow" charset="0"/>
                <a:ea typeface="Arial" charset="0"/>
                <a:cs typeface="Arial" charset="0"/>
              </a:defRPr>
            </a:lvl3pPr>
            <a:lvl4pPr marL="1600200" indent="-228600">
              <a:defRPr sz="2800">
                <a:solidFill>
                  <a:schemeClr val="tx1"/>
                </a:solidFill>
                <a:latin typeface="Arial Narrow" charset="0"/>
                <a:ea typeface="Arial" charset="0"/>
                <a:cs typeface="Arial" charset="0"/>
              </a:defRPr>
            </a:lvl4pPr>
            <a:lvl5pPr marL="2057400" indent="-228600">
              <a:defRPr sz="28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Narrow" charset="0"/>
                <a:ea typeface="Arial" charset="0"/>
                <a:cs typeface="Arial" charset="0"/>
              </a:defRPr>
            </a:lvl9pPr>
          </a:lstStyle>
          <a:p>
            <a:r>
              <a:rPr lang="pl-PL" sz="2400" b="1" dirty="0"/>
              <a:t>2015 – 53 cases</a:t>
            </a:r>
          </a:p>
        </p:txBody>
      </p:sp>
      <p:sp>
        <p:nvSpPr>
          <p:cNvPr id="9224" name="pole tekstowe 17"/>
          <p:cNvSpPr txBox="1">
            <a:spLocks noChangeArrowheads="1"/>
          </p:cNvSpPr>
          <p:nvPr/>
        </p:nvSpPr>
        <p:spPr bwMode="auto">
          <a:xfrm>
            <a:off x="6286500" y="6351711"/>
            <a:ext cx="2089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Narrow" charset="0"/>
                <a:ea typeface="ＭＳ Ｐゴシック" charset="0"/>
                <a:cs typeface="Arial" charset="0"/>
              </a:defRPr>
            </a:lvl1pPr>
            <a:lvl2pPr marL="742950" indent="-285750">
              <a:defRPr sz="2800">
                <a:solidFill>
                  <a:schemeClr val="tx1"/>
                </a:solidFill>
                <a:latin typeface="Arial Narrow" charset="0"/>
                <a:ea typeface="Arial" charset="0"/>
                <a:cs typeface="Arial" charset="0"/>
              </a:defRPr>
            </a:lvl2pPr>
            <a:lvl3pPr marL="1143000" indent="-228600">
              <a:defRPr sz="2800">
                <a:solidFill>
                  <a:schemeClr val="tx1"/>
                </a:solidFill>
                <a:latin typeface="Arial Narrow" charset="0"/>
                <a:ea typeface="Arial" charset="0"/>
                <a:cs typeface="Arial" charset="0"/>
              </a:defRPr>
            </a:lvl3pPr>
            <a:lvl4pPr marL="1600200" indent="-228600">
              <a:defRPr sz="2800">
                <a:solidFill>
                  <a:schemeClr val="tx1"/>
                </a:solidFill>
                <a:latin typeface="Arial Narrow" charset="0"/>
                <a:ea typeface="Arial" charset="0"/>
                <a:cs typeface="Arial" charset="0"/>
              </a:defRPr>
            </a:lvl4pPr>
            <a:lvl5pPr marL="2057400" indent="-228600">
              <a:defRPr sz="28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8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8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8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800">
                <a:solidFill>
                  <a:schemeClr val="tx1"/>
                </a:solidFill>
                <a:latin typeface="Arial Narrow" charset="0"/>
                <a:ea typeface="Arial" charset="0"/>
                <a:cs typeface="Arial" charset="0"/>
              </a:defRPr>
            </a:lvl9pPr>
          </a:lstStyle>
          <a:p>
            <a:r>
              <a:rPr lang="pl-PL" sz="2400" b="1" dirty="0"/>
              <a:t>2016 – 28 cases</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5"/>
          <p:cNvGrpSpPr>
            <a:grpSpLocks noChangeAspect="1"/>
          </p:cNvGrpSpPr>
          <p:nvPr/>
        </p:nvGrpSpPr>
        <p:grpSpPr bwMode="auto">
          <a:xfrm>
            <a:off x="10476656" y="5438578"/>
            <a:ext cx="705794" cy="1068614"/>
            <a:chOff x="72" y="20"/>
            <a:chExt cx="5797" cy="8777"/>
          </a:xfrm>
        </p:grpSpPr>
        <p:sp>
          <p:nvSpPr>
            <p:cNvPr id="37890" name="AutoShape 4"/>
            <p:cNvSpPr>
              <a:spLocks noChangeAspect="1" noChangeArrowheads="1" noTextEdit="1"/>
            </p:cNvSpPr>
            <p:nvPr/>
          </p:nvSpPr>
          <p:spPr bwMode="auto">
            <a:xfrm>
              <a:off x="72" y="20"/>
              <a:ext cx="5491" cy="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7891" name="Rectangle 6"/>
            <p:cNvSpPr>
              <a:spLocks noChangeArrowheads="1"/>
            </p:cNvSpPr>
            <p:nvPr/>
          </p:nvSpPr>
          <p:spPr bwMode="auto">
            <a:xfrm>
              <a:off x="5325" y="3672"/>
              <a:ext cx="9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900">
                  <a:solidFill>
                    <a:srgbClr val="548DD4"/>
                  </a:solidFill>
                  <a:latin typeface="Times New Roman" charset="0"/>
                </a:rPr>
                <a:t> </a:t>
              </a:r>
              <a:endParaRPr lang="et-EE"/>
            </a:p>
          </p:txBody>
        </p:sp>
        <p:sp>
          <p:nvSpPr>
            <p:cNvPr id="37893" name="Rectangle 8"/>
            <p:cNvSpPr>
              <a:spLocks noChangeArrowheads="1"/>
            </p:cNvSpPr>
            <p:nvPr/>
          </p:nvSpPr>
          <p:spPr bwMode="auto">
            <a:xfrm>
              <a:off x="2577" y="3889"/>
              <a:ext cx="8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500">
                  <a:solidFill>
                    <a:srgbClr val="000000"/>
                  </a:solidFill>
                  <a:latin typeface="Times New Roman" charset="0"/>
                </a:rPr>
                <a:t> </a:t>
              </a:r>
              <a:endParaRPr lang="et-EE"/>
            </a:p>
          </p:txBody>
        </p:sp>
        <p:sp>
          <p:nvSpPr>
            <p:cNvPr id="37894" name="Rectangle 9"/>
            <p:cNvSpPr>
              <a:spLocks noChangeArrowheads="1"/>
            </p:cNvSpPr>
            <p:nvPr/>
          </p:nvSpPr>
          <p:spPr bwMode="auto">
            <a:xfrm>
              <a:off x="2615" y="388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it-IT"/>
            </a:p>
          </p:txBody>
        </p:sp>
        <p:sp>
          <p:nvSpPr>
            <p:cNvPr id="37895" name="Rectangle 10"/>
            <p:cNvSpPr>
              <a:spLocks noChangeArrowheads="1"/>
            </p:cNvSpPr>
            <p:nvPr/>
          </p:nvSpPr>
          <p:spPr bwMode="auto">
            <a:xfrm>
              <a:off x="72" y="4101"/>
              <a:ext cx="3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500">
                  <a:solidFill>
                    <a:srgbClr val="000000"/>
                  </a:solidFill>
                  <a:latin typeface="Times New Roman" charset="0"/>
                </a:rPr>
                <a:t>.</a:t>
              </a:r>
              <a:endParaRPr lang="et-EE"/>
            </a:p>
          </p:txBody>
        </p:sp>
        <p:sp>
          <p:nvSpPr>
            <p:cNvPr id="37896" name="Rectangle 11"/>
            <p:cNvSpPr>
              <a:spLocks noChangeArrowheads="1"/>
            </p:cNvSpPr>
            <p:nvPr/>
          </p:nvSpPr>
          <p:spPr bwMode="auto">
            <a:xfrm>
              <a:off x="3557" y="4101"/>
              <a:ext cx="8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500">
                  <a:solidFill>
                    <a:srgbClr val="000000"/>
                  </a:solidFill>
                  <a:latin typeface="Times New Roman" charset="0"/>
                </a:rPr>
                <a:t> </a:t>
              </a:r>
              <a:endParaRPr lang="et-EE"/>
            </a:p>
          </p:txBody>
        </p:sp>
        <p:pic>
          <p:nvPicPr>
            <p:cNvPr id="37897"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0" y="6707"/>
              <a:ext cx="2899" cy="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5"/>
          <p:cNvGrpSpPr>
            <a:grpSpLocks noChangeAspect="1"/>
          </p:cNvGrpSpPr>
          <p:nvPr/>
        </p:nvGrpSpPr>
        <p:grpSpPr bwMode="auto">
          <a:xfrm>
            <a:off x="0" y="0"/>
            <a:ext cx="9144000" cy="6858000"/>
            <a:chOff x="72" y="20"/>
            <a:chExt cx="5491" cy="4300"/>
          </a:xfrm>
        </p:grpSpPr>
        <p:sp>
          <p:nvSpPr>
            <p:cNvPr id="12" name="AutoShape 4"/>
            <p:cNvSpPr>
              <a:spLocks noChangeAspect="1" noChangeArrowheads="1" noTextEdit="1"/>
            </p:cNvSpPr>
            <p:nvPr/>
          </p:nvSpPr>
          <p:spPr bwMode="auto">
            <a:xfrm>
              <a:off x="72" y="20"/>
              <a:ext cx="5491" cy="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3" name="Rectangle 6"/>
            <p:cNvSpPr>
              <a:spLocks noChangeArrowheads="1"/>
            </p:cNvSpPr>
            <p:nvPr/>
          </p:nvSpPr>
          <p:spPr bwMode="auto">
            <a:xfrm>
              <a:off x="5325" y="3672"/>
              <a:ext cx="9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900">
                  <a:solidFill>
                    <a:srgbClr val="548DD4"/>
                  </a:solidFill>
                  <a:latin typeface="Times New Roman" charset="0"/>
                </a:rPr>
                <a:t> </a:t>
              </a:r>
              <a:endParaRPr lang="et-EE"/>
            </a:p>
          </p:txBody>
        </p:sp>
        <p:sp>
          <p:nvSpPr>
            <p:cNvPr id="14" name="Rectangle 7"/>
            <p:cNvSpPr>
              <a:spLocks noChangeArrowheads="1"/>
            </p:cNvSpPr>
            <p:nvPr/>
          </p:nvSpPr>
          <p:spPr bwMode="auto">
            <a:xfrm>
              <a:off x="348" y="3908"/>
              <a:ext cx="4697"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t-EE" sz="1200" b="0" dirty="0">
                  <a:solidFill>
                    <a:srgbClr val="000000"/>
                  </a:solidFill>
                </a:rPr>
                <a:t>Density of wild boars (individuals per 10 km</a:t>
              </a:r>
              <a:r>
                <a:rPr lang="et-EE" sz="1200" b="0" baseline="30000" dirty="0">
                  <a:solidFill>
                    <a:srgbClr val="000000"/>
                  </a:solidFill>
                </a:rPr>
                <a:t>2</a:t>
              </a:r>
              <a:r>
                <a:rPr lang="et-EE" sz="1200" b="0" dirty="0">
                  <a:solidFill>
                    <a:srgbClr val="000000"/>
                  </a:solidFill>
                </a:rPr>
                <a:t> of hunting ground) in hunting districts by hunters estimations (census) in spring 2016.</a:t>
              </a:r>
            </a:p>
          </p:txBody>
        </p:sp>
        <p:sp>
          <p:nvSpPr>
            <p:cNvPr id="15" name="Rectangle 8"/>
            <p:cNvSpPr>
              <a:spLocks noChangeArrowheads="1"/>
            </p:cNvSpPr>
            <p:nvPr/>
          </p:nvSpPr>
          <p:spPr bwMode="auto">
            <a:xfrm>
              <a:off x="2577" y="3889"/>
              <a:ext cx="8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500">
                  <a:solidFill>
                    <a:srgbClr val="000000"/>
                  </a:solidFill>
                  <a:latin typeface="Times New Roman" charset="0"/>
                </a:rPr>
                <a:t> </a:t>
              </a:r>
              <a:endParaRPr lang="et-EE"/>
            </a:p>
          </p:txBody>
        </p:sp>
        <p:sp>
          <p:nvSpPr>
            <p:cNvPr id="16" name="Rectangle 9"/>
            <p:cNvSpPr>
              <a:spLocks noChangeArrowheads="1"/>
            </p:cNvSpPr>
            <p:nvPr/>
          </p:nvSpPr>
          <p:spPr bwMode="auto">
            <a:xfrm>
              <a:off x="2615" y="388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it-IT"/>
            </a:p>
          </p:txBody>
        </p:sp>
        <p:sp>
          <p:nvSpPr>
            <p:cNvPr id="18" name="Rectangle 11"/>
            <p:cNvSpPr>
              <a:spLocks noChangeArrowheads="1"/>
            </p:cNvSpPr>
            <p:nvPr/>
          </p:nvSpPr>
          <p:spPr bwMode="auto">
            <a:xfrm>
              <a:off x="3557" y="4101"/>
              <a:ext cx="8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t-EE" sz="1500">
                  <a:solidFill>
                    <a:srgbClr val="000000"/>
                  </a:solidFill>
                  <a:latin typeface="Times New Roman" charset="0"/>
                </a:rPr>
                <a:t> </a:t>
              </a:r>
              <a:endParaRPr lang="et-EE"/>
            </a:p>
          </p:txBody>
        </p:sp>
        <p:pic>
          <p:nvPicPr>
            <p:cNvPr id="1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 y="20"/>
              <a:ext cx="5250"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e 1"/>
          <p:cNvSpPr/>
          <p:nvPr/>
        </p:nvSpPr>
        <p:spPr>
          <a:xfrm>
            <a:off x="4499992" y="3140968"/>
            <a:ext cx="4176464" cy="2880320"/>
          </a:xfrm>
          <a:prstGeom prst="ellipse">
            <a:avLst/>
          </a:prstGeom>
          <a:solidFill>
            <a:srgbClr val="FF0000">
              <a:alpha val="20000"/>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it-IT" sz="2400" b="0" dirty="0">
                <a:solidFill>
                  <a:srgbClr val="000000"/>
                </a:solidFill>
              </a:rPr>
              <a:t>0,15-0,3 WB/</a:t>
            </a:r>
            <a:r>
              <a:rPr lang="et-EE" sz="2400" b="0" dirty="0">
                <a:solidFill>
                  <a:srgbClr val="000000"/>
                </a:solidFill>
              </a:rPr>
              <a:t>km</a:t>
            </a:r>
            <a:r>
              <a:rPr lang="et-EE" sz="2400" b="0" baseline="30000" dirty="0">
                <a:solidFill>
                  <a:srgbClr val="000000"/>
                </a:solidFill>
              </a:rPr>
              <a:t>2</a:t>
            </a:r>
            <a:endParaRPr lang="it-IT" sz="2400" b="0" dirty="0">
              <a:solidFill>
                <a:srgbClr val="000000"/>
              </a:solidFill>
            </a:endParaRPr>
          </a:p>
        </p:txBody>
      </p:sp>
      <p:sp>
        <p:nvSpPr>
          <p:cNvPr id="3" name="TextBox 2"/>
          <p:cNvSpPr txBox="1"/>
          <p:nvPr/>
        </p:nvSpPr>
        <p:spPr>
          <a:xfrm>
            <a:off x="2555776" y="404664"/>
            <a:ext cx="4104456" cy="461665"/>
          </a:xfrm>
          <a:prstGeom prst="rect">
            <a:avLst/>
          </a:prstGeom>
          <a:noFill/>
        </p:spPr>
        <p:txBody>
          <a:bodyPr wrap="square" rtlCol="0">
            <a:spAutoFit/>
          </a:bodyPr>
          <a:lstStyle/>
          <a:p>
            <a:pPr algn="ctr"/>
            <a:r>
              <a:rPr lang="lv-LV" sz="2400" dirty="0" err="1" smtClean="0">
                <a:solidFill>
                  <a:schemeClr val="tx1"/>
                </a:solidFill>
              </a:rPr>
              <a:t>Estonia</a:t>
            </a:r>
            <a:endParaRPr lang="lv-LV" sz="2400" dirty="0" smtClean="0">
              <a:solidFill>
                <a:schemeClr val="tx1"/>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23</a:t>
            </a:fld>
            <a:endParaRPr lang="en-GB"/>
          </a:p>
        </p:txBody>
      </p:sp>
      <p:pic>
        <p:nvPicPr>
          <p:cNvPr id="5" name="Pilt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255588"/>
            <a:ext cx="9163050"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p:cNvSpPr/>
          <p:nvPr/>
        </p:nvSpPr>
        <p:spPr>
          <a:xfrm>
            <a:off x="4860032" y="3861048"/>
            <a:ext cx="4176464" cy="2880320"/>
          </a:xfrm>
          <a:prstGeom prst="ellipse">
            <a:avLst/>
          </a:prstGeom>
          <a:solidFill>
            <a:srgbClr val="FF0000">
              <a:alpha val="20000"/>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it-IT" sz="2400" b="0" dirty="0">
              <a:solidFill>
                <a:srgbClr val="000000"/>
              </a:solidFill>
            </a:endParaRPr>
          </a:p>
        </p:txBody>
      </p:sp>
    </p:spTree>
    <p:extLst>
      <p:ext uri="{BB962C8B-B14F-4D97-AF65-F5344CB8AC3E}">
        <p14:creationId xmlns:p14="http://schemas.microsoft.com/office/powerpoint/2010/main" val="183887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24</a:t>
            </a:fld>
            <a:endParaRPr lang="en-GB"/>
          </a:p>
        </p:txBody>
      </p:sp>
      <p:sp>
        <p:nvSpPr>
          <p:cNvPr id="5" name="Titolo 1"/>
          <p:cNvSpPr txBox="1">
            <a:spLocks/>
          </p:cNvSpPr>
          <p:nvPr/>
        </p:nvSpPr>
        <p:spPr bwMode="auto">
          <a:xfrm>
            <a:off x="251520" y="1268239"/>
            <a:ext cx="8446393" cy="936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defRPr/>
            </a:pPr>
            <a:r>
              <a:rPr lang="en-US" sz="3200" dirty="0" smtClean="0"/>
              <a:t>Can we define the threshold density?</a:t>
            </a:r>
            <a:endParaRPr lang="en-US" sz="3200" dirty="0"/>
          </a:p>
        </p:txBody>
      </p:sp>
      <p:sp>
        <p:nvSpPr>
          <p:cNvPr id="6" name="Segnaposto contenuto 2"/>
          <p:cNvSpPr txBox="1">
            <a:spLocks/>
          </p:cNvSpPr>
          <p:nvPr/>
        </p:nvSpPr>
        <p:spPr bwMode="auto">
          <a:xfrm>
            <a:off x="251520" y="2387600"/>
            <a:ext cx="8640960" cy="39937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algn="l">
              <a:defRPr/>
            </a:pPr>
            <a:r>
              <a:rPr lang="en-GB" sz="2000" b="0" dirty="0"/>
              <a:t>The threshold density (</a:t>
            </a:r>
            <a:r>
              <a:rPr lang="en-GB" sz="2000" b="0" dirty="0" err="1"/>
              <a:t>nt</a:t>
            </a:r>
            <a:r>
              <a:rPr lang="en-GB" sz="2000" b="0" dirty="0"/>
              <a:t>) is that wild boar </a:t>
            </a:r>
            <a:r>
              <a:rPr lang="en-GB" sz="2000" b="0" u="sng" dirty="0"/>
              <a:t>density</a:t>
            </a:r>
            <a:r>
              <a:rPr lang="en-GB" sz="2000" b="0" dirty="0"/>
              <a:t> at which an </a:t>
            </a:r>
            <a:r>
              <a:rPr lang="en-GB" sz="2000" b="0" u="sng" dirty="0"/>
              <a:t>infectious wild boar does not encounter any susceptible wild boar </a:t>
            </a:r>
            <a:r>
              <a:rPr lang="en-GB" sz="2000" b="0" dirty="0"/>
              <a:t>in due time </a:t>
            </a:r>
            <a:r>
              <a:rPr lang="en-GB" sz="2000" b="0" u="sng" dirty="0"/>
              <a:t>to spread the infection</a:t>
            </a:r>
          </a:p>
          <a:p>
            <a:pPr algn="l">
              <a:defRPr/>
            </a:pPr>
            <a:endParaRPr lang="en-GB" sz="2000" b="0" dirty="0"/>
          </a:p>
          <a:p>
            <a:pPr algn="l">
              <a:defRPr/>
            </a:pPr>
            <a:r>
              <a:rPr lang="en-GB" sz="2000" b="0" dirty="0"/>
              <a:t>Duration of infectiousness</a:t>
            </a:r>
          </a:p>
          <a:p>
            <a:pPr algn="l">
              <a:defRPr/>
            </a:pPr>
            <a:r>
              <a:rPr lang="en-GB" sz="2000" b="0" dirty="0"/>
              <a:t>Density/availability of susceptible hosts</a:t>
            </a:r>
          </a:p>
          <a:p>
            <a:pPr algn="l">
              <a:defRPr/>
            </a:pPr>
            <a:endParaRPr lang="en-GB" sz="2000" b="0" dirty="0"/>
          </a:p>
          <a:p>
            <a:pPr algn="l">
              <a:defRPr/>
            </a:pPr>
            <a:r>
              <a:rPr lang="en-GB" sz="2000" b="0" dirty="0"/>
              <a:t>If the wild boar population size is decreased till a certain density,  the infection fade out through a density dependent mechanism</a:t>
            </a:r>
          </a:p>
          <a:p>
            <a:pPr algn="l">
              <a:defRPr/>
            </a:pPr>
            <a:endParaRPr lang="en-GB" sz="2000" b="0" dirty="0"/>
          </a:p>
          <a:p>
            <a:pPr algn="l">
              <a:defRPr/>
            </a:pPr>
            <a:r>
              <a:rPr lang="en-GB" sz="2000" b="0" dirty="0"/>
              <a:t>NO WILD BOARS = NO DISEASE</a:t>
            </a:r>
          </a:p>
        </p:txBody>
      </p:sp>
    </p:spTree>
    <p:extLst>
      <p:ext uri="{BB962C8B-B14F-4D97-AF65-F5344CB8AC3E}">
        <p14:creationId xmlns:p14="http://schemas.microsoft.com/office/powerpoint/2010/main" val="869844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25</a:t>
            </a:fld>
            <a:endParaRPr lang="en-GB"/>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475" y="2186136"/>
            <a:ext cx="6115050"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1259632" y="1556792"/>
            <a:ext cx="6523240" cy="461665"/>
          </a:xfrm>
          <a:prstGeom prst="rect">
            <a:avLst/>
          </a:prstGeom>
          <a:noFill/>
        </p:spPr>
        <p:txBody>
          <a:bodyPr wrap="none" rtlCol="0">
            <a:spAutoFit/>
          </a:bodyPr>
          <a:lstStyle/>
          <a:p>
            <a:r>
              <a:rPr lang="it-IT" sz="2400" b="0" dirty="0">
                <a:solidFill>
                  <a:srgbClr val="0F5494"/>
                </a:solidFill>
              </a:rPr>
              <a:t>CLASSICAL SWINE FEVER in WILD BOAR</a:t>
            </a:r>
          </a:p>
        </p:txBody>
      </p:sp>
      <p:cxnSp>
        <p:nvCxnSpPr>
          <p:cNvPr id="8" name="Connettore 1 7"/>
          <p:cNvCxnSpPr/>
          <p:nvPr/>
        </p:nvCxnSpPr>
        <p:spPr bwMode="auto">
          <a:xfrm>
            <a:off x="2051720" y="4725144"/>
            <a:ext cx="1440160" cy="0"/>
          </a:xfrm>
          <a:prstGeom prst="line">
            <a:avLst/>
          </a:prstGeom>
          <a:noFill/>
          <a:ln w="57150" cap="flat" cmpd="sng" algn="ctr">
            <a:solidFill>
              <a:schemeClr val="accent1">
                <a:lumMod val="50000"/>
              </a:schemeClr>
            </a:solidFill>
            <a:prstDash val="solid"/>
            <a:round/>
            <a:headEnd type="none" w="med" len="med"/>
            <a:tailEnd type="none" w="med" len="med"/>
          </a:ln>
          <a:effectLst/>
        </p:spPr>
      </p:cxnSp>
      <p:cxnSp>
        <p:nvCxnSpPr>
          <p:cNvPr id="9" name="Connettore 1 8"/>
          <p:cNvCxnSpPr/>
          <p:nvPr/>
        </p:nvCxnSpPr>
        <p:spPr bwMode="auto">
          <a:xfrm flipV="1">
            <a:off x="3491880" y="4725144"/>
            <a:ext cx="0" cy="1224136"/>
          </a:xfrm>
          <a:prstGeom prst="line">
            <a:avLst/>
          </a:prstGeom>
          <a:noFill/>
          <a:ln w="57150" cap="flat" cmpd="sng" algn="ctr">
            <a:solidFill>
              <a:schemeClr val="accent1">
                <a:lumMod val="50000"/>
              </a:schemeClr>
            </a:solidFill>
            <a:prstDash val="solid"/>
            <a:round/>
            <a:headEnd type="none" w="med" len="med"/>
            <a:tailEnd type="none" w="med" len="med"/>
          </a:ln>
          <a:effectLst/>
        </p:spPr>
      </p:cxnSp>
      <p:sp>
        <p:nvSpPr>
          <p:cNvPr id="12" name="CasellaDiTesto 11"/>
          <p:cNvSpPr txBox="1"/>
          <p:nvPr/>
        </p:nvSpPr>
        <p:spPr>
          <a:xfrm>
            <a:off x="3419872" y="5559623"/>
            <a:ext cx="2651387" cy="461665"/>
          </a:xfrm>
          <a:prstGeom prst="rect">
            <a:avLst/>
          </a:prstGeom>
          <a:noFill/>
        </p:spPr>
        <p:txBody>
          <a:bodyPr wrap="none" rtlCol="0">
            <a:spAutoFit/>
          </a:bodyPr>
          <a:lstStyle/>
          <a:p>
            <a:r>
              <a:rPr lang="it-IT" sz="2400" b="0" dirty="0">
                <a:solidFill>
                  <a:srgbClr val="0F5494"/>
                </a:solidFill>
              </a:rPr>
              <a:t>1000 wild </a:t>
            </a:r>
            <a:r>
              <a:rPr lang="it-IT" sz="2400" b="0" dirty="0" err="1">
                <a:solidFill>
                  <a:srgbClr val="0F5494"/>
                </a:solidFill>
              </a:rPr>
              <a:t>boars</a:t>
            </a:r>
            <a:endParaRPr lang="it-IT" sz="2400" b="0" dirty="0">
              <a:solidFill>
                <a:srgbClr val="0F5494"/>
              </a:solidFill>
            </a:endParaRPr>
          </a:p>
        </p:txBody>
      </p:sp>
      <p:sp>
        <p:nvSpPr>
          <p:cNvPr id="13" name="CasellaDiTesto 12"/>
          <p:cNvSpPr txBox="1"/>
          <p:nvPr/>
        </p:nvSpPr>
        <p:spPr>
          <a:xfrm>
            <a:off x="1979712" y="4221088"/>
            <a:ext cx="3030397" cy="461665"/>
          </a:xfrm>
          <a:prstGeom prst="rect">
            <a:avLst/>
          </a:prstGeom>
          <a:noFill/>
        </p:spPr>
        <p:txBody>
          <a:bodyPr wrap="none" rtlCol="0">
            <a:spAutoFit/>
          </a:bodyPr>
          <a:lstStyle/>
          <a:p>
            <a:r>
              <a:rPr lang="it-IT" sz="2400" b="0" dirty="0">
                <a:solidFill>
                  <a:srgbClr val="0F5494"/>
                </a:solidFill>
              </a:rPr>
              <a:t>1 </a:t>
            </a:r>
            <a:r>
              <a:rPr lang="it-IT" sz="2400" b="0" dirty="0" err="1">
                <a:solidFill>
                  <a:srgbClr val="0F5494"/>
                </a:solidFill>
              </a:rPr>
              <a:t>year</a:t>
            </a:r>
            <a:r>
              <a:rPr lang="it-IT" sz="2400" b="0" dirty="0">
                <a:solidFill>
                  <a:srgbClr val="0F5494"/>
                </a:solidFill>
              </a:rPr>
              <a:t> </a:t>
            </a:r>
            <a:r>
              <a:rPr lang="it-IT" sz="2400" b="0" dirty="0" err="1">
                <a:solidFill>
                  <a:srgbClr val="0F5494"/>
                </a:solidFill>
              </a:rPr>
              <a:t>persistence</a:t>
            </a:r>
            <a:endParaRPr lang="it-IT" sz="2400" b="0" dirty="0">
              <a:solidFill>
                <a:srgbClr val="0F5494"/>
              </a:solidFill>
            </a:endParaRPr>
          </a:p>
        </p:txBody>
      </p:sp>
    </p:spTree>
    <p:extLst>
      <p:ext uri="{BB962C8B-B14F-4D97-AF65-F5344CB8AC3E}">
        <p14:creationId xmlns:p14="http://schemas.microsoft.com/office/powerpoint/2010/main" val="2139613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0985" y="0"/>
            <a:ext cx="8784975" cy="936625"/>
          </a:xfrm>
        </p:spPr>
        <p:txBody>
          <a:bodyPr/>
          <a:lstStyle/>
          <a:p>
            <a:r>
              <a:rPr lang="it-IT" b="0" dirty="0" err="1">
                <a:solidFill>
                  <a:schemeClr val="tx2"/>
                </a:solidFill>
              </a:rPr>
              <a:t>Apparently</a:t>
            </a:r>
            <a:r>
              <a:rPr lang="it-IT" b="0" dirty="0">
                <a:solidFill>
                  <a:schemeClr val="tx2"/>
                </a:solidFill>
              </a:rPr>
              <a:t>: </a:t>
            </a:r>
            <a:r>
              <a:rPr lang="it-IT" b="0" dirty="0" err="1">
                <a:solidFill>
                  <a:schemeClr val="tx2"/>
                </a:solidFill>
              </a:rPr>
              <a:t>not</a:t>
            </a:r>
            <a:r>
              <a:rPr lang="it-IT" b="0" dirty="0">
                <a:solidFill>
                  <a:schemeClr val="tx2"/>
                </a:solidFill>
              </a:rPr>
              <a:t> a </a:t>
            </a:r>
            <a:r>
              <a:rPr lang="it-IT" b="0" dirty="0" err="1">
                <a:solidFill>
                  <a:schemeClr val="tx2"/>
                </a:solidFill>
              </a:rPr>
              <a:t>density</a:t>
            </a:r>
            <a:r>
              <a:rPr lang="it-IT" b="0" dirty="0">
                <a:solidFill>
                  <a:schemeClr val="tx2"/>
                </a:solidFill>
              </a:rPr>
              <a:t> </a:t>
            </a:r>
            <a:r>
              <a:rPr lang="it-IT" b="0" dirty="0" err="1">
                <a:solidFill>
                  <a:schemeClr val="tx2"/>
                </a:solidFill>
              </a:rPr>
              <a:t>dependent</a:t>
            </a:r>
            <a:r>
              <a:rPr lang="it-IT" b="0" dirty="0">
                <a:solidFill>
                  <a:schemeClr val="tx2"/>
                </a:solidFill>
              </a:rPr>
              <a:t> spread</a:t>
            </a:r>
            <a:r>
              <a:rPr lang="it-IT" b="0" dirty="0"/>
              <a:t>  </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640664315"/>
              </p:ext>
            </p:extLst>
          </p:nvPr>
        </p:nvGraphicFramePr>
        <p:xfrm>
          <a:off x="323528" y="1340768"/>
          <a:ext cx="8640960" cy="4536503"/>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p:cNvSpPr txBox="1"/>
          <p:nvPr/>
        </p:nvSpPr>
        <p:spPr>
          <a:xfrm>
            <a:off x="3797300" y="6125234"/>
            <a:ext cx="1634757" cy="400110"/>
          </a:xfrm>
          <a:prstGeom prst="rect">
            <a:avLst/>
          </a:prstGeom>
          <a:noFill/>
        </p:spPr>
        <p:txBody>
          <a:bodyPr wrap="none" rtlCol="0">
            <a:spAutoFit/>
          </a:bodyPr>
          <a:lstStyle/>
          <a:p>
            <a:r>
              <a:rPr lang="it-IT" sz="2000" b="0" dirty="0">
                <a:solidFill>
                  <a:srgbClr val="333399"/>
                </a:solidFill>
              </a:rPr>
              <a:t>WB </a:t>
            </a:r>
            <a:r>
              <a:rPr lang="it-IT" sz="2000" b="0" dirty="0" err="1">
                <a:solidFill>
                  <a:srgbClr val="333399"/>
                </a:solidFill>
              </a:rPr>
              <a:t>density</a:t>
            </a:r>
            <a:endParaRPr lang="it-IT" sz="2000" b="0" dirty="0">
              <a:solidFill>
                <a:srgbClr val="333399"/>
              </a:solidFill>
            </a:endParaRPr>
          </a:p>
        </p:txBody>
      </p:sp>
    </p:spTree>
    <p:extLst>
      <p:ext uri="{BB962C8B-B14F-4D97-AF65-F5344CB8AC3E}">
        <p14:creationId xmlns:p14="http://schemas.microsoft.com/office/powerpoint/2010/main" val="211755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27</a:t>
            </a:fld>
            <a:endParaRPr lang="en-GB"/>
          </a:p>
        </p:txBody>
      </p:sp>
      <p:sp>
        <p:nvSpPr>
          <p:cNvPr id="5" name="Titolo 1"/>
          <p:cNvSpPr>
            <a:spLocks noGrp="1"/>
          </p:cNvSpPr>
          <p:nvPr>
            <p:ph type="title"/>
          </p:nvPr>
        </p:nvSpPr>
        <p:spPr>
          <a:xfrm>
            <a:off x="468313" y="1340247"/>
            <a:ext cx="8229600" cy="936625"/>
          </a:xfrm>
        </p:spPr>
        <p:txBody>
          <a:bodyPr/>
          <a:lstStyle/>
          <a:p>
            <a:pPr>
              <a:defRPr/>
            </a:pPr>
            <a:r>
              <a:rPr lang="it-IT" sz="3200" dirty="0"/>
              <a:t>ASF in wild </a:t>
            </a:r>
            <a:r>
              <a:rPr lang="it-IT" sz="3200" dirty="0" err="1"/>
              <a:t>boar</a:t>
            </a:r>
            <a:endParaRPr lang="it-IT" sz="3200" dirty="0"/>
          </a:p>
        </p:txBody>
      </p:sp>
      <p:sp>
        <p:nvSpPr>
          <p:cNvPr id="6" name="Segnaposto contenuto 2"/>
          <p:cNvSpPr txBox="1">
            <a:spLocks/>
          </p:cNvSpPr>
          <p:nvPr/>
        </p:nvSpPr>
        <p:spPr bwMode="auto">
          <a:xfrm>
            <a:off x="457200" y="2387600"/>
            <a:ext cx="8229600" cy="3921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algn="l">
              <a:defRPr/>
            </a:pPr>
            <a:r>
              <a:rPr lang="en-GB" sz="2400" b="0" dirty="0">
                <a:solidFill>
                  <a:schemeClr val="tx1"/>
                </a:solidFill>
              </a:rPr>
              <a:t>A density dependent transmission during summer-autumn (new born and adult animals)….maggots?</a:t>
            </a:r>
          </a:p>
          <a:p>
            <a:pPr algn="l">
              <a:defRPr/>
            </a:pPr>
            <a:endParaRPr lang="en-GB" sz="2400" b="0" dirty="0">
              <a:solidFill>
                <a:schemeClr val="tx1"/>
              </a:solidFill>
            </a:endParaRPr>
          </a:p>
          <a:p>
            <a:pPr algn="l">
              <a:defRPr/>
            </a:pPr>
            <a:r>
              <a:rPr lang="en-GB" sz="2400" b="0" dirty="0">
                <a:solidFill>
                  <a:schemeClr val="tx1"/>
                </a:solidFill>
              </a:rPr>
              <a:t>Virus survival during winter with few (or many) </a:t>
            </a:r>
            <a:r>
              <a:rPr lang="en-GB" sz="2400" dirty="0">
                <a:solidFill>
                  <a:schemeClr val="tx1"/>
                </a:solidFill>
              </a:rPr>
              <a:t>infected carcasses </a:t>
            </a:r>
            <a:r>
              <a:rPr lang="en-GB" sz="2400" b="0" dirty="0">
                <a:solidFill>
                  <a:schemeClr val="tx1"/>
                </a:solidFill>
              </a:rPr>
              <a:t>according to the local ecological situation</a:t>
            </a:r>
          </a:p>
          <a:p>
            <a:pPr algn="l">
              <a:defRPr/>
            </a:pPr>
            <a:endParaRPr lang="en-GB" sz="2400" b="0" dirty="0">
              <a:solidFill>
                <a:schemeClr val="tx1"/>
              </a:solidFill>
            </a:endParaRPr>
          </a:p>
          <a:p>
            <a:pPr algn="l">
              <a:defRPr/>
            </a:pPr>
            <a:r>
              <a:rPr lang="en-GB" sz="2400" b="0" u="sng" dirty="0">
                <a:solidFill>
                  <a:schemeClr val="tx1"/>
                </a:solidFill>
              </a:rPr>
              <a:t>A mixed transmission</a:t>
            </a:r>
            <a:r>
              <a:rPr lang="en-GB" sz="2400" b="0" dirty="0">
                <a:solidFill>
                  <a:schemeClr val="tx1"/>
                </a:solidFill>
              </a:rPr>
              <a:t>: density dependent and frequency dependent =&gt; </a:t>
            </a:r>
            <a:r>
              <a:rPr lang="en-GB" sz="2400" dirty="0">
                <a:solidFill>
                  <a:schemeClr val="tx1"/>
                </a:solidFill>
              </a:rPr>
              <a:t>NO </a:t>
            </a:r>
            <a:r>
              <a:rPr lang="en-GB" sz="2400" dirty="0" smtClean="0">
                <a:solidFill>
                  <a:schemeClr val="tx1"/>
                </a:solidFill>
              </a:rPr>
              <a:t>THRESHOLD</a:t>
            </a:r>
            <a:r>
              <a:rPr lang="lv-LV" sz="2400" dirty="0" smtClean="0">
                <a:solidFill>
                  <a:schemeClr val="tx1"/>
                </a:solidFill>
              </a:rPr>
              <a:t>!</a:t>
            </a:r>
            <a:endParaRPr lang="en-GB" sz="2400" dirty="0">
              <a:solidFill>
                <a:schemeClr val="tx1"/>
              </a:solidFill>
            </a:endParaRPr>
          </a:p>
        </p:txBody>
      </p:sp>
    </p:spTree>
    <p:extLst>
      <p:ext uri="{BB962C8B-B14F-4D97-AF65-F5344CB8AC3E}">
        <p14:creationId xmlns:p14="http://schemas.microsoft.com/office/powerpoint/2010/main" val="411439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28</a:t>
            </a:fld>
            <a:endParaRPr lang="en-GB"/>
          </a:p>
        </p:txBody>
      </p:sp>
      <p:sp>
        <p:nvSpPr>
          <p:cNvPr id="5" name="Titolo 1"/>
          <p:cNvSpPr>
            <a:spLocks noGrp="1"/>
          </p:cNvSpPr>
          <p:nvPr>
            <p:ph type="title"/>
          </p:nvPr>
        </p:nvSpPr>
        <p:spPr>
          <a:xfrm>
            <a:off x="468313" y="1412255"/>
            <a:ext cx="8229600" cy="936625"/>
          </a:xfrm>
        </p:spPr>
        <p:txBody>
          <a:bodyPr/>
          <a:lstStyle/>
          <a:p>
            <a:pPr>
              <a:defRPr/>
            </a:pPr>
            <a:r>
              <a:rPr lang="it-IT" dirty="0"/>
              <a:t>ASF in wild </a:t>
            </a:r>
            <a:r>
              <a:rPr lang="it-IT" dirty="0" err="1"/>
              <a:t>boar</a:t>
            </a:r>
            <a:endParaRPr lang="it-IT" dirty="0"/>
          </a:p>
        </p:txBody>
      </p:sp>
      <p:sp>
        <p:nvSpPr>
          <p:cNvPr id="6" name="Segnaposto contenuto 2"/>
          <p:cNvSpPr txBox="1">
            <a:spLocks/>
          </p:cNvSpPr>
          <p:nvPr/>
        </p:nvSpPr>
        <p:spPr bwMode="auto">
          <a:xfrm>
            <a:off x="590872" y="2204864"/>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a:defRPr/>
            </a:pPr>
            <a:r>
              <a:rPr lang="en-GB" sz="2400" b="0" dirty="0"/>
              <a:t>The question is:</a:t>
            </a:r>
          </a:p>
          <a:p>
            <a:pPr>
              <a:defRPr/>
            </a:pPr>
            <a:endParaRPr lang="en-GB" sz="2400" b="0" dirty="0"/>
          </a:p>
          <a:p>
            <a:pPr algn="l">
              <a:defRPr/>
            </a:pPr>
            <a:r>
              <a:rPr lang="en-GB" sz="2400" b="0" dirty="0"/>
              <a:t>Which is the wild boar density that prevent the contact between a susceptible wild boar with an infected carcass? </a:t>
            </a:r>
          </a:p>
          <a:p>
            <a:pPr algn="l">
              <a:defRPr/>
            </a:pPr>
            <a:endParaRPr lang="en-GB" sz="2400" b="0" dirty="0"/>
          </a:p>
          <a:p>
            <a:pPr algn="l">
              <a:defRPr/>
            </a:pPr>
            <a:r>
              <a:rPr lang="en-GB" sz="2400" b="0" dirty="0"/>
              <a:t>An ASF virus will overwinter in a infected carcass……3-4 months…and the virus will appear again during the late spring in alive susceptible individuals</a:t>
            </a:r>
          </a:p>
          <a:p>
            <a:pPr algn="l">
              <a:defRPr/>
            </a:pPr>
            <a:endParaRPr lang="en-GB" sz="2400" b="0" dirty="0"/>
          </a:p>
        </p:txBody>
      </p:sp>
    </p:spTree>
    <p:extLst>
      <p:ext uri="{BB962C8B-B14F-4D97-AF65-F5344CB8AC3E}">
        <p14:creationId xmlns:p14="http://schemas.microsoft.com/office/powerpoint/2010/main" val="302164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723900"/>
            <a:ext cx="9144000" cy="5402210"/>
          </a:xfrm>
          <a:prstGeom prst="rect">
            <a:avLst/>
          </a:prstGeom>
        </p:spPr>
      </p:pic>
    </p:spTree>
    <p:extLst>
      <p:ext uri="{BB962C8B-B14F-4D97-AF65-F5344CB8AC3E}">
        <p14:creationId xmlns:p14="http://schemas.microsoft.com/office/powerpoint/2010/main" val="2190744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8904" y="1196231"/>
            <a:ext cx="8229600" cy="936625"/>
          </a:xfrm>
        </p:spPr>
        <p:txBody>
          <a:bodyPr/>
          <a:lstStyle/>
          <a:p>
            <a:r>
              <a:rPr lang="en-US" dirty="0" smtClean="0">
                <a:solidFill>
                  <a:schemeClr val="tx2"/>
                </a:solidFill>
              </a:rPr>
              <a:t>CSF: a density dependent disease </a:t>
            </a:r>
            <a:endParaRPr lang="en-US" dirty="0">
              <a:solidFill>
                <a:schemeClr val="tx2"/>
              </a:solidFill>
            </a:endParaRPr>
          </a:p>
        </p:txBody>
      </p:sp>
      <p:sp>
        <p:nvSpPr>
          <p:cNvPr id="7" name="CasellaDiTesto 6"/>
          <p:cNvSpPr txBox="1"/>
          <p:nvPr/>
        </p:nvSpPr>
        <p:spPr>
          <a:xfrm>
            <a:off x="2797461" y="5545878"/>
            <a:ext cx="4035418" cy="461665"/>
          </a:xfrm>
          <a:prstGeom prst="rect">
            <a:avLst/>
          </a:prstGeom>
          <a:noFill/>
        </p:spPr>
        <p:txBody>
          <a:bodyPr wrap="square" rtlCol="0">
            <a:spAutoFit/>
          </a:bodyPr>
          <a:lstStyle/>
          <a:p>
            <a:r>
              <a:rPr lang="it-IT" sz="2400" b="0" dirty="0" err="1">
                <a:solidFill>
                  <a:schemeClr val="tx1"/>
                </a:solidFill>
              </a:rPr>
              <a:t>Density</a:t>
            </a:r>
            <a:r>
              <a:rPr lang="it-IT" sz="2400" b="0" dirty="0">
                <a:solidFill>
                  <a:schemeClr val="tx1"/>
                </a:solidFill>
              </a:rPr>
              <a:t> </a:t>
            </a:r>
          </a:p>
        </p:txBody>
      </p:sp>
      <p:graphicFrame>
        <p:nvGraphicFramePr>
          <p:cNvPr id="5" name="Grafico 4"/>
          <p:cNvGraphicFramePr>
            <a:graphicFrameLocks/>
          </p:cNvGraphicFramePr>
          <p:nvPr>
            <p:extLst>
              <p:ext uri="{D42A27DB-BD31-4B8C-83A1-F6EECF244321}">
                <p14:modId xmlns:p14="http://schemas.microsoft.com/office/powerpoint/2010/main" val="3674925209"/>
              </p:ext>
            </p:extLst>
          </p:nvPr>
        </p:nvGraphicFramePr>
        <p:xfrm>
          <a:off x="323528" y="1988840"/>
          <a:ext cx="8394393" cy="454942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Connettore 2 8"/>
          <p:cNvCxnSpPr>
            <a:cxnSpLocks noChangeShapeType="1"/>
          </p:cNvCxnSpPr>
          <p:nvPr/>
        </p:nvCxnSpPr>
        <p:spPr bwMode="auto">
          <a:xfrm flipH="1">
            <a:off x="3923928" y="3789040"/>
            <a:ext cx="878599" cy="1272765"/>
          </a:xfrm>
          <a:prstGeom prst="straightConnector1">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CasellaDiTesto 3"/>
          <p:cNvSpPr txBox="1"/>
          <p:nvPr/>
        </p:nvSpPr>
        <p:spPr>
          <a:xfrm>
            <a:off x="4860032" y="3501008"/>
            <a:ext cx="4104456" cy="1938992"/>
          </a:xfrm>
          <a:prstGeom prst="rect">
            <a:avLst/>
          </a:prstGeom>
          <a:noFill/>
        </p:spPr>
        <p:txBody>
          <a:bodyPr wrap="square" rtlCol="0">
            <a:spAutoFit/>
          </a:bodyPr>
          <a:lstStyle/>
          <a:p>
            <a:r>
              <a:rPr lang="en-US" sz="2400" b="0" dirty="0" smtClean="0">
                <a:solidFill>
                  <a:srgbClr val="0F5494"/>
                </a:solidFill>
              </a:rPr>
              <a:t>Wild boar threshold density </a:t>
            </a:r>
          </a:p>
          <a:p>
            <a:r>
              <a:rPr lang="en-US" sz="2400" b="0" dirty="0" smtClean="0">
                <a:solidFill>
                  <a:srgbClr val="0F5494"/>
                </a:solidFill>
              </a:rPr>
              <a:t>at which </a:t>
            </a:r>
            <a:r>
              <a:rPr lang="lv-LV" sz="2400" b="0" dirty="0" smtClean="0">
                <a:solidFill>
                  <a:srgbClr val="0F5494"/>
                </a:solidFill>
              </a:rPr>
              <a:t>C</a:t>
            </a:r>
            <a:r>
              <a:rPr lang="en-US" sz="2400" b="0" dirty="0" smtClean="0">
                <a:solidFill>
                  <a:srgbClr val="0F5494"/>
                </a:solidFill>
              </a:rPr>
              <a:t>SF fade out</a:t>
            </a:r>
          </a:p>
          <a:p>
            <a:r>
              <a:rPr lang="en-US" sz="2400" b="0" dirty="0" smtClean="0">
                <a:solidFill>
                  <a:srgbClr val="0F5494"/>
                </a:solidFill>
              </a:rPr>
              <a:t>Through a density </a:t>
            </a:r>
          </a:p>
          <a:p>
            <a:r>
              <a:rPr lang="en-US" sz="2400" b="0" dirty="0" smtClean="0">
                <a:solidFill>
                  <a:srgbClr val="0F5494"/>
                </a:solidFill>
              </a:rPr>
              <a:t>dependent process</a:t>
            </a:r>
            <a:endParaRPr lang="en-US" sz="2400" b="0" dirty="0">
              <a:solidFill>
                <a:srgbClr val="0F5494"/>
              </a:solidFill>
            </a:endParaRPr>
          </a:p>
        </p:txBody>
      </p:sp>
    </p:spTree>
    <p:extLst>
      <p:ext uri="{BB962C8B-B14F-4D97-AF65-F5344CB8AC3E}">
        <p14:creationId xmlns:p14="http://schemas.microsoft.com/office/powerpoint/2010/main" val="3912445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1520" y="1052736"/>
            <a:ext cx="8640960" cy="1080119"/>
          </a:xfrm>
        </p:spPr>
        <p:txBody>
          <a:bodyPr/>
          <a:lstStyle/>
          <a:p>
            <a:pPr algn="ctr"/>
            <a:r>
              <a:rPr lang="en-GB" sz="2000" dirty="0">
                <a:solidFill>
                  <a:schemeClr val="tx2"/>
                </a:solidFill>
              </a:rPr>
              <a:t>ASF in not a truly density dependent infection.</a:t>
            </a:r>
            <a:br>
              <a:rPr lang="en-GB" sz="2000" dirty="0">
                <a:solidFill>
                  <a:schemeClr val="tx2"/>
                </a:solidFill>
              </a:rPr>
            </a:br>
            <a:r>
              <a:rPr lang="en-GB" sz="2000" dirty="0">
                <a:solidFill>
                  <a:schemeClr val="tx2"/>
                </a:solidFill>
              </a:rPr>
              <a:t>The final tail of the infection is determined by carcasses </a:t>
            </a:r>
            <a:endParaRPr lang="it-IT" sz="2000" dirty="0">
              <a:solidFill>
                <a:schemeClr val="tx2"/>
              </a:solidFill>
            </a:endParaRPr>
          </a:p>
        </p:txBody>
      </p:sp>
      <p:graphicFrame>
        <p:nvGraphicFramePr>
          <p:cNvPr id="5" name="Grafico 4"/>
          <p:cNvGraphicFramePr>
            <a:graphicFrameLocks/>
          </p:cNvGraphicFramePr>
          <p:nvPr>
            <p:extLst>
              <p:ext uri="{D42A27DB-BD31-4B8C-83A1-F6EECF244321}">
                <p14:modId xmlns:p14="http://schemas.microsoft.com/office/powerpoint/2010/main" val="3071485204"/>
              </p:ext>
            </p:extLst>
          </p:nvPr>
        </p:nvGraphicFramePr>
        <p:xfrm>
          <a:off x="460215" y="2204864"/>
          <a:ext cx="8000218" cy="4106787"/>
        </p:xfrm>
        <a:graphic>
          <a:graphicData uri="http://schemas.openxmlformats.org/drawingml/2006/chart">
            <c:chart xmlns:c="http://schemas.openxmlformats.org/drawingml/2006/chart" xmlns:r="http://schemas.openxmlformats.org/officeDocument/2006/relationships" r:id="rId2"/>
          </a:graphicData>
        </a:graphic>
      </p:graphicFrame>
      <p:sp>
        <p:nvSpPr>
          <p:cNvPr id="6" name="CasellaDiTesto 5"/>
          <p:cNvSpPr txBox="1"/>
          <p:nvPr/>
        </p:nvSpPr>
        <p:spPr>
          <a:xfrm>
            <a:off x="5404372" y="4221088"/>
            <a:ext cx="2696020" cy="523220"/>
          </a:xfrm>
          <a:prstGeom prst="rect">
            <a:avLst/>
          </a:prstGeom>
          <a:solidFill>
            <a:srgbClr val="FFFFFF"/>
          </a:solidFill>
          <a:ln>
            <a:solidFill>
              <a:srgbClr val="FF0000"/>
            </a:solidFill>
          </a:ln>
        </p:spPr>
        <p:txBody>
          <a:bodyPr wrap="square" rtlCol="0">
            <a:spAutoFit/>
          </a:bodyPr>
          <a:lstStyle/>
          <a:p>
            <a:r>
              <a:rPr lang="en-US" sz="1400" dirty="0" smtClean="0">
                <a:solidFill>
                  <a:schemeClr val="tx1"/>
                </a:solidFill>
              </a:rPr>
              <a:t>Density INDEPENDENT transmission</a:t>
            </a:r>
            <a:endParaRPr lang="en-US" sz="1400" dirty="0">
              <a:solidFill>
                <a:schemeClr val="tx1"/>
              </a:solidFill>
            </a:endParaRPr>
          </a:p>
        </p:txBody>
      </p:sp>
      <p:cxnSp>
        <p:nvCxnSpPr>
          <p:cNvPr id="9" name="Connettore 2 8"/>
          <p:cNvCxnSpPr/>
          <p:nvPr/>
        </p:nvCxnSpPr>
        <p:spPr bwMode="auto">
          <a:xfrm flipH="1">
            <a:off x="5812904" y="4797152"/>
            <a:ext cx="271264" cy="360040"/>
          </a:xfrm>
          <a:prstGeom prst="straightConnector1">
            <a:avLst/>
          </a:prstGeom>
          <a:noFill/>
          <a:ln w="38100" cap="flat" cmpd="sng" algn="ctr">
            <a:solidFill>
              <a:srgbClr val="FF0000"/>
            </a:solidFill>
            <a:prstDash val="solid"/>
            <a:round/>
            <a:headEnd type="none" w="med" len="med"/>
            <a:tailEnd type="arrow"/>
          </a:ln>
          <a:effectLst/>
        </p:spPr>
      </p:cxnSp>
      <p:cxnSp>
        <p:nvCxnSpPr>
          <p:cNvPr id="10" name="Connettore 2 9"/>
          <p:cNvCxnSpPr/>
          <p:nvPr/>
        </p:nvCxnSpPr>
        <p:spPr bwMode="auto">
          <a:xfrm>
            <a:off x="7308304" y="4653136"/>
            <a:ext cx="144016" cy="864096"/>
          </a:xfrm>
          <a:prstGeom prst="straightConnector1">
            <a:avLst/>
          </a:prstGeom>
          <a:noFill/>
          <a:ln w="38100" cap="flat" cmpd="sng" algn="ctr">
            <a:solidFill>
              <a:srgbClr val="FF0000"/>
            </a:solidFill>
            <a:prstDash val="solid"/>
            <a:round/>
            <a:headEnd type="none" w="med" len="med"/>
            <a:tailEnd type="arrow"/>
          </a:ln>
          <a:effectLst/>
        </p:spPr>
      </p:cxnSp>
      <p:sp>
        <p:nvSpPr>
          <p:cNvPr id="14" name="CasellaDiTesto 13"/>
          <p:cNvSpPr txBox="1"/>
          <p:nvPr/>
        </p:nvSpPr>
        <p:spPr>
          <a:xfrm>
            <a:off x="899592" y="5127575"/>
            <a:ext cx="2687304" cy="461665"/>
          </a:xfrm>
          <a:prstGeom prst="rect">
            <a:avLst/>
          </a:prstGeom>
          <a:noFill/>
        </p:spPr>
        <p:txBody>
          <a:bodyPr wrap="none" rtlCol="0">
            <a:spAutoFit/>
          </a:bodyPr>
          <a:lstStyle/>
          <a:p>
            <a:r>
              <a:rPr lang="it-IT" sz="2400" b="0" dirty="0">
                <a:solidFill>
                  <a:srgbClr val="FF0000"/>
                </a:solidFill>
              </a:rPr>
              <a:t>NO THRESHOLD</a:t>
            </a:r>
          </a:p>
        </p:txBody>
      </p:sp>
      <p:cxnSp>
        <p:nvCxnSpPr>
          <p:cNvPr id="16" name="Connettore 2 15"/>
          <p:cNvCxnSpPr/>
          <p:nvPr/>
        </p:nvCxnSpPr>
        <p:spPr bwMode="auto">
          <a:xfrm flipV="1">
            <a:off x="3635896" y="5229200"/>
            <a:ext cx="576064" cy="72008"/>
          </a:xfrm>
          <a:prstGeom prst="straightConnector1">
            <a:avLst/>
          </a:prstGeom>
          <a:noFill/>
          <a:ln w="57150" cap="flat" cmpd="sng" algn="ctr">
            <a:solidFill>
              <a:srgbClr val="FF0000"/>
            </a:solidFill>
            <a:prstDash val="sysDash"/>
            <a:round/>
            <a:headEnd type="none" w="med" len="med"/>
            <a:tailEnd type="arrow"/>
          </a:ln>
          <a:effectLst/>
        </p:spPr>
      </p:cxnSp>
    </p:spTree>
    <p:extLst>
      <p:ext uri="{BB962C8B-B14F-4D97-AF65-F5344CB8AC3E}">
        <p14:creationId xmlns:p14="http://schemas.microsoft.com/office/powerpoint/2010/main" val="3578463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628800"/>
            <a:ext cx="7772400" cy="648072"/>
          </a:xfrm>
        </p:spPr>
        <p:txBody>
          <a:bodyPr/>
          <a:lstStyle/>
          <a:p>
            <a:r>
              <a:rPr lang="en-GB" b="0" dirty="0"/>
              <a:t>Practically </a:t>
            </a:r>
          </a:p>
        </p:txBody>
      </p:sp>
      <p:sp>
        <p:nvSpPr>
          <p:cNvPr id="3" name="Segnaposto testo 2"/>
          <p:cNvSpPr>
            <a:spLocks noGrp="1"/>
          </p:cNvSpPr>
          <p:nvPr>
            <p:ph type="body" idx="1"/>
          </p:nvPr>
        </p:nvSpPr>
        <p:spPr>
          <a:xfrm>
            <a:off x="251520" y="2420888"/>
            <a:ext cx="8640960" cy="3960440"/>
          </a:xfrm>
        </p:spPr>
        <p:txBody>
          <a:bodyPr/>
          <a:lstStyle/>
          <a:p>
            <a:endParaRPr lang="en-GB" sz="2400" dirty="0"/>
          </a:p>
          <a:p>
            <a:r>
              <a:rPr lang="en-GB" sz="2400" dirty="0"/>
              <a:t> Eradication probability increases when: </a:t>
            </a:r>
            <a:r>
              <a:rPr lang="en-GB" sz="2400" b="1" dirty="0"/>
              <a:t>wild boar population</a:t>
            </a:r>
            <a:r>
              <a:rPr lang="en-GB" sz="2400" dirty="0"/>
              <a:t> size is </a:t>
            </a:r>
            <a:r>
              <a:rPr lang="en-GB" sz="2400" b="1" dirty="0"/>
              <a:t>reduced</a:t>
            </a:r>
            <a:r>
              <a:rPr lang="en-GB" sz="2400" dirty="0"/>
              <a:t> (as much as possible); </a:t>
            </a:r>
            <a:r>
              <a:rPr lang="en-GB" sz="2400" b="1" dirty="0"/>
              <a:t>carcasses</a:t>
            </a:r>
            <a:r>
              <a:rPr lang="en-GB" sz="2400" dirty="0"/>
              <a:t> are safely </a:t>
            </a:r>
            <a:r>
              <a:rPr lang="en-GB" sz="2400" b="1" dirty="0"/>
              <a:t>disposed</a:t>
            </a:r>
            <a:r>
              <a:rPr lang="en-GB" sz="2400" dirty="0"/>
              <a:t> (as much as possible); </a:t>
            </a:r>
            <a:r>
              <a:rPr lang="en-GB" sz="2400" b="1" dirty="0"/>
              <a:t>hunting</a:t>
            </a:r>
            <a:r>
              <a:rPr lang="en-GB" sz="2400" dirty="0"/>
              <a:t> is carried out under </a:t>
            </a:r>
            <a:r>
              <a:rPr lang="en-GB" sz="2400" b="1" dirty="0"/>
              <a:t>bio-security</a:t>
            </a:r>
            <a:endParaRPr lang="en-GB" sz="2400" b="1" i="1" dirty="0">
              <a:solidFill>
                <a:srgbClr val="FF0000"/>
              </a:solidFill>
            </a:endParaRPr>
          </a:p>
          <a:p>
            <a:endParaRPr lang="it-IT" sz="2400"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31</a:t>
            </a:fld>
            <a:endParaRPr lang="en-GB"/>
          </a:p>
        </p:txBody>
      </p:sp>
    </p:spTree>
    <p:extLst>
      <p:ext uri="{BB962C8B-B14F-4D97-AF65-F5344CB8AC3E}">
        <p14:creationId xmlns:p14="http://schemas.microsoft.com/office/powerpoint/2010/main" val="596386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268760"/>
            <a:ext cx="8928992" cy="792087"/>
          </a:xfrm>
        </p:spPr>
        <p:txBody>
          <a:bodyPr/>
          <a:lstStyle/>
          <a:p>
            <a:r>
              <a:rPr lang="en-GB" b="0" dirty="0"/>
              <a:t>ASF: the virus and the environment</a:t>
            </a:r>
          </a:p>
        </p:txBody>
      </p:sp>
      <p:sp>
        <p:nvSpPr>
          <p:cNvPr id="3" name="Segnaposto testo 2"/>
          <p:cNvSpPr>
            <a:spLocks noGrp="1"/>
          </p:cNvSpPr>
          <p:nvPr>
            <p:ph type="body" idx="1"/>
          </p:nvPr>
        </p:nvSpPr>
        <p:spPr>
          <a:xfrm>
            <a:off x="251520" y="2348879"/>
            <a:ext cx="8496944" cy="3888433"/>
          </a:xfrm>
        </p:spPr>
        <p:txBody>
          <a:bodyPr/>
          <a:lstStyle/>
          <a:p>
            <a:r>
              <a:rPr lang="en-GB" sz="2400" dirty="0"/>
              <a:t>Since the infection is not entirely transmitted through density dependent mechanism we have to shift to</a:t>
            </a:r>
          </a:p>
          <a:p>
            <a:endParaRPr lang="en-GB" sz="2400" dirty="0"/>
          </a:p>
          <a:p>
            <a:r>
              <a:rPr lang="en-GB" sz="2400" b="1" dirty="0"/>
              <a:t>The reduction of the environmental contamination of the virus</a:t>
            </a:r>
          </a:p>
          <a:p>
            <a:endParaRPr lang="en-GB" sz="2400" dirty="0"/>
          </a:p>
          <a:p>
            <a:r>
              <a:rPr lang="en-GB" sz="2400" dirty="0"/>
              <a:t>The problem then is not purely addressed in the mechanistic reduction of the wild boar density but in reducing the viral load of the environment</a:t>
            </a:r>
          </a:p>
          <a:p>
            <a:endParaRPr lang="en-GB" sz="2400"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32</a:t>
            </a:fld>
            <a:endParaRPr lang="en-GB"/>
          </a:p>
        </p:txBody>
      </p:sp>
    </p:spTree>
    <p:extLst>
      <p:ext uri="{BB962C8B-B14F-4D97-AF65-F5344CB8AC3E}">
        <p14:creationId xmlns:p14="http://schemas.microsoft.com/office/powerpoint/2010/main" val="4182387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96752"/>
            <a:ext cx="7787208" cy="4929411"/>
          </a:xfrm>
          <a:solidFill>
            <a:srgbClr val="F47B22"/>
          </a:solidFill>
        </p:spPr>
        <p:txBody>
          <a:bodyPr>
            <a:normAutofit/>
          </a:bodyPr>
          <a:lstStyle/>
          <a:p>
            <a:pPr marL="0" indent="0">
              <a:buNone/>
            </a:pPr>
            <a:endParaRPr lang="it-IT" dirty="0"/>
          </a:p>
          <a:p>
            <a:pPr marL="0" indent="0" algn="ctr">
              <a:buNone/>
            </a:pPr>
            <a:r>
              <a:rPr lang="it-IT" i="0" dirty="0"/>
              <a:t>Standing Group of </a:t>
            </a:r>
            <a:r>
              <a:rPr lang="it-IT" i="0" dirty="0" err="1"/>
              <a:t>Experts</a:t>
            </a:r>
            <a:r>
              <a:rPr lang="it-IT" i="0" dirty="0"/>
              <a:t> on </a:t>
            </a:r>
            <a:r>
              <a:rPr lang="it-IT" i="0" dirty="0" err="1"/>
              <a:t>African</a:t>
            </a:r>
            <a:r>
              <a:rPr lang="it-IT" i="0" dirty="0"/>
              <a:t> </a:t>
            </a:r>
            <a:r>
              <a:rPr lang="it-IT" i="0" dirty="0" err="1"/>
              <a:t>swine</a:t>
            </a:r>
            <a:r>
              <a:rPr lang="it-IT" i="0" dirty="0"/>
              <a:t> </a:t>
            </a:r>
            <a:r>
              <a:rPr lang="it-IT" i="0" dirty="0" err="1"/>
              <a:t>fever</a:t>
            </a:r>
            <a:r>
              <a:rPr lang="it-IT" i="0" dirty="0"/>
              <a:t> in the </a:t>
            </a:r>
            <a:r>
              <a:rPr lang="it-IT" i="0" dirty="0" err="1"/>
              <a:t>Baltic</a:t>
            </a:r>
            <a:r>
              <a:rPr lang="it-IT" i="0" dirty="0"/>
              <a:t> and </a:t>
            </a:r>
            <a:r>
              <a:rPr lang="it-IT" i="0" dirty="0" err="1"/>
              <a:t>Eastern</a:t>
            </a:r>
            <a:r>
              <a:rPr lang="it-IT" i="0" dirty="0"/>
              <a:t> Europe </a:t>
            </a:r>
            <a:r>
              <a:rPr lang="it-IT" i="0" dirty="0" err="1"/>
              <a:t>region</a:t>
            </a:r>
            <a:r>
              <a:rPr lang="it-IT" i="0" dirty="0"/>
              <a:t> under the GF-</a:t>
            </a:r>
            <a:r>
              <a:rPr lang="it-IT" i="0" dirty="0" err="1"/>
              <a:t>TADs</a:t>
            </a:r>
            <a:r>
              <a:rPr lang="it-IT" i="0" dirty="0"/>
              <a:t> </a:t>
            </a:r>
            <a:r>
              <a:rPr lang="it-IT" i="0" dirty="0" err="1"/>
              <a:t>umbrella</a:t>
            </a:r>
            <a:r>
              <a:rPr lang="it-IT" i="0" dirty="0"/>
              <a:t> </a:t>
            </a:r>
          </a:p>
          <a:p>
            <a:pPr marL="0" indent="0" algn="ctr">
              <a:buNone/>
            </a:pPr>
            <a:r>
              <a:rPr lang="it-IT" i="0" dirty="0"/>
              <a:t>SGE ASF3: </a:t>
            </a:r>
            <a:r>
              <a:rPr lang="it-IT" i="0" dirty="0" err="1"/>
              <a:t>Moscow</a:t>
            </a:r>
            <a:r>
              <a:rPr lang="it-IT" i="0" dirty="0"/>
              <a:t>, Russia, 15-16 March 2016 </a:t>
            </a:r>
          </a:p>
          <a:p>
            <a:endParaRPr lang="it-IT" dirty="0"/>
          </a:p>
          <a:p>
            <a:endParaRPr lang="it-IT" dirty="0"/>
          </a:p>
          <a:p>
            <a:pPr marL="0" indent="0" algn="just">
              <a:buNone/>
            </a:pPr>
            <a:r>
              <a:rPr lang="en-GB" i="0" dirty="0"/>
              <a:t>Wild boar population reduction should be considered, in combination with other control measures, within the framework of a wild boar management strategy </a:t>
            </a:r>
            <a:r>
              <a:rPr lang="en-GB" b="1" i="0" dirty="0">
                <a:solidFill>
                  <a:srgbClr val="333399"/>
                </a:solidFill>
              </a:rPr>
              <a:t>aimed at reducing ASF virus contamination of the environment.</a:t>
            </a:r>
          </a:p>
          <a:p>
            <a:pPr algn="just"/>
            <a:endParaRPr lang="en-GB" b="1" i="0" dirty="0">
              <a:solidFill>
                <a:srgbClr val="FF0000"/>
              </a:solidFill>
            </a:endParaRPr>
          </a:p>
        </p:txBody>
      </p:sp>
    </p:spTree>
    <p:extLst>
      <p:ext uri="{BB962C8B-B14F-4D97-AF65-F5344CB8AC3E}">
        <p14:creationId xmlns:p14="http://schemas.microsoft.com/office/powerpoint/2010/main" val="1753385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196753"/>
            <a:ext cx="7772400" cy="1008112"/>
          </a:xfrm>
        </p:spPr>
        <p:txBody>
          <a:bodyPr/>
          <a:lstStyle/>
          <a:p>
            <a:r>
              <a:rPr lang="en-US" b="0" dirty="0" smtClean="0"/>
              <a:t>EU strategy </a:t>
            </a:r>
            <a:r>
              <a:rPr lang="en-US" sz="2400" b="0" dirty="0" smtClean="0"/>
              <a:t>(see EFSA, 2015)</a:t>
            </a:r>
            <a:endParaRPr lang="en-US" sz="2400" b="0" dirty="0"/>
          </a:p>
        </p:txBody>
      </p:sp>
      <p:sp>
        <p:nvSpPr>
          <p:cNvPr id="3" name="Segnaposto testo 2"/>
          <p:cNvSpPr>
            <a:spLocks noGrp="1"/>
          </p:cNvSpPr>
          <p:nvPr>
            <p:ph type="body" idx="1"/>
          </p:nvPr>
        </p:nvSpPr>
        <p:spPr>
          <a:xfrm>
            <a:off x="179512" y="1916832"/>
            <a:ext cx="8712968" cy="4536504"/>
          </a:xfrm>
        </p:spPr>
        <p:txBody>
          <a:bodyPr/>
          <a:lstStyle/>
          <a:p>
            <a:pPr marL="342900" indent="-342900" algn="l">
              <a:buClr>
                <a:srgbClr val="FF0000"/>
              </a:buClr>
              <a:buSzPct val="100000"/>
              <a:buFont typeface="Wingdings" charset="2"/>
              <a:buChar char="u"/>
            </a:pPr>
            <a:r>
              <a:rPr lang="en-GB" sz="2000" dirty="0"/>
              <a:t>Reduce the wild boar population size through targeted hunting of adult females; </a:t>
            </a:r>
          </a:p>
          <a:p>
            <a:pPr marL="342900" indent="-342900" algn="l">
              <a:buClr>
                <a:srgbClr val="FF0000"/>
              </a:buClr>
              <a:buSzPct val="100000"/>
              <a:buFont typeface="Wingdings" charset="2"/>
              <a:buChar char="u"/>
            </a:pPr>
            <a:r>
              <a:rPr lang="en-GB" sz="2000" dirty="0"/>
              <a:t>Detection of – at least - 50% infected carcasses and their safe disposal</a:t>
            </a:r>
          </a:p>
          <a:p>
            <a:pPr marL="342900" indent="-342900" algn="l">
              <a:buClr>
                <a:srgbClr val="FF0000"/>
              </a:buClr>
              <a:buSzPct val="100000"/>
              <a:buFont typeface="Wingdings" charset="2"/>
              <a:buChar char="u"/>
            </a:pPr>
            <a:r>
              <a:rPr lang="en-GB" sz="2000" dirty="0"/>
              <a:t>Ban of winter/sustaining artificial feeding </a:t>
            </a:r>
          </a:p>
          <a:p>
            <a:pPr algn="l"/>
            <a:endParaRPr lang="en-GB" sz="2000" dirty="0"/>
          </a:p>
          <a:p>
            <a:endParaRPr lang="lv-LV" sz="2000" dirty="0" smtClean="0"/>
          </a:p>
          <a:p>
            <a:pPr algn="just"/>
            <a:r>
              <a:rPr lang="en-GB" sz="2000" dirty="0" smtClean="0"/>
              <a:t>Strategy </a:t>
            </a:r>
            <a:r>
              <a:rPr lang="en-GB" sz="2000" dirty="0"/>
              <a:t>applied - for at least - 100 km in front of the detected case </a:t>
            </a:r>
          </a:p>
          <a:p>
            <a:endParaRPr lang="en-GB" sz="2000" dirty="0"/>
          </a:p>
          <a:p>
            <a:pPr algn="just"/>
            <a:r>
              <a:rPr lang="en-GB" sz="2000" dirty="0"/>
              <a:t>It is a medium term strategy that accepts the presence of the virus for a certain number of years</a:t>
            </a:r>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34</a:t>
            </a:fld>
            <a:endParaRPr lang="en-GB"/>
          </a:p>
        </p:txBody>
      </p:sp>
    </p:spTree>
    <p:extLst>
      <p:ext uri="{BB962C8B-B14F-4D97-AF65-F5344CB8AC3E}">
        <p14:creationId xmlns:p14="http://schemas.microsoft.com/office/powerpoint/2010/main" val="295591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3717031"/>
            <a:ext cx="7772400" cy="2376265"/>
          </a:xfrm>
        </p:spPr>
        <p:txBody>
          <a:bodyPr/>
          <a:lstStyle/>
          <a:p>
            <a:r>
              <a:rPr lang="it-IT" dirty="0"/>
              <a:t>Thanks for the attention</a:t>
            </a:r>
            <a:br>
              <a:rPr lang="it-IT" dirty="0"/>
            </a:br>
            <a:r>
              <a:rPr lang="it-IT" dirty="0"/>
              <a:t/>
            </a:r>
            <a:br>
              <a:rPr lang="it-IT" dirty="0"/>
            </a:br>
            <a:endParaRPr lang="it-IT"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35</a:t>
            </a:fld>
            <a:endParaRPr lang="en-GB"/>
          </a:p>
        </p:txBody>
      </p:sp>
    </p:spTree>
    <p:extLst>
      <p:ext uri="{BB962C8B-B14F-4D97-AF65-F5344CB8AC3E}">
        <p14:creationId xmlns:p14="http://schemas.microsoft.com/office/powerpoint/2010/main" val="3193350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788024" y="3212654"/>
            <a:ext cx="4248472" cy="432370"/>
          </a:xfrm>
        </p:spPr>
        <p:txBody>
          <a:bodyPr/>
          <a:lstStyle/>
          <a:p>
            <a:r>
              <a:rPr lang="en-GB" dirty="0"/>
              <a:t>Opera </a:t>
            </a:r>
            <a:r>
              <a:rPr lang="en-GB" dirty="0" err="1"/>
              <a:t>S.u.r.l</a:t>
            </a:r>
            <a:r>
              <a:rPr lang="en-GB" dirty="0"/>
              <a:t>. </a:t>
            </a:r>
          </a:p>
        </p:txBody>
      </p:sp>
      <p:sp>
        <p:nvSpPr>
          <p:cNvPr id="6" name="Text Placeholder 5"/>
          <p:cNvSpPr>
            <a:spLocks noGrp="1"/>
          </p:cNvSpPr>
          <p:nvPr>
            <p:ph type="body" sz="quarter" idx="11"/>
          </p:nvPr>
        </p:nvSpPr>
        <p:spPr/>
        <p:txBody>
          <a:bodyPr/>
          <a:lstStyle/>
          <a:p>
            <a:pPr>
              <a:defRPr/>
            </a:pPr>
            <a:r>
              <a:rPr lang="it-IT" dirty="0"/>
              <a:t>Viale </a:t>
            </a:r>
            <a:r>
              <a:rPr lang="it-IT" dirty="0" err="1"/>
              <a:t>Parioli</a:t>
            </a:r>
            <a:r>
              <a:rPr lang="it-IT" dirty="0"/>
              <a:t> 96 - 00197 Roma - Italy</a:t>
            </a:r>
          </a:p>
          <a:p>
            <a:pPr>
              <a:defRPr/>
            </a:pPr>
            <a:r>
              <a:rPr lang="it-IT" dirty="0" err="1"/>
              <a:t>Tel</a:t>
            </a:r>
            <a:r>
              <a:rPr lang="it-IT" dirty="0"/>
              <a:t> +39 06 96042652 / +39 06 8080111</a:t>
            </a:r>
          </a:p>
          <a:p>
            <a:pPr>
              <a:defRPr/>
            </a:pPr>
            <a:r>
              <a:rPr lang="it-IT" dirty="0"/>
              <a:t>Fax +39 06 89280678  </a:t>
            </a:r>
          </a:p>
          <a:p>
            <a:pPr>
              <a:defRPr/>
            </a:pPr>
            <a:r>
              <a:rPr lang="it-IT" u="sng" dirty="0"/>
              <a:t>info@opera-italy.it</a:t>
            </a:r>
            <a:r>
              <a:rPr lang="it-IT" dirty="0"/>
              <a:t>;  </a:t>
            </a:r>
            <a:r>
              <a:rPr lang="it-IT" u="sng" dirty="0"/>
              <a:t>www.btsftraining.com</a:t>
            </a:r>
            <a:r>
              <a:rPr lang="it-IT" dirty="0"/>
              <a:t>;  </a:t>
            </a:r>
            <a:br>
              <a:rPr lang="it-IT" dirty="0"/>
            </a:br>
            <a:r>
              <a:rPr lang="it-IT" u="sng" dirty="0"/>
              <a:t>www.opera-italy.it</a:t>
            </a:r>
          </a:p>
          <a:p>
            <a:endParaRPr lang="en-GB" dirty="0"/>
          </a:p>
        </p:txBody>
      </p:sp>
      <p:sp>
        <p:nvSpPr>
          <p:cNvPr id="7" name="Text Placeholder 6"/>
          <p:cNvSpPr>
            <a:spLocks noGrp="1"/>
          </p:cNvSpPr>
          <p:nvPr>
            <p:ph type="body" sz="quarter" idx="12"/>
          </p:nvPr>
        </p:nvSpPr>
        <p:spPr/>
        <p:txBody>
          <a:bodyPr/>
          <a:lstStyle/>
          <a:p>
            <a:pPr algn="just"/>
            <a:r>
              <a:rPr lang="en-US" altLang="it-IT" dirty="0">
                <a:solidFill>
                  <a:schemeClr val="tx1"/>
                </a:solidFill>
              </a:rPr>
              <a:t>This presentation is delivered under contract with the Consumers, Health, Agriculture and Food Executive Agency (http://ec.europa.eu/chafea). The content of this presentation is the sole responsibility of Opera </a:t>
            </a:r>
            <a:r>
              <a:rPr lang="en-US" altLang="it-IT" dirty="0" err="1">
                <a:solidFill>
                  <a:schemeClr val="tx1"/>
                </a:solidFill>
              </a:rPr>
              <a:t>S.u.r.l</a:t>
            </a:r>
            <a:r>
              <a:rPr lang="en-US" altLang="it-IT" dirty="0">
                <a:solidFill>
                  <a:schemeClr val="tx1"/>
                </a:solidFill>
              </a:rPr>
              <a:t>., the </a:t>
            </a:r>
            <a:r>
              <a:rPr lang="it-IT" altLang="it-IT" dirty="0">
                <a:solidFill>
                  <a:schemeClr val="tx1"/>
                </a:solidFill>
              </a:rPr>
              <a:t>Istituto Zooprofilattico Sperimentale Lombardia e Emilia Romagna</a:t>
            </a:r>
            <a:r>
              <a:rPr lang="en-US" altLang="it-IT" dirty="0">
                <a:solidFill>
                  <a:schemeClr val="tx1"/>
                </a:solidFill>
              </a:rPr>
              <a:t> and the State Food and Veterinary Service of Latvia and it can in no way be taken to reflect the views of the Consumers, Health, Agriculture and Food Executive Agency or any other body of the European Union. The Consumers, Health, Agriculture and Food Executive Agency or any other body of the European Union will not be responsible under any circumstances for the contents of communication items prepared by the contractors.</a:t>
            </a:r>
          </a:p>
          <a:p>
            <a:pPr algn="just"/>
            <a:r>
              <a:rPr lang="en-US" altLang="it-IT" dirty="0">
                <a:solidFill>
                  <a:schemeClr val="tx1"/>
                </a:solidFill>
              </a:rPr>
              <a:t> </a:t>
            </a:r>
          </a:p>
          <a:p>
            <a:pPr algn="just"/>
            <a:endParaRPr lang="en-GB" dirty="0"/>
          </a:p>
        </p:txBody>
      </p:sp>
      <p:sp>
        <p:nvSpPr>
          <p:cNvPr id="8" name="Text Placeholder 7"/>
          <p:cNvSpPr>
            <a:spLocks noGrp="1"/>
          </p:cNvSpPr>
          <p:nvPr>
            <p:ph type="body" sz="quarter" idx="13"/>
          </p:nvPr>
        </p:nvSpPr>
        <p:spPr/>
        <p:txBody>
          <a:bodyPr/>
          <a:lstStyle/>
          <a:p>
            <a:pPr lvl="0"/>
            <a:r>
              <a:rPr lang="en-GB" dirty="0"/>
              <a:t>European Commission</a:t>
            </a:r>
            <a:br>
              <a:rPr lang="en-GB" dirty="0"/>
            </a:br>
            <a:r>
              <a:rPr lang="en-GB" dirty="0"/>
              <a:t>Consumers, Health, Agriculture and Food Executive Agency</a:t>
            </a:r>
            <a:br>
              <a:rPr lang="en-GB" dirty="0"/>
            </a:br>
            <a:r>
              <a:rPr lang="en-GB" dirty="0"/>
              <a:t>DRB A3/042</a:t>
            </a:r>
            <a:br>
              <a:rPr lang="en-GB" dirty="0"/>
            </a:br>
            <a:r>
              <a:rPr lang="en-GB" dirty="0"/>
              <a:t>L-2920 Luxembourg</a:t>
            </a:r>
            <a:endParaRPr lang="en-US" dirty="0"/>
          </a:p>
          <a:p>
            <a:endParaRPr lang="en-GB" dirty="0"/>
          </a:p>
        </p:txBody>
      </p:sp>
    </p:spTree>
    <p:extLst>
      <p:ext uri="{BB962C8B-B14F-4D97-AF65-F5344CB8AC3E}">
        <p14:creationId xmlns:p14="http://schemas.microsoft.com/office/powerpoint/2010/main" val="167148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787400" y="0"/>
            <a:ext cx="7559040" cy="6858000"/>
          </a:xfrm>
          <a:prstGeom prst="rect">
            <a:avLst/>
          </a:prstGeom>
        </p:spPr>
      </p:pic>
    </p:spTree>
    <p:extLst>
      <p:ext uri="{BB962C8B-B14F-4D97-AF65-F5344CB8AC3E}">
        <p14:creationId xmlns:p14="http://schemas.microsoft.com/office/powerpoint/2010/main" val="247954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oie_asf_map.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44624"/>
            <a:ext cx="6696744" cy="6696744"/>
          </a:xfrm>
          <a:prstGeom prst="rect">
            <a:avLst/>
          </a:prstGeom>
        </p:spPr>
      </p:pic>
    </p:spTree>
    <p:extLst>
      <p:ext uri="{BB962C8B-B14F-4D97-AF65-F5344CB8AC3E}">
        <p14:creationId xmlns:p14="http://schemas.microsoft.com/office/powerpoint/2010/main" val="124892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51520" y="1484784"/>
            <a:ext cx="8640960" cy="5373215"/>
          </a:xfrm>
        </p:spPr>
        <p:txBody>
          <a:bodyPr/>
          <a:lstStyle/>
          <a:p>
            <a:r>
              <a:rPr lang="en-GB" sz="2400" b="1" dirty="0"/>
              <a:t>Few certainties </a:t>
            </a:r>
          </a:p>
          <a:p>
            <a:endParaRPr lang="en-GB" sz="2400" b="1" dirty="0"/>
          </a:p>
          <a:p>
            <a:r>
              <a:rPr lang="en-GB" sz="2400" dirty="0"/>
              <a:t>Wild boar is the true epidemiological reservoir of the </a:t>
            </a:r>
            <a:r>
              <a:rPr lang="en-GB" sz="2400" dirty="0" smtClean="0"/>
              <a:t>virus</a:t>
            </a:r>
            <a:endParaRPr lang="en-GB" sz="2400" dirty="0"/>
          </a:p>
          <a:p>
            <a:endParaRPr lang="en-GB" sz="2400" dirty="0"/>
          </a:p>
          <a:p>
            <a:r>
              <a:rPr lang="en-GB" sz="2400" dirty="0"/>
              <a:t>The virus is maintained by the wild boars independently from the infection in domestic pigs and ticks</a:t>
            </a:r>
          </a:p>
          <a:p>
            <a:endParaRPr lang="en-GB" sz="2400" dirty="0"/>
          </a:p>
          <a:p>
            <a:r>
              <a:rPr lang="en-GB" sz="2400" dirty="0"/>
              <a:t> Infected </a:t>
            </a:r>
            <a:r>
              <a:rPr lang="lv-LV" sz="2400" dirty="0" smtClean="0"/>
              <a:t>w</a:t>
            </a:r>
            <a:r>
              <a:rPr lang="en-GB" sz="2400" dirty="0" err="1" smtClean="0"/>
              <a:t>ild</a:t>
            </a:r>
            <a:r>
              <a:rPr lang="en-GB" sz="2400" dirty="0" smtClean="0"/>
              <a:t> </a:t>
            </a:r>
            <a:r>
              <a:rPr lang="en-GB" sz="2400" dirty="0"/>
              <a:t>boar contaminate the environment making more likely secondary outbreaks in domestic </a:t>
            </a:r>
            <a:r>
              <a:rPr lang="en-GB" sz="2400" dirty="0" smtClean="0"/>
              <a:t>pigs</a:t>
            </a:r>
            <a:endParaRPr lang="en-GB" sz="2400" dirty="0"/>
          </a:p>
          <a:p>
            <a:r>
              <a:rPr lang="en-GB" sz="2400" dirty="0"/>
              <a:t>	</a:t>
            </a:r>
          </a:p>
          <a:p>
            <a:endParaRPr lang="en-GB" sz="2400"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5</a:t>
            </a:fld>
            <a:endParaRPr lang="en-GB"/>
          </a:p>
        </p:txBody>
      </p:sp>
    </p:spTree>
    <p:extLst>
      <p:ext uri="{BB962C8B-B14F-4D97-AF65-F5344CB8AC3E}">
        <p14:creationId xmlns:p14="http://schemas.microsoft.com/office/powerpoint/2010/main" val="177842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323528" y="1700808"/>
            <a:ext cx="8424936" cy="4680520"/>
          </a:xfrm>
        </p:spPr>
        <p:txBody>
          <a:bodyPr/>
          <a:lstStyle/>
          <a:p>
            <a:r>
              <a:rPr lang="en-GB" sz="2400" b="1" dirty="0"/>
              <a:t>How the virus spreads</a:t>
            </a:r>
          </a:p>
          <a:p>
            <a:endParaRPr lang="en-GB" sz="2400" dirty="0"/>
          </a:p>
          <a:p>
            <a:pPr algn="l"/>
            <a:r>
              <a:rPr lang="en-GB" sz="2400" dirty="0"/>
              <a:t>Direct </a:t>
            </a:r>
            <a:r>
              <a:rPr lang="en-GB" sz="2400" dirty="0" smtClean="0"/>
              <a:t>contacts </a:t>
            </a:r>
            <a:r>
              <a:rPr lang="en-GB" sz="2400" dirty="0"/>
              <a:t>(nose to nose)</a:t>
            </a:r>
          </a:p>
          <a:p>
            <a:pPr algn="l"/>
            <a:endParaRPr lang="en-GB" sz="2400" dirty="0"/>
          </a:p>
          <a:p>
            <a:pPr algn="l"/>
            <a:r>
              <a:rPr lang="en-GB" sz="2400" dirty="0"/>
              <a:t>Contaminated environment (infected material)</a:t>
            </a:r>
          </a:p>
          <a:p>
            <a:pPr algn="l"/>
            <a:endParaRPr lang="en-GB" sz="2400" dirty="0"/>
          </a:p>
          <a:p>
            <a:pPr algn="l"/>
            <a:r>
              <a:rPr lang="en-GB" sz="2400" dirty="0"/>
              <a:t>Feeding infected wild boar carcasses</a:t>
            </a:r>
          </a:p>
          <a:p>
            <a:pPr algn="l"/>
            <a:endParaRPr lang="en-GB" sz="2400"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6</a:t>
            </a:fld>
            <a:endParaRPr lang="en-GB"/>
          </a:p>
        </p:txBody>
      </p:sp>
    </p:spTree>
    <p:extLst>
      <p:ext uri="{BB962C8B-B14F-4D97-AF65-F5344CB8AC3E}">
        <p14:creationId xmlns:p14="http://schemas.microsoft.com/office/powerpoint/2010/main" val="409106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323528" y="1340768"/>
            <a:ext cx="8496944" cy="4968551"/>
          </a:xfrm>
        </p:spPr>
        <p:txBody>
          <a:bodyPr/>
          <a:lstStyle/>
          <a:p>
            <a:pPr algn="l">
              <a:lnSpc>
                <a:spcPct val="140000"/>
              </a:lnSpc>
            </a:pPr>
            <a:r>
              <a:rPr lang="en-GB" sz="2000" dirty="0"/>
              <a:t>Virus prevalence </a:t>
            </a:r>
            <a:r>
              <a:rPr lang="en-GB" sz="2000" u="sng" dirty="0"/>
              <a:t>in infected wild boar population</a:t>
            </a:r>
            <a:r>
              <a:rPr lang="en-GB" sz="2000" dirty="0"/>
              <a:t>: </a:t>
            </a:r>
            <a:r>
              <a:rPr lang="en-GB" sz="2000" b="1" dirty="0"/>
              <a:t>1-4,5%</a:t>
            </a:r>
          </a:p>
          <a:p>
            <a:pPr algn="l">
              <a:lnSpc>
                <a:spcPct val="140000"/>
              </a:lnSpc>
            </a:pPr>
            <a:r>
              <a:rPr lang="en-GB" sz="2000" dirty="0" err="1"/>
              <a:t>Sero</a:t>
            </a:r>
            <a:r>
              <a:rPr lang="en-GB" sz="2000" dirty="0"/>
              <a:t>-prevalence </a:t>
            </a:r>
            <a:r>
              <a:rPr lang="en-GB" sz="2000" u="sng" dirty="0"/>
              <a:t>in hunted </a:t>
            </a:r>
            <a:r>
              <a:rPr lang="en-GB" sz="2000" dirty="0"/>
              <a:t>WB: </a:t>
            </a:r>
            <a:r>
              <a:rPr lang="en-GB" sz="2000" b="1" dirty="0"/>
              <a:t>0,5-2%</a:t>
            </a:r>
          </a:p>
          <a:p>
            <a:pPr algn="l">
              <a:lnSpc>
                <a:spcPct val="140000"/>
              </a:lnSpc>
            </a:pPr>
            <a:r>
              <a:rPr lang="en-GB" sz="2000" dirty="0"/>
              <a:t>Incubation </a:t>
            </a:r>
            <a:r>
              <a:rPr lang="en-GB" sz="2000" b="1" dirty="0"/>
              <a:t>3-5 days</a:t>
            </a:r>
          </a:p>
          <a:p>
            <a:pPr algn="l">
              <a:lnSpc>
                <a:spcPct val="140000"/>
              </a:lnSpc>
            </a:pPr>
            <a:r>
              <a:rPr lang="en-GB" sz="2000" dirty="0"/>
              <a:t>Lethality </a:t>
            </a:r>
            <a:r>
              <a:rPr lang="en-GB" sz="2000" b="1" dirty="0"/>
              <a:t>90-95%</a:t>
            </a:r>
          </a:p>
          <a:p>
            <a:pPr algn="l">
              <a:lnSpc>
                <a:spcPct val="140000"/>
              </a:lnSpc>
            </a:pPr>
            <a:r>
              <a:rPr lang="en-GB" sz="2000" b="1" dirty="0"/>
              <a:t>78%</a:t>
            </a:r>
            <a:r>
              <a:rPr lang="en-GB" sz="2000" dirty="0"/>
              <a:t> found dead wild boar are </a:t>
            </a:r>
            <a:r>
              <a:rPr lang="en-GB" sz="2000" dirty="0" smtClean="0"/>
              <a:t>virus</a:t>
            </a:r>
            <a:r>
              <a:rPr lang="lv-LV" sz="2000" dirty="0" smtClean="0"/>
              <a:t> </a:t>
            </a:r>
            <a:r>
              <a:rPr lang="lv-LV" sz="2000" dirty="0" err="1" smtClean="0"/>
              <a:t>positive</a:t>
            </a:r>
            <a:endParaRPr lang="en-GB" sz="2000" dirty="0"/>
          </a:p>
          <a:p>
            <a:pPr algn="l">
              <a:lnSpc>
                <a:spcPct val="140000"/>
              </a:lnSpc>
            </a:pPr>
            <a:r>
              <a:rPr lang="en-GB" sz="2000" b="1" dirty="0"/>
              <a:t>50 km/year </a:t>
            </a:r>
            <a:r>
              <a:rPr lang="en-GB" sz="2000" dirty="0"/>
              <a:t>is the average speed, but the virus lasts also in old infected areas</a:t>
            </a:r>
          </a:p>
          <a:p>
            <a:pPr algn="l">
              <a:lnSpc>
                <a:spcPct val="140000"/>
              </a:lnSpc>
            </a:pPr>
            <a:r>
              <a:rPr lang="en-GB" sz="2000" dirty="0"/>
              <a:t>The virus </a:t>
            </a:r>
            <a:r>
              <a:rPr lang="en-GB" sz="2000" b="1" dirty="0"/>
              <a:t>spreads</a:t>
            </a:r>
            <a:r>
              <a:rPr lang="en-GB" sz="2000" dirty="0"/>
              <a:t> through the </a:t>
            </a:r>
            <a:r>
              <a:rPr lang="en-GB" sz="2000" b="1" dirty="0"/>
              <a:t>geographical continuity of the wild boar population</a:t>
            </a:r>
            <a:r>
              <a:rPr lang="en-GB" sz="2000" dirty="0"/>
              <a:t> and not because of wild boar </a:t>
            </a:r>
            <a:r>
              <a:rPr lang="en-GB" sz="2000" dirty="0" smtClean="0"/>
              <a:t>migration</a:t>
            </a:r>
            <a:r>
              <a:rPr lang="lv-LV" sz="2000" dirty="0" smtClean="0"/>
              <a:t>!</a:t>
            </a:r>
            <a:endParaRPr lang="en-GB" sz="2000" dirty="0"/>
          </a:p>
          <a:p>
            <a:pPr>
              <a:lnSpc>
                <a:spcPct val="140000"/>
              </a:lnSpc>
            </a:pPr>
            <a:endParaRPr lang="en-GB" sz="2000" dirty="0"/>
          </a:p>
          <a:p>
            <a:pPr>
              <a:lnSpc>
                <a:spcPct val="140000"/>
              </a:lnSpc>
            </a:pPr>
            <a:endParaRPr lang="en-GB" sz="2400" dirty="0"/>
          </a:p>
          <a:p>
            <a:endParaRPr lang="en-GB" sz="2400" dirty="0"/>
          </a:p>
        </p:txBody>
      </p:sp>
      <p:sp>
        <p:nvSpPr>
          <p:cNvPr id="4" name="Segnaposto numero diapositiva 3"/>
          <p:cNvSpPr>
            <a:spLocks noGrp="1"/>
          </p:cNvSpPr>
          <p:nvPr>
            <p:ph type="sldNum" sz="quarter" idx="12"/>
          </p:nvPr>
        </p:nvSpPr>
        <p:spPr/>
        <p:txBody>
          <a:bodyPr/>
          <a:lstStyle/>
          <a:p>
            <a:pPr>
              <a:defRPr/>
            </a:pPr>
            <a:fld id="{86133261-F426-4E3C-B2AF-F6E5B7E61F25}" type="slidenum">
              <a:rPr lang="en-GB" smtClean="0"/>
              <a:pPr>
                <a:defRPr/>
              </a:pPr>
              <a:t>7</a:t>
            </a:fld>
            <a:endParaRPr lang="en-GB"/>
          </a:p>
        </p:txBody>
      </p:sp>
    </p:spTree>
    <p:extLst>
      <p:ext uri="{BB962C8B-B14F-4D97-AF65-F5344CB8AC3E}">
        <p14:creationId xmlns:p14="http://schemas.microsoft.com/office/powerpoint/2010/main" val="1071251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63500" y="0"/>
            <a:ext cx="8998919" cy="6858000"/>
          </a:xfrm>
          <a:prstGeom prst="rect">
            <a:avLst/>
          </a:prstGeom>
        </p:spPr>
      </p:pic>
    </p:spTree>
    <p:extLst>
      <p:ext uri="{BB962C8B-B14F-4D97-AF65-F5344CB8AC3E}">
        <p14:creationId xmlns:p14="http://schemas.microsoft.com/office/powerpoint/2010/main" val="128056571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tyw pakietu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51D29931885E4B830A1570EAFB918A" ma:contentTypeVersion="2" ma:contentTypeDescription="Create a new document." ma:contentTypeScope="" ma:versionID="740a6bdf7d2ba505ffd43f68e82963e9">
  <xsd:schema xmlns:xsd="http://www.w3.org/2001/XMLSchema" xmlns:xs="http://www.w3.org/2001/XMLSchema" xmlns:p="http://schemas.microsoft.com/office/2006/metadata/properties" xmlns:ns1="http://schemas.microsoft.com/sharepoint/v3" targetNamespace="http://schemas.microsoft.com/office/2006/metadata/properties" ma:root="true" ma:fieldsID="58c033809eba6c005b0f7e67d21c05b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1AA313-8C53-431A-8BC1-240314D7FC79}">
  <ds:schemaRefs>
    <ds:schemaRef ds:uri="http://schemas.microsoft.com/sharepoint/v3/contenttype/forms"/>
  </ds:schemaRefs>
</ds:datastoreItem>
</file>

<file path=customXml/itemProps2.xml><?xml version="1.0" encoding="utf-8"?>
<ds:datastoreItem xmlns:ds="http://schemas.openxmlformats.org/officeDocument/2006/customXml" ds:itemID="{D6DBB52C-7338-46A7-804F-94D3B0CC4C67}">
  <ds:schemaRefs>
    <ds:schemaRef ds:uri="http://purl.org/dc/terms/"/>
    <ds:schemaRef ds:uri="http://purl.org/dc/dcmityp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5CED134-6B24-4E31-AAEE-8AFAC7BD5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3245</TotalTime>
  <Words>1325</Words>
  <Application>Microsoft Office PowerPoint</Application>
  <PresentationFormat>On-screen Show (4:3)</PresentationFormat>
  <Paragraphs>179</Paragraphs>
  <Slides>37</Slides>
  <Notes>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Better Training for Safer Food Initiative</vt:lpstr>
      <vt:lpstr>ASF in wild boar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insects and caracasses no ticks</vt:lpstr>
      <vt:lpstr>Risk of spread after introduction of the virus</vt:lpstr>
      <vt:lpstr>PowerPoint Presentation</vt:lpstr>
      <vt:lpstr>PowerPoint Presentation</vt:lpstr>
      <vt:lpstr>Hunting and wild boar movement</vt:lpstr>
      <vt:lpstr>PowerPoint Presentation</vt:lpstr>
      <vt:lpstr>PowerPoint Presentation</vt:lpstr>
      <vt:lpstr>Density dependent spread</vt:lpstr>
      <vt:lpstr>PowerPoint Presentation</vt:lpstr>
      <vt:lpstr>PowerPoint Presentation</vt:lpstr>
      <vt:lpstr>PowerPoint Presentation</vt:lpstr>
      <vt:lpstr>PowerPoint Presentation</vt:lpstr>
      <vt:lpstr>PowerPoint Presentation</vt:lpstr>
      <vt:lpstr>Apparently: not a density dependent spread  </vt:lpstr>
      <vt:lpstr>ASF in wild boar</vt:lpstr>
      <vt:lpstr>ASF in wild boar</vt:lpstr>
      <vt:lpstr>CSF: a density dependent disease </vt:lpstr>
      <vt:lpstr>ASF in not a truly density dependent infection. The final tail of the infection is determined by carcasses </vt:lpstr>
      <vt:lpstr>Practically </vt:lpstr>
      <vt:lpstr>ASF: the virus and the environment</vt:lpstr>
      <vt:lpstr>PowerPoint Presentation</vt:lpstr>
      <vt:lpstr>EU strategy (see EFSA, 2015)</vt:lpstr>
      <vt:lpstr>Thanks for the attention  </vt:lpstr>
      <vt:lpstr>PowerPoint Presentation</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 Green Banner - 2014</dc:title>
  <dc:creator>turneem</dc:creator>
  <cp:lastModifiedBy>Kristīne Lamberga</cp:lastModifiedBy>
  <cp:revision>237</cp:revision>
  <dcterms:created xsi:type="dcterms:W3CDTF">2011-10-28T10:25:18Z</dcterms:created>
  <dcterms:modified xsi:type="dcterms:W3CDTF">2017-03-13T11:15:59Z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0x0101000B51D29931885E4B830A1570EAFB918A</vt:lpwstr>
  </property>
</Properties>
</file>