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3" r:id="rId2"/>
    <p:sldId id="257" r:id="rId3"/>
    <p:sldId id="270" r:id="rId4"/>
    <p:sldId id="258" r:id="rId5"/>
    <p:sldId id="272" r:id="rId6"/>
    <p:sldId id="259" r:id="rId7"/>
    <p:sldId id="260" r:id="rId8"/>
    <p:sldId id="261" r:id="rId9"/>
    <p:sldId id="262" r:id="rId10"/>
    <p:sldId id="263" r:id="rId11"/>
    <p:sldId id="264" r:id="rId12"/>
    <p:sldId id="265" r:id="rId13"/>
    <p:sldId id="266" r:id="rId14"/>
    <p:sldId id="267" r:id="rId15"/>
    <p:sldId id="269" r:id="rId16"/>
    <p:sldId id="271" r:id="rId17"/>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131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45661-8DBB-457F-97A8-BE8D687C9EED}" type="datetimeFigureOut">
              <a:rPr lang="et-EE" smtClean="0"/>
              <a:pPr/>
              <a:t>27.10.2016</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B65576-C90E-48ED-ADB3-AB4E9FED201C}" type="slidenum">
              <a:rPr lang="et-EE" smtClean="0"/>
              <a:pPr/>
              <a:t>‹#›</a:t>
            </a:fld>
            <a:endParaRPr lang="et-EE"/>
          </a:p>
        </p:txBody>
      </p:sp>
    </p:spTree>
    <p:extLst>
      <p:ext uri="{BB962C8B-B14F-4D97-AF65-F5344CB8AC3E}">
        <p14:creationId xmlns:p14="http://schemas.microsoft.com/office/powerpoint/2010/main" val="396796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50246F51-DC1E-4DF7-8E2E-52750CACC75F}" type="slidenum">
              <a:rPr lang="et-EE" smtClean="0"/>
              <a:pPr/>
              <a:t>2</a:t>
            </a:fld>
            <a:endParaRPr lang="et-EE"/>
          </a:p>
        </p:txBody>
      </p:sp>
    </p:spTree>
    <p:extLst>
      <p:ext uri="{BB962C8B-B14F-4D97-AF65-F5344CB8AC3E}">
        <p14:creationId xmlns:p14="http://schemas.microsoft.com/office/powerpoint/2010/main" val="80641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50246F51-DC1E-4DF7-8E2E-52750CACC75F}" type="slidenum">
              <a:rPr lang="et-EE" smtClean="0"/>
              <a:pPr/>
              <a:t>14</a:t>
            </a:fld>
            <a:endParaRPr lang="et-EE"/>
          </a:p>
        </p:txBody>
      </p:sp>
    </p:spTree>
    <p:extLst>
      <p:ext uri="{BB962C8B-B14F-4D97-AF65-F5344CB8AC3E}">
        <p14:creationId xmlns:p14="http://schemas.microsoft.com/office/powerpoint/2010/main" val="1982310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5470376" cy="2306687"/>
          </a:xfrm>
        </p:spPr>
        <p:txBody>
          <a:bodyPr anchor="t"/>
          <a:lstStyle/>
          <a:p>
            <a:r>
              <a:rPr lang="en-US" smtClean="0"/>
              <a:t>Click to edit Master title style</a:t>
            </a:r>
            <a:endParaRPr lang="en-US" dirty="0"/>
          </a:p>
        </p:txBody>
      </p:sp>
      <p:sp>
        <p:nvSpPr>
          <p:cNvPr id="3" name="Subtitle 2"/>
          <p:cNvSpPr>
            <a:spLocks noGrp="1"/>
          </p:cNvSpPr>
          <p:nvPr>
            <p:ph type="subTitle" idx="1"/>
          </p:nvPr>
        </p:nvSpPr>
        <p:spPr>
          <a:xfrm>
            <a:off x="685800" y="4509120"/>
            <a:ext cx="5470376" cy="1320552"/>
          </a:xfrm>
        </p:spPr>
        <p:txBody>
          <a:bodyPr/>
          <a:lstStyle>
            <a:lvl1pPr marL="0" indent="0" algn="l">
              <a:buNone/>
              <a:defRPr>
                <a:solidFill>
                  <a:srgbClr val="2338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6574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5470376" cy="2306687"/>
          </a:xfrm>
        </p:spPr>
        <p:txBody>
          <a:bodyPr anchor="t"/>
          <a:lstStyle/>
          <a:p>
            <a:r>
              <a:rPr lang="en-US" smtClean="0"/>
              <a:t>Click to edit Master title style</a:t>
            </a:r>
            <a:endParaRPr lang="en-US" dirty="0"/>
          </a:p>
        </p:txBody>
      </p:sp>
      <p:sp>
        <p:nvSpPr>
          <p:cNvPr id="3" name="Subtitle 2"/>
          <p:cNvSpPr>
            <a:spLocks noGrp="1"/>
          </p:cNvSpPr>
          <p:nvPr>
            <p:ph type="subTitle" idx="1"/>
          </p:nvPr>
        </p:nvSpPr>
        <p:spPr>
          <a:xfrm>
            <a:off x="685800" y="4509120"/>
            <a:ext cx="5470376" cy="1320552"/>
          </a:xfrm>
        </p:spPr>
        <p:txBody>
          <a:bodyPr/>
          <a:lstStyle>
            <a:lvl1pPr marL="0" indent="0" algn="l">
              <a:buNone/>
              <a:defRPr>
                <a:solidFill>
                  <a:srgbClr val="2338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5436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taustad-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32525"/>
            <a:ext cx="21336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fld id="{89136FB0-8E7F-4149-A1DC-E8ACB782284C}" type="slidenum">
              <a:rPr lang="et-EE" smtClean="0"/>
              <a:pPr/>
              <a:t>‹#›</a:t>
            </a:fld>
            <a:endParaRPr lang="et-EE"/>
          </a:p>
        </p:txBody>
      </p:sp>
    </p:spTree>
    <p:extLst>
      <p:ext uri="{BB962C8B-B14F-4D97-AF65-F5344CB8AC3E}">
        <p14:creationId xmlns:p14="http://schemas.microsoft.com/office/powerpoint/2010/main" val="283184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4" name="Picture 6" descr="logo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80075"/>
            <a:ext cx="9144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taustad-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981201"/>
            <a:ext cx="8229600" cy="3680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425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logo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80075"/>
            <a:ext cx="9144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981201"/>
            <a:ext cx="8229600" cy="3680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6175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4" name="Picture 6"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32525"/>
            <a:ext cx="21336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476672"/>
            <a:ext cx="8229600" cy="564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89136FB0-8E7F-4149-A1DC-E8ACB782284C}" type="slidenum">
              <a:rPr lang="et-EE" smtClean="0"/>
              <a:pPr/>
              <a:t>‹#›</a:t>
            </a:fld>
            <a:endParaRPr lang="et-EE"/>
          </a:p>
        </p:txBody>
      </p:sp>
    </p:spTree>
    <p:extLst>
      <p:ext uri="{BB962C8B-B14F-4D97-AF65-F5344CB8AC3E}">
        <p14:creationId xmlns:p14="http://schemas.microsoft.com/office/powerpoint/2010/main" val="183573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taustad-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981200"/>
            <a:ext cx="4038600" cy="44721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1200"/>
            <a:ext cx="4038600" cy="44721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89136FB0-8E7F-4149-A1DC-E8ACB782284C}" type="slidenum">
              <a:rPr lang="et-EE" smtClean="0"/>
              <a:pPr/>
              <a:t>‹#›</a:t>
            </a:fld>
            <a:endParaRPr lang="et-EE"/>
          </a:p>
        </p:txBody>
      </p:sp>
    </p:spTree>
    <p:extLst>
      <p:ext uri="{BB962C8B-B14F-4D97-AF65-F5344CB8AC3E}">
        <p14:creationId xmlns:p14="http://schemas.microsoft.com/office/powerpoint/2010/main" val="532003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Tree>
    <p:extLst>
      <p:ext uri="{BB962C8B-B14F-4D97-AF65-F5344CB8AC3E}">
        <p14:creationId xmlns:p14="http://schemas.microsoft.com/office/powerpoint/2010/main" val="202906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t-EE" smtClean="0"/>
              <a:t>Click to edit Master title style</a:t>
            </a:r>
          </a:p>
        </p:txBody>
      </p:sp>
      <p:sp>
        <p:nvSpPr>
          <p:cNvPr id="1027" name="Text Placeholder 2"/>
          <p:cNvSpPr>
            <a:spLocks noGrp="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t-EE" smtClean="0"/>
              <a:t>Click to edit Master text styles</a:t>
            </a:r>
          </a:p>
          <a:p>
            <a:pPr lvl="1"/>
            <a:r>
              <a:rPr lang="en-US" altLang="et-EE" smtClean="0"/>
              <a:t>Second level</a:t>
            </a:r>
          </a:p>
          <a:p>
            <a:pPr lvl="2"/>
            <a:r>
              <a:rPr lang="en-US" altLang="et-EE" smtClean="0"/>
              <a:t>Third level</a:t>
            </a:r>
          </a:p>
          <a:p>
            <a:pPr lvl="3"/>
            <a:r>
              <a:rPr lang="en-US" altLang="et-EE" smtClean="0"/>
              <a:t>Fourth level</a:t>
            </a:r>
          </a:p>
          <a:p>
            <a:pPr lvl="4"/>
            <a:r>
              <a:rPr lang="en-US" altLang="et-EE"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itchFamily="34" charset="0"/>
                <a:cs typeface="Arial" pitchFamily="34" charset="0"/>
              </a:defRPr>
            </a:lvl1pPr>
          </a:lstStyle>
          <a:p>
            <a:fld id="{257E75D5-BBCF-4DF0-9E87-952AEEC982A8}" type="datetimeFigureOut">
              <a:rPr lang="et-EE" smtClean="0"/>
              <a:pPr/>
              <a:t>27.10.2016</a:t>
            </a:fld>
            <a:endParaRPr lang="et-EE"/>
          </a:p>
        </p:txBody>
      </p:sp>
      <p:sp>
        <p:nvSpPr>
          <p:cNvPr id="6" name="Slide Number Placeholder 5"/>
          <p:cNvSpPr>
            <a:spLocks noGrp="1"/>
          </p:cNvSpPr>
          <p:nvPr>
            <p:ph type="sldNum" sz="quarter" idx="4"/>
          </p:nvPr>
        </p:nvSpPr>
        <p:spPr>
          <a:xfrm>
            <a:off x="8243888" y="6356350"/>
            <a:ext cx="44291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3385A"/>
                </a:solidFill>
              </a:defRPr>
            </a:lvl1pPr>
          </a:lstStyle>
          <a:p>
            <a:fld id="{89136FB0-8E7F-4149-A1DC-E8ACB782284C}" type="slidenum">
              <a:rPr lang="et-EE" smtClean="0"/>
              <a:pPr/>
              <a:t>‹#›</a:t>
            </a:fld>
            <a:endParaRPr lang="et-EE"/>
          </a:p>
        </p:txBody>
      </p:sp>
    </p:spTree>
    <p:extLst>
      <p:ext uri="{BB962C8B-B14F-4D97-AF65-F5344CB8AC3E}">
        <p14:creationId xmlns:p14="http://schemas.microsoft.com/office/powerpoint/2010/main" val="786680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fontAlgn="base" hangingPunct="1">
        <a:spcBef>
          <a:spcPct val="0"/>
        </a:spcBef>
        <a:spcAft>
          <a:spcPct val="0"/>
        </a:spcAft>
        <a:defRPr sz="4400" kern="1200">
          <a:solidFill>
            <a:srgbClr val="23385A"/>
          </a:solidFill>
          <a:latin typeface="Arial" pitchFamily="34" charset="0"/>
          <a:ea typeface="+mj-ea"/>
          <a:cs typeface="Arial" pitchFamily="34" charset="0"/>
        </a:defRPr>
      </a:lvl1pPr>
      <a:lvl2pPr algn="l" rtl="0" eaLnBrk="1" fontAlgn="base" hangingPunct="1">
        <a:spcBef>
          <a:spcPct val="0"/>
        </a:spcBef>
        <a:spcAft>
          <a:spcPct val="0"/>
        </a:spcAft>
        <a:defRPr sz="4400">
          <a:solidFill>
            <a:srgbClr val="23385A"/>
          </a:solidFill>
          <a:latin typeface="Arial" charset="0"/>
          <a:cs typeface="Arial" charset="0"/>
        </a:defRPr>
      </a:lvl2pPr>
      <a:lvl3pPr algn="l" rtl="0" eaLnBrk="1" fontAlgn="base" hangingPunct="1">
        <a:spcBef>
          <a:spcPct val="0"/>
        </a:spcBef>
        <a:spcAft>
          <a:spcPct val="0"/>
        </a:spcAft>
        <a:defRPr sz="4400">
          <a:solidFill>
            <a:srgbClr val="23385A"/>
          </a:solidFill>
          <a:latin typeface="Arial" charset="0"/>
          <a:cs typeface="Arial" charset="0"/>
        </a:defRPr>
      </a:lvl3pPr>
      <a:lvl4pPr algn="l" rtl="0" eaLnBrk="1" fontAlgn="base" hangingPunct="1">
        <a:spcBef>
          <a:spcPct val="0"/>
        </a:spcBef>
        <a:spcAft>
          <a:spcPct val="0"/>
        </a:spcAft>
        <a:defRPr sz="4400">
          <a:solidFill>
            <a:srgbClr val="23385A"/>
          </a:solidFill>
          <a:latin typeface="Arial" charset="0"/>
          <a:cs typeface="Arial" charset="0"/>
        </a:defRPr>
      </a:lvl4pPr>
      <a:lvl5pPr algn="l" rtl="0" eaLnBrk="1" fontAlgn="base" hangingPunct="1">
        <a:spcBef>
          <a:spcPct val="0"/>
        </a:spcBef>
        <a:spcAft>
          <a:spcPct val="0"/>
        </a:spcAft>
        <a:defRPr sz="4400">
          <a:solidFill>
            <a:srgbClr val="23385A"/>
          </a:solidFill>
          <a:latin typeface="Arial" charset="0"/>
          <a:cs typeface="Arial" charset="0"/>
        </a:defRPr>
      </a:lvl5pPr>
      <a:lvl6pPr marL="457200" algn="l" rtl="0" eaLnBrk="1" fontAlgn="base" hangingPunct="1">
        <a:spcBef>
          <a:spcPct val="0"/>
        </a:spcBef>
        <a:spcAft>
          <a:spcPct val="0"/>
        </a:spcAft>
        <a:defRPr sz="4400">
          <a:solidFill>
            <a:srgbClr val="23385A"/>
          </a:solidFill>
          <a:latin typeface="Arial" charset="0"/>
          <a:cs typeface="Arial" charset="0"/>
        </a:defRPr>
      </a:lvl6pPr>
      <a:lvl7pPr marL="914400" algn="l" rtl="0" eaLnBrk="1" fontAlgn="base" hangingPunct="1">
        <a:spcBef>
          <a:spcPct val="0"/>
        </a:spcBef>
        <a:spcAft>
          <a:spcPct val="0"/>
        </a:spcAft>
        <a:defRPr sz="4400">
          <a:solidFill>
            <a:srgbClr val="23385A"/>
          </a:solidFill>
          <a:latin typeface="Arial" charset="0"/>
          <a:cs typeface="Arial" charset="0"/>
        </a:defRPr>
      </a:lvl7pPr>
      <a:lvl8pPr marL="1371600" algn="l" rtl="0" eaLnBrk="1" fontAlgn="base" hangingPunct="1">
        <a:spcBef>
          <a:spcPct val="0"/>
        </a:spcBef>
        <a:spcAft>
          <a:spcPct val="0"/>
        </a:spcAft>
        <a:defRPr sz="4400">
          <a:solidFill>
            <a:srgbClr val="23385A"/>
          </a:solidFill>
          <a:latin typeface="Arial" charset="0"/>
          <a:cs typeface="Arial" charset="0"/>
        </a:defRPr>
      </a:lvl8pPr>
      <a:lvl9pPr marL="1828800" algn="l" rtl="0" eaLnBrk="1" fontAlgn="base" hangingPunct="1">
        <a:spcBef>
          <a:spcPct val="0"/>
        </a:spcBef>
        <a:spcAft>
          <a:spcPct val="0"/>
        </a:spcAft>
        <a:defRPr sz="4400">
          <a:solidFill>
            <a:srgbClr val="23385A"/>
          </a:solidFill>
          <a:latin typeface="Arial" charset="0"/>
          <a:cs typeface="Arial" charset="0"/>
        </a:defRPr>
      </a:lvl9pPr>
    </p:titleStyle>
    <p:bodyStyle>
      <a:lvl1pPr marL="342900" indent="-342900" algn="l" rtl="0" eaLnBrk="1" fontAlgn="base" hangingPunct="1">
        <a:spcBef>
          <a:spcPct val="20000"/>
        </a:spcBef>
        <a:spcAft>
          <a:spcPct val="0"/>
        </a:spcAft>
        <a:buClr>
          <a:srgbClr val="F15A24"/>
        </a:buClr>
        <a:buFont typeface="Arial" panose="020B0604020202020204" pitchFamily="34" charset="0"/>
        <a:buChar char="»"/>
        <a:defRPr sz="3200" kern="1200">
          <a:solidFill>
            <a:srgbClr val="23385A"/>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F15A24"/>
        </a:buClr>
        <a:buFont typeface="Arial" panose="020B0604020202020204" pitchFamily="34" charset="0"/>
        <a:buChar char="»"/>
        <a:defRPr sz="2800" kern="1200">
          <a:solidFill>
            <a:srgbClr val="23385A"/>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15A24"/>
        </a:buClr>
        <a:buFont typeface="Arial" panose="020B0604020202020204" pitchFamily="34" charset="0"/>
        <a:buChar char="»"/>
        <a:defRPr sz="2400" kern="1200">
          <a:solidFill>
            <a:srgbClr val="23385A"/>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F15A24"/>
        </a:buClr>
        <a:buFont typeface="Arial" panose="020B0604020202020204" pitchFamily="34" charset="0"/>
        <a:buChar char="»"/>
        <a:defRPr sz="2000" kern="1200">
          <a:solidFill>
            <a:srgbClr val="23385A"/>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15A24"/>
        </a:buClr>
        <a:buFont typeface="Arial" panose="020B0604020202020204" pitchFamily="34" charset="0"/>
        <a:buChar char="»"/>
        <a:defRPr sz="2000" kern="1200">
          <a:solidFill>
            <a:srgbClr val="23385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google.ee/search?q=caviar&amp;rls=com.microsoft:et:IE-Address&amp;source=lnms&amp;tbm=isch&amp;sa=X&amp;ei=Z2SQVJ_NAozLaIWUgegD&amp;ved=0CAgQ_AUoAQ&amp;biw=878&amp;bih=665" TargetMode="External"/><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s://www.google.ee/search?rls=com.microsoft:et:IE-Address&amp;tbm=isch&amp;q=tridacnidae&amp;spell=1&amp;ei=LD4QVYSSK8PoaNv5gNgG" TargetMode="External"/><Relationship Id="rId10" Type="http://schemas.openxmlformats.org/officeDocument/2006/relationships/image" Target="../media/image14.jpeg"/><Relationship Id="rId4" Type="http://schemas.openxmlformats.org/officeDocument/2006/relationships/hyperlink" Target="https://www.google.ee/search?rls=com.microsoft:et:IE-Address&amp;tbm=isch&amp;q=Strombus+Gigas&amp;ei=Gz4QVZrFIcXlat2ngJgK" TargetMode="External"/><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www.riigiteataja.ee/akt/13352329?leiaKehtiv" TargetMode="External"/><Relationship Id="rId3" Type="http://schemas.openxmlformats.org/officeDocument/2006/relationships/hyperlink" Target="http://eur-lex.europa.eu/legal-content/ET/TXT/?uri=CELEX:01997R0338-20141220" TargetMode="External"/><Relationship Id="rId7" Type="http://schemas.openxmlformats.org/officeDocument/2006/relationships/hyperlink" Target="https://www.riigiteataja.ee/akt/112082014008?leiaKehtiv"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www.riigiteataja.ee/akt/108072014020?leiaKehtiv" TargetMode="External"/><Relationship Id="rId5" Type="http://schemas.openxmlformats.org/officeDocument/2006/relationships/hyperlink" Target="http://eur-lex.europa.eu/legal-content/ET/TXT/?uri=CELEX:32015R0736" TargetMode="External"/><Relationship Id="rId4" Type="http://schemas.openxmlformats.org/officeDocument/2006/relationships/hyperlink" Target="http://eur-lex.europa.eu/legal-content/ET/TXT/?uri=CELEX:02006R0865-2015020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ee/url?sa=i&amp;rct=j&amp;q=&amp;esrc=s&amp;frm=1&amp;source=images&amp;cd=&amp;cad=rja&amp;uact=8&amp;ved=0CAcQjRxqFQoTCP3_3qayq8gCFYQPcgoduMkDEg&amp;url=https://www.osta.ee/krokodilli-nahk-42455955.html&amp;psig=AFQjCNEVIO4bSwqg1J2YUYDrqKwZTC4-Mg&amp;ust=1444136564277033" TargetMode="Externa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www.google.ee/url?sa=i&amp;rct=j&amp;q=&amp;esrc=s&amp;frm=1&amp;source=images&amp;cd=&amp;cad=rja&amp;uact=8&amp;ved=0CAcQjRxqFQoTCPGJgZ-zq8gCFQamcgodzpEEDw&amp;url=http://sngnews.net/mir/Kitaj_na_god_zapretil_import_slonovoj_kosti_150873_et&amp;psig=AFQjCNEljiuf3KKoQhzceVHoBQFQ5HyUSw&amp;ust=144413681591984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496" y="1772817"/>
            <a:ext cx="9108504" cy="5085184"/>
          </a:xfrm>
        </p:spPr>
        <p:txBody>
          <a:bodyPr/>
          <a:lstStyle/>
          <a:p>
            <a:endParaRPr lang="et-EE" dirty="0"/>
          </a:p>
        </p:txBody>
      </p:sp>
      <p:sp>
        <p:nvSpPr>
          <p:cNvPr id="3" name="Content Placeholder 2"/>
          <p:cNvSpPr>
            <a:spLocks noGrp="1"/>
          </p:cNvSpPr>
          <p:nvPr>
            <p:ph type="subTitle" idx="1"/>
          </p:nvPr>
        </p:nvSpPr>
        <p:spPr>
          <a:xfrm>
            <a:off x="0" y="2852936"/>
            <a:ext cx="9144000" cy="2931307"/>
          </a:xfrm>
        </p:spPr>
        <p:txBody>
          <a:bodyPr/>
          <a:lstStyle/>
          <a:p>
            <a:pPr algn="ctr"/>
            <a:r>
              <a:rPr lang="et-EE" sz="9600" b="1" dirty="0" smtClean="0"/>
              <a:t>CITES</a:t>
            </a:r>
            <a:endParaRPr lang="et-EE" sz="9600" b="1" dirty="0"/>
          </a:p>
        </p:txBody>
      </p:sp>
    </p:spTree>
    <p:extLst>
      <p:ext uri="{BB962C8B-B14F-4D97-AF65-F5344CB8AC3E}">
        <p14:creationId xmlns:p14="http://schemas.microsoft.com/office/powerpoint/2010/main" val="602518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t-EE" b="1" dirty="0" smtClean="0"/>
              <a:t>Vajaminevad load</a:t>
            </a:r>
            <a:endParaRPr lang="et-EE" b="1" dirty="0"/>
          </a:p>
        </p:txBody>
      </p:sp>
      <p:graphicFrame>
        <p:nvGraphicFramePr>
          <p:cNvPr id="11" name="Content Placeholder 10"/>
          <p:cNvGraphicFramePr>
            <a:graphicFrameLocks noGrp="1"/>
          </p:cNvGraphicFramePr>
          <p:nvPr>
            <p:ph idx="1"/>
          </p:nvPr>
        </p:nvGraphicFramePr>
        <p:xfrm>
          <a:off x="395536" y="2204864"/>
          <a:ext cx="8229600" cy="18542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t-EE" dirty="0" smtClean="0"/>
                        <a:t>Lisa</a:t>
                      </a:r>
                      <a:endParaRPr lang="et-EE" dirty="0"/>
                    </a:p>
                  </a:txBody>
                  <a:tcPr/>
                </a:tc>
                <a:tc>
                  <a:txBody>
                    <a:bodyPr/>
                    <a:lstStyle/>
                    <a:p>
                      <a:r>
                        <a:rPr lang="et-EE" dirty="0" smtClean="0"/>
                        <a:t>Import</a:t>
                      </a:r>
                      <a:endParaRPr lang="et-EE" dirty="0"/>
                    </a:p>
                  </a:txBody>
                  <a:tcPr/>
                </a:tc>
                <a:tc>
                  <a:txBody>
                    <a:bodyPr/>
                    <a:lstStyle/>
                    <a:p>
                      <a:r>
                        <a:rPr lang="et-EE" dirty="0" smtClean="0"/>
                        <a:t>Eksport</a:t>
                      </a:r>
                      <a:endParaRPr lang="et-EE" dirty="0"/>
                    </a:p>
                  </a:txBody>
                  <a:tcPr/>
                </a:tc>
                <a:tc>
                  <a:txBody>
                    <a:bodyPr/>
                    <a:lstStyle/>
                    <a:p>
                      <a:r>
                        <a:rPr lang="et-EE" dirty="0" smtClean="0"/>
                        <a:t>Re-eksport</a:t>
                      </a:r>
                      <a:endParaRPr lang="et-EE" dirty="0"/>
                    </a:p>
                  </a:txBody>
                  <a:tcPr/>
                </a:tc>
              </a:tr>
              <a:tr h="370840">
                <a:tc>
                  <a:txBody>
                    <a:bodyPr/>
                    <a:lstStyle/>
                    <a:p>
                      <a:r>
                        <a:rPr lang="et-EE" dirty="0" smtClean="0"/>
                        <a:t>A</a:t>
                      </a:r>
                      <a:endParaRPr lang="et-E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baseline="0" dirty="0" smtClean="0">
                          <a:solidFill>
                            <a:schemeClr val="dk1"/>
                          </a:solidFill>
                          <a:latin typeface="+mn-lt"/>
                          <a:ea typeface="+mn-ea"/>
                          <a:cs typeface="+mn-cs"/>
                        </a:rPr>
                        <a:t>IM + EK </a:t>
                      </a:r>
                      <a:r>
                        <a:rPr lang="de-DE" sz="1800" kern="1200" baseline="0" dirty="0" err="1" smtClean="0">
                          <a:solidFill>
                            <a:schemeClr val="dk1"/>
                          </a:solidFill>
                          <a:latin typeface="+mn-lt"/>
                          <a:ea typeface="+mn-ea"/>
                          <a:cs typeface="+mn-cs"/>
                        </a:rPr>
                        <a:t>või</a:t>
                      </a:r>
                      <a:r>
                        <a:rPr lang="de-DE" sz="1800" kern="1200" baseline="0" dirty="0" smtClean="0">
                          <a:solidFill>
                            <a:schemeClr val="dk1"/>
                          </a:solidFill>
                          <a:latin typeface="+mn-lt"/>
                          <a:ea typeface="+mn-ea"/>
                          <a:cs typeface="+mn-cs"/>
                        </a:rPr>
                        <a:t> R</a:t>
                      </a:r>
                      <a:r>
                        <a:rPr lang="et-EE" sz="1800" kern="1200" baseline="0" dirty="0" smtClean="0">
                          <a:solidFill>
                            <a:schemeClr val="dk1"/>
                          </a:solidFill>
                          <a:latin typeface="+mn-lt"/>
                          <a:ea typeface="+mn-ea"/>
                          <a:cs typeface="+mn-cs"/>
                        </a:rPr>
                        <a:t>E</a:t>
                      </a:r>
                      <a:endParaRPr lang="de-DE" sz="1800" kern="1200" baseline="0" dirty="0" smtClean="0">
                        <a:solidFill>
                          <a:schemeClr val="dk1"/>
                        </a:solidFill>
                        <a:latin typeface="+mn-lt"/>
                        <a:ea typeface="+mn-ea"/>
                        <a:cs typeface="+mn-cs"/>
                      </a:endParaRPr>
                    </a:p>
                  </a:txBody>
                  <a:tcPr/>
                </a:tc>
                <a:tc>
                  <a:txBody>
                    <a:bodyPr/>
                    <a:lstStyle/>
                    <a:p>
                      <a:r>
                        <a:rPr lang="et-EE" dirty="0" smtClean="0"/>
                        <a:t>EK</a:t>
                      </a:r>
                      <a:r>
                        <a:rPr lang="et-EE" baseline="0" dirty="0" smtClean="0"/>
                        <a:t> + IM</a:t>
                      </a:r>
                      <a:endParaRPr lang="et-EE" dirty="0"/>
                    </a:p>
                  </a:txBody>
                  <a:tcPr/>
                </a:tc>
                <a:tc>
                  <a:txBody>
                    <a:bodyPr/>
                    <a:lstStyle/>
                    <a:p>
                      <a:r>
                        <a:rPr lang="et-EE" dirty="0" smtClean="0"/>
                        <a:t>RE + IM</a:t>
                      </a:r>
                      <a:endParaRPr lang="et-EE" dirty="0"/>
                    </a:p>
                  </a:txBody>
                  <a:tcPr/>
                </a:tc>
              </a:tr>
              <a:tr h="370840">
                <a:tc>
                  <a:txBody>
                    <a:bodyPr/>
                    <a:lstStyle/>
                    <a:p>
                      <a:r>
                        <a:rPr lang="et-EE" dirty="0" smtClean="0"/>
                        <a:t>B</a:t>
                      </a:r>
                      <a:endParaRPr lang="et-EE" dirty="0"/>
                    </a:p>
                  </a:txBody>
                  <a:tcPr/>
                </a:tc>
                <a:tc>
                  <a:txBody>
                    <a:bodyPr/>
                    <a:lstStyle/>
                    <a:p>
                      <a:r>
                        <a:rPr lang="et-EE" dirty="0" smtClean="0"/>
                        <a:t>IM</a:t>
                      </a:r>
                      <a:r>
                        <a:rPr lang="et-EE" baseline="0" dirty="0" smtClean="0"/>
                        <a:t> + EK või RE</a:t>
                      </a:r>
                      <a:endParaRPr lang="et-EE" dirty="0"/>
                    </a:p>
                  </a:txBody>
                  <a:tcPr/>
                </a:tc>
                <a:tc>
                  <a:txBody>
                    <a:bodyPr/>
                    <a:lstStyle/>
                    <a:p>
                      <a:r>
                        <a:rPr lang="et-EE" dirty="0" smtClean="0"/>
                        <a:t>EK</a:t>
                      </a:r>
                      <a:endParaRPr lang="et-EE" dirty="0"/>
                    </a:p>
                  </a:txBody>
                  <a:tcPr/>
                </a:tc>
                <a:tc>
                  <a:txBody>
                    <a:bodyPr/>
                    <a:lstStyle/>
                    <a:p>
                      <a:r>
                        <a:rPr lang="et-EE" dirty="0" smtClean="0"/>
                        <a:t>RE</a:t>
                      </a:r>
                      <a:endParaRPr lang="et-EE" dirty="0"/>
                    </a:p>
                  </a:txBody>
                  <a:tcPr/>
                </a:tc>
              </a:tr>
              <a:tr h="370840">
                <a:tc>
                  <a:txBody>
                    <a:bodyPr/>
                    <a:lstStyle/>
                    <a:p>
                      <a:r>
                        <a:rPr lang="et-EE" dirty="0" smtClean="0"/>
                        <a:t>C</a:t>
                      </a:r>
                      <a:endParaRPr lang="et-EE" dirty="0"/>
                    </a:p>
                  </a:txBody>
                  <a:tcPr/>
                </a:tc>
                <a:tc>
                  <a:txBody>
                    <a:bodyPr/>
                    <a:lstStyle/>
                    <a:p>
                      <a:r>
                        <a:rPr lang="et-EE" dirty="0" smtClean="0"/>
                        <a:t>IT + EK või PS</a:t>
                      </a:r>
                      <a:endParaRPr lang="et-EE" dirty="0"/>
                    </a:p>
                  </a:txBody>
                  <a:tcPr/>
                </a:tc>
                <a:tc>
                  <a:txBody>
                    <a:bodyPr/>
                    <a:lstStyle/>
                    <a:p>
                      <a:r>
                        <a:rPr lang="et-EE" dirty="0" smtClean="0"/>
                        <a:t>EK</a:t>
                      </a:r>
                      <a:endParaRPr lang="et-EE" dirty="0"/>
                    </a:p>
                  </a:txBody>
                  <a:tcPr/>
                </a:tc>
                <a:tc>
                  <a:txBody>
                    <a:bodyPr/>
                    <a:lstStyle/>
                    <a:p>
                      <a:r>
                        <a:rPr lang="et-EE" dirty="0" smtClean="0"/>
                        <a:t>RE</a:t>
                      </a:r>
                      <a:endParaRPr lang="et-EE" dirty="0"/>
                    </a:p>
                  </a:txBody>
                  <a:tcPr/>
                </a:tc>
              </a:tr>
              <a:tr h="370840">
                <a:tc>
                  <a:txBody>
                    <a:bodyPr/>
                    <a:lstStyle/>
                    <a:p>
                      <a:r>
                        <a:rPr lang="et-EE" dirty="0" smtClean="0"/>
                        <a:t>D</a:t>
                      </a:r>
                      <a:endParaRPr lang="et-EE" dirty="0"/>
                    </a:p>
                  </a:txBody>
                  <a:tcPr/>
                </a:tc>
                <a:tc>
                  <a:txBody>
                    <a:bodyPr/>
                    <a:lstStyle/>
                    <a:p>
                      <a:r>
                        <a:rPr lang="et-EE" dirty="0" smtClean="0"/>
                        <a:t>IM</a:t>
                      </a:r>
                      <a:endParaRPr lang="et-EE" dirty="0"/>
                    </a:p>
                  </a:txBody>
                  <a:tcPr/>
                </a:tc>
                <a:tc>
                  <a:txBody>
                    <a:bodyPr/>
                    <a:lstStyle/>
                    <a:p>
                      <a:endParaRPr lang="et-EE"/>
                    </a:p>
                  </a:txBody>
                  <a:tcPr/>
                </a:tc>
                <a:tc>
                  <a:txBody>
                    <a:bodyPr/>
                    <a:lstStyle/>
                    <a:p>
                      <a:endParaRPr lang="et-EE" dirty="0"/>
                    </a:p>
                  </a:txBody>
                  <a:tcPr/>
                </a:tc>
              </a:tr>
            </a:tbl>
          </a:graphicData>
        </a:graphic>
      </p:graphicFrame>
      <p:sp>
        <p:nvSpPr>
          <p:cNvPr id="6" name="Slide Number Placeholder 5"/>
          <p:cNvSpPr>
            <a:spLocks noGrp="1"/>
          </p:cNvSpPr>
          <p:nvPr>
            <p:ph type="sldNum" sz="quarter" idx="10"/>
          </p:nvPr>
        </p:nvSpPr>
        <p:spPr/>
        <p:txBody>
          <a:bodyPr/>
          <a:lstStyle/>
          <a:p>
            <a:fld id="{B45160A4-BB4D-4481-AE8B-AE0C426A1AC3}" type="slidenum">
              <a:rPr lang="en-US" altLang="et-EE" smtClean="0"/>
              <a:pPr/>
              <a:t>10</a:t>
            </a:fld>
            <a:endParaRPr lang="en-US" altLang="et-EE"/>
          </a:p>
        </p:txBody>
      </p:sp>
      <p:sp>
        <p:nvSpPr>
          <p:cNvPr id="5" name="Date Placeholder 4"/>
          <p:cNvSpPr>
            <a:spLocks noGrp="1"/>
          </p:cNvSpPr>
          <p:nvPr>
            <p:ph type="dt" sz="half" idx="4294967295"/>
          </p:nvPr>
        </p:nvSpPr>
        <p:spPr>
          <a:xfrm>
            <a:off x="0" y="6356350"/>
            <a:ext cx="2133600" cy="365125"/>
          </a:xfrm>
        </p:spPr>
        <p:txBody>
          <a:bodyPr/>
          <a:lstStyle/>
          <a:p>
            <a:pPr>
              <a:defRPr/>
            </a:pPr>
            <a:endParaRPr lang="en-US" dirty="0"/>
          </a:p>
        </p:txBody>
      </p:sp>
      <p:sp>
        <p:nvSpPr>
          <p:cNvPr id="13" name="Footer Placeholder 12"/>
          <p:cNvSpPr>
            <a:spLocks noGrp="1"/>
          </p:cNvSpPr>
          <p:nvPr>
            <p:ph type="ftr" sz="quarter" idx="4294967295"/>
          </p:nvPr>
        </p:nvSpPr>
        <p:spPr>
          <a:xfrm>
            <a:off x="0" y="6597352"/>
            <a:ext cx="2895600" cy="124123"/>
          </a:xfrm>
          <a:prstGeom prst="rect">
            <a:avLst/>
          </a:prstGeom>
        </p:spPr>
        <p:txBody>
          <a:bodyPr/>
          <a:lstStyle/>
          <a:p>
            <a:pPr>
              <a:defRPr/>
            </a:pPr>
            <a:endParaRPr lang="en-US" dirty="0"/>
          </a:p>
        </p:txBody>
      </p:sp>
      <p:sp>
        <p:nvSpPr>
          <p:cNvPr id="12" name="Rectangle 11"/>
          <p:cNvSpPr/>
          <p:nvPr/>
        </p:nvSpPr>
        <p:spPr>
          <a:xfrm>
            <a:off x="539552" y="4509120"/>
            <a:ext cx="5976664" cy="1477328"/>
          </a:xfrm>
          <a:prstGeom prst="rect">
            <a:avLst/>
          </a:prstGeom>
        </p:spPr>
        <p:txBody>
          <a:bodyPr wrap="square">
            <a:spAutoFit/>
          </a:bodyPr>
          <a:lstStyle/>
          <a:p>
            <a:r>
              <a:rPr lang="et-EE" sz="1800" dirty="0" smtClean="0">
                <a:latin typeface="+mn-lt"/>
              </a:rPr>
              <a:t>IM – impordiluba </a:t>
            </a:r>
          </a:p>
          <a:p>
            <a:r>
              <a:rPr lang="et-EE" sz="1800" dirty="0" smtClean="0">
                <a:latin typeface="+mn-lt"/>
              </a:rPr>
              <a:t>EK – ekspordiluba </a:t>
            </a:r>
          </a:p>
          <a:p>
            <a:r>
              <a:rPr lang="et-EE" sz="1800" dirty="0" smtClean="0">
                <a:latin typeface="+mn-lt"/>
              </a:rPr>
              <a:t>RE – re-ekspordisertifikaat </a:t>
            </a:r>
          </a:p>
          <a:p>
            <a:r>
              <a:rPr lang="et-EE" sz="1800" dirty="0" smtClean="0">
                <a:latin typeface="+mn-lt"/>
              </a:rPr>
              <a:t>IT – imporditeatis </a:t>
            </a:r>
          </a:p>
          <a:p>
            <a:r>
              <a:rPr lang="et-EE" sz="1800" dirty="0" smtClean="0">
                <a:latin typeface="+mn-lt"/>
              </a:rPr>
              <a:t>PS – päritolusertifikaat </a:t>
            </a:r>
            <a:endParaRPr lang="et-EE" sz="18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b="1" dirty="0" smtClean="0"/>
              <a:t>Tollivormistus</a:t>
            </a:r>
            <a:endParaRPr lang="et-EE" b="1" dirty="0"/>
          </a:p>
        </p:txBody>
      </p:sp>
      <p:sp>
        <p:nvSpPr>
          <p:cNvPr id="3" name="Content Placeholder 2"/>
          <p:cNvSpPr>
            <a:spLocks noGrp="1"/>
          </p:cNvSpPr>
          <p:nvPr>
            <p:ph sz="half" idx="1"/>
          </p:nvPr>
        </p:nvSpPr>
        <p:spPr/>
        <p:txBody>
          <a:bodyPr>
            <a:normAutofit/>
          </a:bodyPr>
          <a:lstStyle/>
          <a:p>
            <a:r>
              <a:rPr lang="et-EE" sz="2000" b="1" dirty="0" smtClean="0"/>
              <a:t>C 401 </a:t>
            </a:r>
            <a:r>
              <a:rPr lang="et-EE" sz="2000" dirty="0" smtClean="0"/>
              <a:t>– </a:t>
            </a:r>
            <a:r>
              <a:rPr lang="et-EE" sz="2000" dirty="0" err="1" smtClean="0"/>
              <a:t>EL’i</a:t>
            </a:r>
            <a:r>
              <a:rPr lang="et-EE" sz="2000" dirty="0" smtClean="0"/>
              <a:t> liikmesriigi väljaantud CITES ekspordiluba või reekspordisertifikaat</a:t>
            </a:r>
          </a:p>
          <a:p>
            <a:r>
              <a:rPr lang="et-EE" sz="2000" b="1" dirty="0" smtClean="0"/>
              <a:t>C 402 </a:t>
            </a:r>
            <a:r>
              <a:rPr lang="et-EE" sz="2000" dirty="0" smtClean="0"/>
              <a:t>– kolmanda riigi väljaantud CITES ekspordiluba või reekspordisertifikaat</a:t>
            </a:r>
          </a:p>
          <a:p>
            <a:r>
              <a:rPr lang="et-EE" sz="2000" b="1" dirty="0" smtClean="0"/>
              <a:t>C 403 </a:t>
            </a:r>
            <a:r>
              <a:rPr lang="et-EE" sz="2000" dirty="0" smtClean="0"/>
              <a:t>– CITES rändnäituste sertifikaat</a:t>
            </a:r>
          </a:p>
          <a:p>
            <a:r>
              <a:rPr lang="et-EE" sz="2000" b="1" dirty="0" smtClean="0"/>
              <a:t>C 404 </a:t>
            </a:r>
            <a:r>
              <a:rPr lang="et-EE" sz="2000" dirty="0" smtClean="0"/>
              <a:t>– CITES isikliku omandi sertifikaat</a:t>
            </a:r>
          </a:p>
          <a:p>
            <a:r>
              <a:rPr lang="et-EE" sz="2000" b="1" dirty="0" smtClean="0"/>
              <a:t>C 405 </a:t>
            </a:r>
            <a:r>
              <a:rPr lang="et-EE" sz="2000" dirty="0" smtClean="0"/>
              <a:t>– CITES näidistekogu sertifikaat</a:t>
            </a:r>
          </a:p>
        </p:txBody>
      </p:sp>
      <p:sp>
        <p:nvSpPr>
          <p:cNvPr id="4" name="Content Placeholder 3"/>
          <p:cNvSpPr>
            <a:spLocks noGrp="1"/>
          </p:cNvSpPr>
          <p:nvPr>
            <p:ph sz="half" idx="2"/>
          </p:nvPr>
        </p:nvSpPr>
        <p:spPr/>
        <p:txBody>
          <a:bodyPr>
            <a:normAutofit/>
          </a:bodyPr>
          <a:lstStyle/>
          <a:p>
            <a:r>
              <a:rPr lang="et-EE" sz="2000" b="1" dirty="0" smtClean="0"/>
              <a:t>C 635 </a:t>
            </a:r>
            <a:r>
              <a:rPr lang="et-EE" sz="2000" dirty="0" smtClean="0"/>
              <a:t>– teadusotstarbeline CITES materjal</a:t>
            </a:r>
          </a:p>
          <a:p>
            <a:r>
              <a:rPr lang="et-EE" sz="2000" b="1" dirty="0" smtClean="0"/>
              <a:t>C 638 </a:t>
            </a:r>
            <a:r>
              <a:rPr lang="et-EE" sz="2000" dirty="0" smtClean="0"/>
              <a:t>– CITES impordiluba</a:t>
            </a:r>
          </a:p>
          <a:p>
            <a:r>
              <a:rPr lang="et-EE" sz="2000" b="1" dirty="0" smtClean="0"/>
              <a:t>C 639 </a:t>
            </a:r>
            <a:r>
              <a:rPr lang="et-EE" sz="2000" dirty="0" smtClean="0"/>
              <a:t>– CITES imporditeatis</a:t>
            </a:r>
          </a:p>
          <a:p>
            <a:r>
              <a:rPr lang="et-EE" sz="2000" b="1" dirty="0" smtClean="0"/>
              <a:t>Y 900 </a:t>
            </a:r>
            <a:r>
              <a:rPr lang="et-EE" sz="2000" dirty="0" smtClean="0"/>
              <a:t>– deklareeritavad kaubad ei kuulu Washingtoni konventsiooni (CITES) regulatsiooni alla.</a:t>
            </a:r>
          </a:p>
          <a:p>
            <a:r>
              <a:rPr lang="et-EE" sz="2000" b="1" dirty="0" smtClean="0"/>
              <a:t>Y 932 </a:t>
            </a:r>
            <a:r>
              <a:rPr lang="et-EE" sz="2000" dirty="0" smtClean="0"/>
              <a:t>– kaubad, mis vabastatakse CITESi kontrollidest vastavalt nõukogu määruse nr 338/97 artikli 7 lõikele 3</a:t>
            </a:r>
          </a:p>
        </p:txBody>
      </p:sp>
      <p:sp>
        <p:nvSpPr>
          <p:cNvPr id="8" name="Slide Number Placeholder 7"/>
          <p:cNvSpPr>
            <a:spLocks noGrp="1"/>
          </p:cNvSpPr>
          <p:nvPr>
            <p:ph type="sldNum" sz="quarter" idx="10"/>
          </p:nvPr>
        </p:nvSpPr>
        <p:spPr/>
        <p:txBody>
          <a:bodyPr/>
          <a:lstStyle/>
          <a:p>
            <a:fld id="{B45160A4-BB4D-4481-AE8B-AE0C426A1AC3}" type="slidenum">
              <a:rPr lang="en-US" altLang="et-EE" smtClean="0"/>
              <a:pPr/>
              <a:t>11</a:t>
            </a:fld>
            <a:endParaRPr lang="en-US" altLang="et-EE" dirty="0"/>
          </a:p>
        </p:txBody>
      </p:sp>
      <p:sp>
        <p:nvSpPr>
          <p:cNvPr id="5" name="Date Placeholder 4"/>
          <p:cNvSpPr>
            <a:spLocks noGrp="1"/>
          </p:cNvSpPr>
          <p:nvPr>
            <p:ph type="dt" sz="half" idx="4294967295"/>
          </p:nvPr>
        </p:nvSpPr>
        <p:spPr>
          <a:xfrm>
            <a:off x="0" y="6356350"/>
            <a:ext cx="2133600" cy="365125"/>
          </a:xfrm>
        </p:spPr>
        <p:txBody>
          <a:bodyPr/>
          <a:lstStyle/>
          <a:p>
            <a:pPr>
              <a:defRPr/>
            </a:pPr>
            <a:endParaRPr lang="en-US" dirty="0"/>
          </a:p>
        </p:txBody>
      </p:sp>
      <p:sp>
        <p:nvSpPr>
          <p:cNvPr id="9" name="Footer Placeholder 8"/>
          <p:cNvSpPr>
            <a:spLocks noGrp="1"/>
          </p:cNvSpPr>
          <p:nvPr>
            <p:ph type="ftr" sz="quarter" idx="4294967295"/>
          </p:nvPr>
        </p:nvSpPr>
        <p:spPr>
          <a:xfrm>
            <a:off x="0" y="6721475"/>
            <a:ext cx="2895600" cy="128736"/>
          </a:xfrm>
          <a:prstGeom prst="rect">
            <a:avLst/>
          </a:prstGeom>
        </p:spPr>
        <p:txBody>
          <a:bodyPr/>
          <a:lstStyle/>
          <a:p>
            <a:pP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b="1" dirty="0" smtClean="0"/>
              <a:t>Tollivormistus</a:t>
            </a:r>
            <a:endParaRPr lang="et-EE" b="1" dirty="0"/>
          </a:p>
        </p:txBody>
      </p:sp>
      <p:sp>
        <p:nvSpPr>
          <p:cNvPr id="3" name="Content Placeholder 2"/>
          <p:cNvSpPr>
            <a:spLocks noGrp="1"/>
          </p:cNvSpPr>
          <p:nvPr>
            <p:ph idx="1"/>
          </p:nvPr>
        </p:nvSpPr>
        <p:spPr>
          <a:xfrm>
            <a:off x="35496" y="1772816"/>
            <a:ext cx="9073008" cy="4353347"/>
          </a:xfrm>
        </p:spPr>
        <p:txBody>
          <a:bodyPr/>
          <a:lstStyle/>
          <a:p>
            <a:r>
              <a:rPr lang="et-EE" dirty="0" smtClean="0"/>
              <a:t>Tolliametnik on kohustatud kontrollima lubade olemasolu, loale märkima reaalselt piiri ületavate isendite arvu, loa tembeldama ja allkirjastama</a:t>
            </a:r>
          </a:p>
          <a:p>
            <a:pPr>
              <a:buNone/>
            </a:pPr>
            <a:endParaRPr lang="et-EE" dirty="0"/>
          </a:p>
        </p:txBody>
      </p:sp>
      <p:sp>
        <p:nvSpPr>
          <p:cNvPr id="7" name="Slide Number Placeholder 6"/>
          <p:cNvSpPr>
            <a:spLocks noGrp="1"/>
          </p:cNvSpPr>
          <p:nvPr>
            <p:ph type="sldNum" sz="quarter" idx="10"/>
          </p:nvPr>
        </p:nvSpPr>
        <p:spPr/>
        <p:txBody>
          <a:bodyPr/>
          <a:lstStyle/>
          <a:p>
            <a:fld id="{7FB3C0C1-4F64-44A6-9C3F-69B88BB1CECF}" type="slidenum">
              <a:rPr lang="en-US" altLang="et-EE" smtClean="0"/>
              <a:pPr/>
              <a:t>12</a:t>
            </a:fld>
            <a:endParaRPr lang="en-US" altLang="et-EE"/>
          </a:p>
        </p:txBody>
      </p:sp>
      <p:sp>
        <p:nvSpPr>
          <p:cNvPr id="4" name="Date Placeholder 3"/>
          <p:cNvSpPr>
            <a:spLocks noGrp="1"/>
          </p:cNvSpPr>
          <p:nvPr>
            <p:ph type="dt" sz="half" idx="4294967295"/>
          </p:nvPr>
        </p:nvSpPr>
        <p:spPr>
          <a:xfrm>
            <a:off x="0" y="6356350"/>
            <a:ext cx="2133600" cy="365125"/>
          </a:xfrm>
        </p:spPr>
        <p:txBody>
          <a:bodyPr/>
          <a:lstStyle/>
          <a:p>
            <a:pPr>
              <a:defRPr/>
            </a:pPr>
            <a:endParaRPr lang="en-US" dirty="0"/>
          </a:p>
        </p:txBody>
      </p:sp>
      <p:sp>
        <p:nvSpPr>
          <p:cNvPr id="8" name="Footer Placeholder 7"/>
          <p:cNvSpPr>
            <a:spLocks noGrp="1"/>
          </p:cNvSpPr>
          <p:nvPr>
            <p:ph type="ftr" sz="quarter" idx="4294967295"/>
          </p:nvPr>
        </p:nvSpPr>
        <p:spPr>
          <a:xfrm>
            <a:off x="0" y="6721474"/>
            <a:ext cx="2895600" cy="136525"/>
          </a:xfrm>
          <a:prstGeom prst="rect">
            <a:avLst/>
          </a:prstGeom>
        </p:spPr>
        <p:txBody>
          <a:bodyPr/>
          <a:lstStyle/>
          <a:p>
            <a:pP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b="1" dirty="0" smtClean="0"/>
              <a:t>Tollivormistus</a:t>
            </a:r>
            <a:endParaRPr lang="et-EE" b="1" dirty="0"/>
          </a:p>
        </p:txBody>
      </p:sp>
      <p:sp>
        <p:nvSpPr>
          <p:cNvPr id="3" name="Content Placeholder 2"/>
          <p:cNvSpPr>
            <a:spLocks noGrp="1"/>
          </p:cNvSpPr>
          <p:nvPr>
            <p:ph idx="1"/>
          </p:nvPr>
        </p:nvSpPr>
        <p:spPr/>
        <p:txBody>
          <a:bodyPr>
            <a:normAutofit/>
          </a:bodyPr>
          <a:lstStyle/>
          <a:p>
            <a:r>
              <a:rPr lang="et-EE" sz="2800" dirty="0" smtClean="0"/>
              <a:t>Lisadesse A–D kantud liikide isendite EL sissevedu ja väljavedu määratud tolliasutustes:</a:t>
            </a:r>
          </a:p>
          <a:p>
            <a:pPr lvl="1"/>
            <a:r>
              <a:rPr lang="et-EE" sz="2400" dirty="0" smtClean="0"/>
              <a:t>Luhamaa</a:t>
            </a:r>
          </a:p>
          <a:p>
            <a:pPr lvl="1"/>
            <a:r>
              <a:rPr lang="et-EE" sz="2400" dirty="0" smtClean="0"/>
              <a:t>Koidula</a:t>
            </a:r>
          </a:p>
          <a:p>
            <a:pPr lvl="1"/>
            <a:r>
              <a:rPr lang="et-EE" sz="2400" dirty="0" smtClean="0"/>
              <a:t>Muuga</a:t>
            </a:r>
          </a:p>
          <a:p>
            <a:pPr lvl="1"/>
            <a:r>
              <a:rPr lang="et-EE" sz="2400" dirty="0" smtClean="0"/>
              <a:t>Narva</a:t>
            </a:r>
          </a:p>
          <a:p>
            <a:pPr lvl="1"/>
            <a:r>
              <a:rPr lang="et-EE" sz="2400" dirty="0" smtClean="0"/>
              <a:t>Paldiski</a:t>
            </a:r>
          </a:p>
          <a:p>
            <a:pPr lvl="1"/>
            <a:r>
              <a:rPr lang="et-EE" sz="2400" dirty="0" smtClean="0"/>
              <a:t>Tallinna Lennujaam</a:t>
            </a:r>
          </a:p>
          <a:p>
            <a:pPr lvl="1"/>
            <a:r>
              <a:rPr lang="et-EE" sz="2400" dirty="0" err="1" smtClean="0"/>
              <a:t>Omniva</a:t>
            </a:r>
            <a:r>
              <a:rPr lang="et-EE" sz="2400" dirty="0" smtClean="0"/>
              <a:t> teeninduskeskus</a:t>
            </a:r>
          </a:p>
        </p:txBody>
      </p:sp>
      <p:sp>
        <p:nvSpPr>
          <p:cNvPr id="7" name="Slide Number Placeholder 6"/>
          <p:cNvSpPr>
            <a:spLocks noGrp="1"/>
          </p:cNvSpPr>
          <p:nvPr>
            <p:ph type="sldNum" sz="quarter" idx="10"/>
          </p:nvPr>
        </p:nvSpPr>
        <p:spPr/>
        <p:txBody>
          <a:bodyPr/>
          <a:lstStyle/>
          <a:p>
            <a:fld id="{7FB3C0C1-4F64-44A6-9C3F-69B88BB1CECF}" type="slidenum">
              <a:rPr lang="en-US" altLang="et-EE" smtClean="0"/>
              <a:pPr/>
              <a:t>13</a:t>
            </a:fld>
            <a:endParaRPr lang="en-US" altLang="et-EE"/>
          </a:p>
        </p:txBody>
      </p:sp>
      <p:sp>
        <p:nvSpPr>
          <p:cNvPr id="4" name="Date Placeholder 3"/>
          <p:cNvSpPr>
            <a:spLocks noGrp="1"/>
          </p:cNvSpPr>
          <p:nvPr>
            <p:ph type="dt" sz="half" idx="4294967295"/>
          </p:nvPr>
        </p:nvSpPr>
        <p:spPr>
          <a:xfrm>
            <a:off x="0" y="6523038"/>
            <a:ext cx="2133600" cy="198437"/>
          </a:xfrm>
        </p:spPr>
        <p:txBody>
          <a:bodyPr/>
          <a:lstStyle/>
          <a:p>
            <a:pPr>
              <a:defRPr/>
            </a:pPr>
            <a:endParaRPr lang="en-US" dirty="0"/>
          </a:p>
        </p:txBody>
      </p:sp>
      <p:sp>
        <p:nvSpPr>
          <p:cNvPr id="8" name="Footer Placeholder 7"/>
          <p:cNvSpPr>
            <a:spLocks noGrp="1"/>
          </p:cNvSpPr>
          <p:nvPr>
            <p:ph type="ftr" sz="quarter" idx="4294967295"/>
          </p:nvPr>
        </p:nvSpPr>
        <p:spPr>
          <a:xfrm>
            <a:off x="0" y="6721474"/>
            <a:ext cx="2895600" cy="136525"/>
          </a:xfrm>
          <a:prstGeom prst="rect">
            <a:avLst/>
          </a:prstGeom>
        </p:spPr>
        <p:txBody>
          <a:bodyPr/>
          <a:lstStyle/>
          <a:p>
            <a:pP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b="1" dirty="0" smtClean="0"/>
              <a:t>Reisija erisused</a:t>
            </a:r>
            <a:endParaRPr lang="et-EE" b="1" dirty="0"/>
          </a:p>
        </p:txBody>
      </p:sp>
      <p:sp>
        <p:nvSpPr>
          <p:cNvPr id="3" name="Content Placeholder 2"/>
          <p:cNvSpPr>
            <a:spLocks noGrp="1"/>
          </p:cNvSpPr>
          <p:nvPr>
            <p:ph idx="1"/>
          </p:nvPr>
        </p:nvSpPr>
        <p:spPr>
          <a:xfrm>
            <a:off x="0" y="1700808"/>
            <a:ext cx="9144000" cy="4425356"/>
          </a:xfrm>
        </p:spPr>
        <p:txBody>
          <a:bodyPr>
            <a:normAutofit/>
          </a:bodyPr>
          <a:lstStyle/>
          <a:p>
            <a:r>
              <a:rPr lang="et-EE" sz="2200" dirty="0" smtClean="0"/>
              <a:t>kaaviar </a:t>
            </a:r>
            <a:r>
              <a:rPr lang="et-EE" sz="2200" dirty="0" smtClean="0">
                <a:hlinkClick r:id="rId3"/>
              </a:rPr>
              <a:t>(must kalamari</a:t>
            </a:r>
            <a:r>
              <a:rPr lang="et-EE" sz="2200" dirty="0" smtClean="0"/>
              <a:t>) (</a:t>
            </a:r>
            <a:r>
              <a:rPr lang="et-EE" sz="2200" dirty="0" err="1" smtClean="0"/>
              <a:t>Acipenseriformes</a:t>
            </a:r>
            <a:r>
              <a:rPr lang="et-EE" sz="2200" dirty="0" smtClean="0"/>
              <a:t> </a:t>
            </a:r>
            <a:r>
              <a:rPr lang="et-EE" sz="2200" dirty="0" err="1" smtClean="0"/>
              <a:t>spp</a:t>
            </a:r>
            <a:r>
              <a:rPr lang="et-EE" sz="2200" dirty="0" smtClean="0"/>
              <a:t>) – 125 g </a:t>
            </a:r>
          </a:p>
          <a:p>
            <a:r>
              <a:rPr lang="et-EE" sz="2200" dirty="0" smtClean="0"/>
              <a:t>kaktuselistest (</a:t>
            </a:r>
            <a:r>
              <a:rPr lang="et-EE" sz="2200" dirty="0" err="1" smtClean="0"/>
              <a:t>Cactaceae</a:t>
            </a:r>
            <a:r>
              <a:rPr lang="et-EE" sz="2200" dirty="0" smtClean="0"/>
              <a:t> </a:t>
            </a:r>
            <a:r>
              <a:rPr lang="et-EE" sz="2200" dirty="0" err="1" smtClean="0"/>
              <a:t>spp</a:t>
            </a:r>
            <a:r>
              <a:rPr lang="et-EE" sz="2200" dirty="0" smtClean="0"/>
              <a:t>) valmistatud </a:t>
            </a:r>
            <a:r>
              <a:rPr lang="et-EE" sz="2200" dirty="0" smtClean="0">
                <a:hlinkClick r:id="rId3"/>
              </a:rPr>
              <a:t>vihmakepid </a:t>
            </a:r>
            <a:r>
              <a:rPr lang="et-EE" sz="2200" dirty="0" smtClean="0"/>
              <a:t>– 3 tükki</a:t>
            </a:r>
          </a:p>
          <a:p>
            <a:r>
              <a:rPr lang="et-EE" sz="2200" dirty="0" smtClean="0"/>
              <a:t>surnud ja töödeldud </a:t>
            </a:r>
            <a:r>
              <a:rPr lang="et-EE" sz="2200" dirty="0" smtClean="0">
                <a:hlinkClick r:id="rId3"/>
              </a:rPr>
              <a:t>krokodilliliste </a:t>
            </a:r>
            <a:r>
              <a:rPr lang="et-EE" sz="2200" dirty="0" smtClean="0"/>
              <a:t>(</a:t>
            </a:r>
            <a:r>
              <a:rPr lang="et-EE" sz="2200" dirty="0" err="1" smtClean="0"/>
              <a:t>Crocodylia</a:t>
            </a:r>
            <a:r>
              <a:rPr lang="et-EE" sz="2200" dirty="0" smtClean="0"/>
              <a:t> </a:t>
            </a:r>
            <a:r>
              <a:rPr lang="et-EE" sz="2200" dirty="0" err="1" smtClean="0"/>
              <a:t>spp</a:t>
            </a:r>
            <a:r>
              <a:rPr lang="et-EE" sz="2200" dirty="0" smtClean="0"/>
              <a:t>.) isendid (välja arvatud liha ja jahitrofeed) – 4 surnud isendit, nende osa või nendest valmistatud toodet</a:t>
            </a:r>
          </a:p>
          <a:p>
            <a:r>
              <a:rPr lang="et-EE" sz="2200" dirty="0" smtClean="0">
                <a:hlinkClick r:id="rId4"/>
              </a:rPr>
              <a:t>suur tiibkodalane </a:t>
            </a:r>
            <a:r>
              <a:rPr lang="et-EE" sz="2200" dirty="0" smtClean="0"/>
              <a:t>(</a:t>
            </a:r>
            <a:r>
              <a:rPr lang="et-EE" sz="2200" dirty="0" err="1" smtClean="0"/>
              <a:t>Strombus</a:t>
            </a:r>
            <a:r>
              <a:rPr lang="et-EE" sz="2200" dirty="0" smtClean="0"/>
              <a:t> </a:t>
            </a:r>
            <a:r>
              <a:rPr lang="et-EE" sz="2200" dirty="0" err="1" smtClean="0"/>
              <a:t>Gigas</a:t>
            </a:r>
            <a:r>
              <a:rPr lang="et-EE" sz="2200" dirty="0" smtClean="0"/>
              <a:t>) – 3 tükki</a:t>
            </a:r>
          </a:p>
          <a:p>
            <a:r>
              <a:rPr lang="et-EE" sz="2200" dirty="0" smtClean="0">
                <a:hlinkClick r:id="rId5"/>
              </a:rPr>
              <a:t>rõõneskarp </a:t>
            </a:r>
            <a:r>
              <a:rPr lang="et-EE" sz="2200" dirty="0" smtClean="0"/>
              <a:t>(</a:t>
            </a:r>
            <a:r>
              <a:rPr lang="et-EE" sz="2200" dirty="0" err="1" smtClean="0"/>
              <a:t>Tridacnidae</a:t>
            </a:r>
            <a:r>
              <a:rPr lang="et-EE" sz="2200" dirty="0" smtClean="0"/>
              <a:t> </a:t>
            </a:r>
            <a:r>
              <a:rPr lang="et-EE" sz="2200" dirty="0" err="1" smtClean="0"/>
              <a:t>spp</a:t>
            </a:r>
            <a:r>
              <a:rPr lang="et-EE" sz="2200" dirty="0" smtClean="0"/>
              <a:t>) – 3 tükki või 3 kg</a:t>
            </a:r>
          </a:p>
          <a:p>
            <a:r>
              <a:rPr lang="et-EE" sz="2200" dirty="0" smtClean="0">
                <a:hlinkClick r:id="rId3"/>
              </a:rPr>
              <a:t>merihobuke </a:t>
            </a:r>
            <a:r>
              <a:rPr lang="et-EE" sz="2200" dirty="0" smtClean="0"/>
              <a:t>(</a:t>
            </a:r>
            <a:r>
              <a:rPr lang="et-EE" sz="2200" dirty="0" err="1" smtClean="0"/>
              <a:t>Hippocampus</a:t>
            </a:r>
            <a:r>
              <a:rPr lang="et-EE" sz="2200" dirty="0" smtClean="0"/>
              <a:t> </a:t>
            </a:r>
            <a:r>
              <a:rPr lang="et-EE" sz="2200" dirty="0" err="1" smtClean="0"/>
              <a:t>spp</a:t>
            </a:r>
            <a:r>
              <a:rPr lang="et-EE" sz="2200" dirty="0" smtClean="0"/>
              <a:t>) – 3 surnud isendit</a:t>
            </a:r>
          </a:p>
        </p:txBody>
      </p:sp>
      <p:sp>
        <p:nvSpPr>
          <p:cNvPr id="7" name="Slide Number Placeholder 6"/>
          <p:cNvSpPr>
            <a:spLocks noGrp="1"/>
          </p:cNvSpPr>
          <p:nvPr>
            <p:ph type="sldNum" sz="quarter" idx="10"/>
          </p:nvPr>
        </p:nvSpPr>
        <p:spPr/>
        <p:txBody>
          <a:bodyPr/>
          <a:lstStyle/>
          <a:p>
            <a:fld id="{7FB3C0C1-4F64-44A6-9C3F-69B88BB1CECF}" type="slidenum">
              <a:rPr lang="en-US" altLang="et-EE" smtClean="0"/>
              <a:pPr/>
              <a:t>14</a:t>
            </a:fld>
            <a:endParaRPr lang="en-US" altLang="et-EE"/>
          </a:p>
        </p:txBody>
      </p:sp>
      <p:sp>
        <p:nvSpPr>
          <p:cNvPr id="4" name="Date Placeholder 3"/>
          <p:cNvSpPr>
            <a:spLocks noGrp="1"/>
          </p:cNvSpPr>
          <p:nvPr>
            <p:ph type="dt" sz="half" idx="4294967295"/>
          </p:nvPr>
        </p:nvSpPr>
        <p:spPr>
          <a:xfrm>
            <a:off x="0" y="6356350"/>
            <a:ext cx="2133600" cy="365125"/>
          </a:xfrm>
        </p:spPr>
        <p:txBody>
          <a:bodyPr/>
          <a:lstStyle/>
          <a:p>
            <a:pPr>
              <a:defRPr/>
            </a:pPr>
            <a:endParaRPr lang="en-US" dirty="0"/>
          </a:p>
        </p:txBody>
      </p:sp>
      <p:sp>
        <p:nvSpPr>
          <p:cNvPr id="8" name="Footer Placeholder 7"/>
          <p:cNvSpPr>
            <a:spLocks noGrp="1"/>
          </p:cNvSpPr>
          <p:nvPr>
            <p:ph type="ftr" sz="quarter" idx="4294967295"/>
          </p:nvPr>
        </p:nvSpPr>
        <p:spPr>
          <a:xfrm>
            <a:off x="0" y="6659760"/>
            <a:ext cx="2895600" cy="198239"/>
          </a:xfrm>
          <a:prstGeom prst="rect">
            <a:avLst/>
          </a:prstGeom>
        </p:spPr>
        <p:txBody>
          <a:bodyPr/>
          <a:lstStyle/>
          <a:p>
            <a:pPr>
              <a:defRPr/>
            </a:pPr>
            <a:endParaRPr lang="en-US" dirty="0"/>
          </a:p>
        </p:txBody>
      </p:sp>
      <p:pic>
        <p:nvPicPr>
          <p:cNvPr id="9" name="Picture 4"/>
          <p:cNvPicPr>
            <a:picLocks noChangeAspect="1" noChangeArrowheads="1"/>
          </p:cNvPicPr>
          <p:nvPr/>
        </p:nvPicPr>
        <p:blipFill>
          <a:blip r:embed="rId6" cstate="print"/>
          <a:srcRect/>
          <a:stretch>
            <a:fillRect/>
          </a:stretch>
        </p:blipFill>
        <p:spPr bwMode="auto">
          <a:xfrm>
            <a:off x="3902260" y="4840489"/>
            <a:ext cx="2081636" cy="1400768"/>
          </a:xfrm>
          <a:prstGeom prst="rect">
            <a:avLst/>
          </a:prstGeom>
          <a:noFill/>
          <a:ln w="9525">
            <a:noFill/>
            <a:miter lim="800000"/>
            <a:headEnd/>
            <a:tailEnd/>
          </a:ln>
        </p:spPr>
      </p:pic>
      <p:pic>
        <p:nvPicPr>
          <p:cNvPr id="10" name="Picture 5"/>
          <p:cNvPicPr>
            <a:picLocks noChangeAspect="1" noChangeArrowheads="1"/>
          </p:cNvPicPr>
          <p:nvPr/>
        </p:nvPicPr>
        <p:blipFill>
          <a:blip r:embed="rId7" cstate="print"/>
          <a:srcRect/>
          <a:stretch>
            <a:fillRect/>
          </a:stretch>
        </p:blipFill>
        <p:spPr bwMode="auto">
          <a:xfrm>
            <a:off x="6084570" y="4766764"/>
            <a:ext cx="1474493" cy="1474493"/>
          </a:xfrm>
          <a:prstGeom prst="rect">
            <a:avLst/>
          </a:prstGeom>
          <a:noFill/>
          <a:ln w="9525">
            <a:noFill/>
            <a:miter lim="800000"/>
            <a:headEnd/>
            <a:tailEnd/>
          </a:ln>
        </p:spPr>
      </p:pic>
      <p:pic>
        <p:nvPicPr>
          <p:cNvPr id="11" name="Picture 6"/>
          <p:cNvPicPr>
            <a:picLocks noChangeAspect="1" noChangeArrowheads="1"/>
          </p:cNvPicPr>
          <p:nvPr/>
        </p:nvPicPr>
        <p:blipFill>
          <a:blip r:embed="rId8" cstate="print"/>
          <a:srcRect/>
          <a:stretch>
            <a:fillRect/>
          </a:stretch>
        </p:blipFill>
        <p:spPr bwMode="auto">
          <a:xfrm>
            <a:off x="236248" y="4850036"/>
            <a:ext cx="1344390" cy="1344390"/>
          </a:xfrm>
          <a:prstGeom prst="rect">
            <a:avLst/>
          </a:prstGeom>
          <a:noFill/>
          <a:ln w="9525">
            <a:noFill/>
            <a:miter lim="800000"/>
            <a:headEnd/>
            <a:tailEnd/>
          </a:ln>
        </p:spPr>
      </p:pic>
      <p:pic>
        <p:nvPicPr>
          <p:cNvPr id="12" name="Picture 7"/>
          <p:cNvPicPr>
            <a:picLocks noChangeAspect="1" noChangeArrowheads="1"/>
          </p:cNvPicPr>
          <p:nvPr/>
        </p:nvPicPr>
        <p:blipFill>
          <a:blip r:embed="rId9" cstate="print"/>
          <a:srcRect/>
          <a:stretch>
            <a:fillRect/>
          </a:stretch>
        </p:blipFill>
        <p:spPr bwMode="auto">
          <a:xfrm>
            <a:off x="2028251" y="4868887"/>
            <a:ext cx="1734697" cy="1175258"/>
          </a:xfrm>
          <a:prstGeom prst="rect">
            <a:avLst/>
          </a:prstGeom>
          <a:noFill/>
          <a:ln w="9525">
            <a:noFill/>
            <a:miter lim="800000"/>
            <a:headEnd/>
            <a:tailEnd/>
          </a:ln>
        </p:spPr>
      </p:pic>
      <p:pic>
        <p:nvPicPr>
          <p:cNvPr id="13" name="Picture 8"/>
          <p:cNvPicPr>
            <a:picLocks noChangeAspect="1" noChangeArrowheads="1"/>
          </p:cNvPicPr>
          <p:nvPr/>
        </p:nvPicPr>
        <p:blipFill>
          <a:blip r:embed="rId10" cstate="print"/>
          <a:srcRect/>
          <a:stretch>
            <a:fillRect/>
          </a:stretch>
        </p:blipFill>
        <p:spPr bwMode="auto">
          <a:xfrm>
            <a:off x="7729454" y="4784112"/>
            <a:ext cx="1152128" cy="14571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b="1" dirty="0" smtClean="0"/>
              <a:t>Konfiskeerimine</a:t>
            </a:r>
            <a:endParaRPr lang="et-EE" b="1" dirty="0"/>
          </a:p>
        </p:txBody>
      </p:sp>
      <p:sp>
        <p:nvSpPr>
          <p:cNvPr id="3" name="Content Placeholder 2"/>
          <p:cNvSpPr>
            <a:spLocks noGrp="1"/>
          </p:cNvSpPr>
          <p:nvPr>
            <p:ph idx="1"/>
          </p:nvPr>
        </p:nvSpPr>
        <p:spPr>
          <a:xfrm>
            <a:off x="0" y="1772816"/>
            <a:ext cx="9108504" cy="4353347"/>
          </a:xfrm>
        </p:spPr>
        <p:txBody>
          <a:bodyPr>
            <a:noAutofit/>
          </a:bodyPr>
          <a:lstStyle/>
          <a:p>
            <a:r>
              <a:rPr lang="et-EE" sz="2000" b="1" dirty="0" smtClean="0"/>
              <a:t>Looduskaitseseadus § 75</a:t>
            </a:r>
            <a:r>
              <a:rPr lang="et-EE" sz="2000" b="1" baseline="30000" dirty="0" smtClean="0"/>
              <a:t>1</a:t>
            </a:r>
            <a:r>
              <a:rPr lang="et-EE" sz="2000" b="1" dirty="0" smtClean="0"/>
              <a:t> lg 2:</a:t>
            </a:r>
          </a:p>
          <a:p>
            <a:pPr marL="0" indent="0">
              <a:buNone/>
            </a:pPr>
            <a:r>
              <a:rPr lang="et-EE" sz="2000" b="1" dirty="0" smtClean="0"/>
              <a:t>Keskkonnaministeerium otsustab, kas konfiskeeritud isend või ese, mis kuulub kaitsealuste liikide või võõrliikide hulka või millega kauplemist reguleerib loodusliku loomastiku ja taimestiku ohustatud liikidega rahvusvahelise kaubanduse konventsioon, antakse tasuta üle Keskkonnaministeeriumi määratud asutusele või võõrandatakse või hävitatakse vastavalt väärteomenetluse seadustiku §-s 206 kehtestatud korrale.</a:t>
            </a:r>
          </a:p>
          <a:p>
            <a:pPr marL="0" indent="0"/>
            <a:r>
              <a:rPr lang="et-EE" sz="2000" b="1" dirty="0" smtClean="0"/>
              <a:t>Tolliseadus § 98 lõige 2: </a:t>
            </a:r>
            <a:r>
              <a:rPr lang="et-EE" sz="2000" b="1" dirty="0" err="1" smtClean="0"/>
              <a:t>…antakse</a:t>
            </a:r>
            <a:r>
              <a:rPr lang="et-EE" sz="2000" b="1" dirty="0" smtClean="0"/>
              <a:t> see realiseerimise asemel tasuta üle valdkonna eest vastutava ministri määratud asutusele (Keskkonnaminister)</a:t>
            </a:r>
          </a:p>
          <a:p>
            <a:pPr marL="0" indent="0">
              <a:buNone/>
            </a:pPr>
            <a:endParaRPr lang="et-EE" sz="2000" b="1" dirty="0"/>
          </a:p>
          <a:p>
            <a:pPr marL="0" indent="0">
              <a:buNone/>
            </a:pPr>
            <a:r>
              <a:rPr lang="et-EE" sz="2000" b="1" dirty="0" smtClean="0"/>
              <a:t>St: toll peab CITESe esemed kinni ning annab kõik esemed üle KKMile, kes otsustab nende edasist saatust või otse KKM poolt määratud asutusele</a:t>
            </a:r>
            <a:endParaRPr lang="et-EE"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3500" y="274638"/>
            <a:ext cx="9080500" cy="1309687"/>
          </a:xfrm>
        </p:spPr>
        <p:txBody>
          <a:bodyPr/>
          <a:lstStyle/>
          <a:p>
            <a:pPr algn="ctr"/>
            <a:r>
              <a:rPr lang="et-EE" altLang="et-EE" b="1" dirty="0" smtClean="0"/>
              <a:t> Näited idapiiril</a:t>
            </a:r>
          </a:p>
        </p:txBody>
      </p:sp>
      <p:pic>
        <p:nvPicPr>
          <p:cNvPr id="47107" name="Picture 4" descr="\\failid\MTA\Kasutajad\priit.laatre\Desktop\Messide esitlused\Kinnipeetud esemed\karunahk.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12160" y="1916113"/>
            <a:ext cx="2880320" cy="4825255"/>
          </a:xfrm>
          <a:noFill/>
        </p:spPr>
      </p:pic>
      <p:sp>
        <p:nvSpPr>
          <p:cNvPr id="47108" name="AutoShape 6" descr="Pildiotsingu hundi nahk tulemus"/>
          <p:cNvSpPr>
            <a:spLocks noChangeAspect="1" noChangeArrowheads="1"/>
          </p:cNvSpPr>
          <p:nvPr/>
        </p:nvSpPr>
        <p:spPr bwMode="auto">
          <a:xfrm>
            <a:off x="635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cs typeface="Times New Roman" panose="02020603050405020304" pitchFamily="18" charset="0"/>
              </a:defRPr>
            </a:lvl1pPr>
            <a:lvl2pPr marL="742950" indent="-285750">
              <a:defRPr sz="2000">
                <a:solidFill>
                  <a:schemeClr val="tx1"/>
                </a:solidFill>
                <a:latin typeface="Times New Roman" panose="02020603050405020304" pitchFamily="18" charset="0"/>
                <a:cs typeface="Times New Roman" panose="02020603050405020304" pitchFamily="18" charset="0"/>
              </a:defRPr>
            </a:lvl2pPr>
            <a:lvl3pPr marL="1143000" indent="-228600">
              <a:defRPr sz="2000">
                <a:solidFill>
                  <a:schemeClr val="tx1"/>
                </a:solidFill>
                <a:latin typeface="Times New Roman" panose="02020603050405020304" pitchFamily="18" charset="0"/>
                <a:cs typeface="Times New Roman" panose="02020603050405020304" pitchFamily="18" charset="0"/>
              </a:defRPr>
            </a:lvl3pPr>
            <a:lvl4pPr marL="1600200" indent="-228600">
              <a:defRPr sz="2000">
                <a:solidFill>
                  <a:schemeClr val="tx1"/>
                </a:solidFill>
                <a:latin typeface="Times New Roman" panose="02020603050405020304" pitchFamily="18" charset="0"/>
                <a:cs typeface="Times New Roman" panose="02020603050405020304" pitchFamily="18" charset="0"/>
              </a:defRPr>
            </a:lvl4pPr>
            <a:lvl5pPr marL="2057400" indent="-22860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endParaRPr lang="et-EE" altLang="et-EE"/>
          </a:p>
        </p:txBody>
      </p:sp>
      <p:pic>
        <p:nvPicPr>
          <p:cNvPr id="47109" name="Picture 7" descr="\\failid\MTA\Kasutajad\priit.laatre\Desktop\hundinah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16112"/>
            <a:ext cx="5472732" cy="396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900761"/>
      </p:ext>
    </p:extLst>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t-EE" b="1" dirty="0" smtClean="0"/>
              <a:t>Õigusaktid</a:t>
            </a:r>
            <a:endParaRPr lang="et-EE" b="1" dirty="0"/>
          </a:p>
        </p:txBody>
      </p:sp>
      <p:sp>
        <p:nvSpPr>
          <p:cNvPr id="5" name="Content Placeholder 4"/>
          <p:cNvSpPr>
            <a:spLocks noGrp="1"/>
          </p:cNvSpPr>
          <p:nvPr>
            <p:ph idx="1"/>
          </p:nvPr>
        </p:nvSpPr>
        <p:spPr/>
        <p:txBody>
          <a:bodyPr>
            <a:normAutofit/>
          </a:bodyPr>
          <a:lstStyle/>
          <a:p>
            <a:r>
              <a:rPr lang="et-EE" dirty="0">
                <a:hlinkClick r:id="rId3"/>
              </a:rPr>
              <a:t>Nõukogu määrus 338/97</a:t>
            </a:r>
            <a:endParaRPr lang="et-EE" dirty="0"/>
          </a:p>
          <a:p>
            <a:r>
              <a:rPr lang="et-EE" dirty="0">
                <a:hlinkClick r:id="rId4"/>
              </a:rPr>
              <a:t>Komisjoni määrus 865/2006</a:t>
            </a:r>
            <a:endParaRPr lang="et-EE" dirty="0"/>
          </a:p>
          <a:p>
            <a:r>
              <a:rPr lang="et-EE" dirty="0">
                <a:hlinkClick r:id="rId5"/>
              </a:rPr>
              <a:t>Komisjoni rakendusmäärus 20015/736</a:t>
            </a:r>
            <a:endParaRPr lang="et-EE" dirty="0"/>
          </a:p>
          <a:p>
            <a:r>
              <a:rPr lang="et-EE" dirty="0">
                <a:hlinkClick r:id="rId6"/>
              </a:rPr>
              <a:t>Looduskaitseseadus</a:t>
            </a:r>
            <a:endParaRPr lang="et-EE" dirty="0"/>
          </a:p>
          <a:p>
            <a:r>
              <a:rPr lang="et-EE" dirty="0">
                <a:hlinkClick r:id="rId7"/>
              </a:rPr>
              <a:t>Vabariigi Valitsuse määrus 213</a:t>
            </a:r>
            <a:endParaRPr lang="et-EE" dirty="0"/>
          </a:p>
          <a:p>
            <a:r>
              <a:rPr lang="et-EE" dirty="0">
                <a:hlinkClick r:id="rId8"/>
              </a:rPr>
              <a:t>Vabariigi Valitsuse määrus 69</a:t>
            </a:r>
            <a:endParaRPr lang="et-EE" dirty="0"/>
          </a:p>
          <a:p>
            <a:endParaRPr lang="et-EE" dirty="0" smtClean="0"/>
          </a:p>
        </p:txBody>
      </p:sp>
      <p:sp>
        <p:nvSpPr>
          <p:cNvPr id="11" name="Slide Number Placeholder 10"/>
          <p:cNvSpPr>
            <a:spLocks noGrp="1"/>
          </p:cNvSpPr>
          <p:nvPr>
            <p:ph type="sldNum" sz="quarter" idx="10"/>
          </p:nvPr>
        </p:nvSpPr>
        <p:spPr/>
        <p:txBody>
          <a:bodyPr/>
          <a:lstStyle/>
          <a:p>
            <a:fld id="{7FB3C0C1-4F64-44A6-9C3F-69B88BB1CECF}" type="slidenum">
              <a:rPr lang="en-US" altLang="et-EE" smtClean="0"/>
              <a:pPr/>
              <a:t>2</a:t>
            </a:fld>
            <a:endParaRPr lang="en-US" altLang="et-EE"/>
          </a:p>
        </p:txBody>
      </p:sp>
      <p:sp>
        <p:nvSpPr>
          <p:cNvPr id="6" name="Date Placeholder 5"/>
          <p:cNvSpPr>
            <a:spLocks noGrp="1"/>
          </p:cNvSpPr>
          <p:nvPr>
            <p:ph type="dt" sz="half" idx="4294967295"/>
          </p:nvPr>
        </p:nvSpPr>
        <p:spPr>
          <a:xfrm>
            <a:off x="0" y="6356350"/>
            <a:ext cx="2133600" cy="365125"/>
          </a:xfrm>
        </p:spPr>
        <p:txBody>
          <a:bodyPr/>
          <a:lstStyle/>
          <a:p>
            <a:pPr>
              <a:defRPr/>
            </a:pPr>
            <a:endParaRPr lang="en-US" dirty="0"/>
          </a:p>
        </p:txBody>
      </p:sp>
      <p:sp>
        <p:nvSpPr>
          <p:cNvPr id="12" name="Footer Placeholder 11"/>
          <p:cNvSpPr>
            <a:spLocks noGrp="1"/>
          </p:cNvSpPr>
          <p:nvPr>
            <p:ph type="ftr" sz="quarter" idx="4294967295"/>
          </p:nvPr>
        </p:nvSpPr>
        <p:spPr>
          <a:xfrm>
            <a:off x="0" y="6669360"/>
            <a:ext cx="2895600" cy="52115"/>
          </a:xfrm>
          <a:prstGeom prst="rect">
            <a:avLst/>
          </a:prstGeom>
        </p:spPr>
        <p:txBody>
          <a:bodyPr/>
          <a:lstStyle/>
          <a:p>
            <a:pP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274638"/>
            <a:ext cx="8964613" cy="1309687"/>
          </a:xfrm>
        </p:spPr>
        <p:txBody>
          <a:bodyPr>
            <a:normAutofit fontScale="90000"/>
          </a:bodyPr>
          <a:lstStyle/>
          <a:p>
            <a:pPr algn="ctr"/>
            <a:r>
              <a:rPr lang="et-EE" altLang="et-EE" b="1" dirty="0" smtClean="0"/>
              <a:t>loomastiku ja taimestiku ohustatud liigid</a:t>
            </a:r>
            <a:endParaRPr lang="et-EE" altLang="et-EE" dirty="0" smtClean="0"/>
          </a:p>
        </p:txBody>
      </p:sp>
      <p:sp>
        <p:nvSpPr>
          <p:cNvPr id="46083" name="Content Placeholder 2"/>
          <p:cNvSpPr>
            <a:spLocks noGrp="1"/>
          </p:cNvSpPr>
          <p:nvPr>
            <p:ph idx="1"/>
          </p:nvPr>
        </p:nvSpPr>
        <p:spPr>
          <a:xfrm>
            <a:off x="0" y="1844675"/>
            <a:ext cx="4356100" cy="2952750"/>
          </a:xfrm>
        </p:spPr>
        <p:txBody>
          <a:bodyPr/>
          <a:lstStyle/>
          <a:p>
            <a:r>
              <a:rPr lang="et-EE" altLang="et-EE" b="1" smtClean="0"/>
              <a:t>CITES-i lisades on kokku üle 30 000 liigi </a:t>
            </a:r>
            <a:endParaRPr lang="et-EE" altLang="et-EE" smtClean="0"/>
          </a:p>
        </p:txBody>
      </p:sp>
      <p:pic>
        <p:nvPicPr>
          <p:cNvPr id="46084" name="Picture 4" descr="https://cache.osta.ee/iv2/auctions/1_1_1860120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675" y="1773238"/>
            <a:ext cx="3743325"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6" descr="http://sngnews.net/pictures/163061.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357563"/>
            <a:ext cx="4762500"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410460"/>
      </p:ext>
    </p:extLst>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b="1" dirty="0" smtClean="0"/>
              <a:t>Kontrollitavad kaubad</a:t>
            </a:r>
            <a:endParaRPr lang="et-EE" b="1" dirty="0"/>
          </a:p>
        </p:txBody>
      </p:sp>
      <p:sp>
        <p:nvSpPr>
          <p:cNvPr id="3" name="Content Placeholder 2"/>
          <p:cNvSpPr>
            <a:spLocks noGrp="1"/>
          </p:cNvSpPr>
          <p:nvPr>
            <p:ph idx="1"/>
          </p:nvPr>
        </p:nvSpPr>
        <p:spPr/>
        <p:txBody>
          <a:bodyPr>
            <a:normAutofit lnSpcReduction="10000"/>
          </a:bodyPr>
          <a:lstStyle/>
          <a:p>
            <a:r>
              <a:rPr lang="et-EE" sz="2000" b="1" dirty="0" smtClean="0">
                <a:solidFill>
                  <a:srgbClr val="0070C0"/>
                </a:solidFill>
              </a:rPr>
              <a:t>Lisasse A</a:t>
            </a:r>
            <a:r>
              <a:rPr lang="et-EE" sz="2000" dirty="0" smtClean="0">
                <a:solidFill>
                  <a:srgbClr val="0070C0"/>
                </a:solidFill>
              </a:rPr>
              <a:t> </a:t>
            </a:r>
            <a:r>
              <a:rPr lang="et-EE" sz="2000" dirty="0" smtClean="0"/>
              <a:t>on kantud liigid, mis on väljasuremisohus:</a:t>
            </a:r>
          </a:p>
          <a:p>
            <a:pPr lvl="1"/>
            <a:r>
              <a:rPr lang="et-EE" sz="1800" dirty="0" smtClean="0"/>
              <a:t>kõik CITES I lisa liigid</a:t>
            </a:r>
          </a:p>
          <a:p>
            <a:pPr lvl="1"/>
            <a:r>
              <a:rPr lang="et-EE" sz="1800" dirty="0" smtClean="0"/>
              <a:t>mõned CITES II ja III lisa liigid, mille suhtes on EL kehtestanud ELi-sisesed rangemad meetmed</a:t>
            </a:r>
          </a:p>
          <a:p>
            <a:pPr lvl="1"/>
            <a:r>
              <a:rPr lang="et-EE" sz="1800" dirty="0" smtClean="0"/>
              <a:t>mõned CITESi lisades loetlemata liigid.</a:t>
            </a:r>
          </a:p>
          <a:p>
            <a:r>
              <a:rPr lang="et-EE" sz="2000" b="1" dirty="0" smtClean="0">
                <a:solidFill>
                  <a:srgbClr val="0070C0"/>
                </a:solidFill>
              </a:rPr>
              <a:t>Lisasse B</a:t>
            </a:r>
            <a:r>
              <a:rPr lang="et-EE" sz="2000" dirty="0" smtClean="0">
                <a:solidFill>
                  <a:srgbClr val="0070C0"/>
                </a:solidFill>
              </a:rPr>
              <a:t> </a:t>
            </a:r>
            <a:r>
              <a:rPr lang="et-EE" sz="2000" dirty="0" smtClean="0"/>
              <a:t>on kantud liigid, millega kaubeldakse nii suurel hulgal, et see ohustab nende liikide säilimist:</a:t>
            </a:r>
          </a:p>
          <a:p>
            <a:pPr lvl="1"/>
            <a:r>
              <a:rPr lang="et-EE" sz="1800" dirty="0" smtClean="0"/>
              <a:t>ülejäänud CITES II lisa liigid, välja arvatud need, mis on kantud lisasse A</a:t>
            </a:r>
          </a:p>
          <a:p>
            <a:pPr lvl="1"/>
            <a:r>
              <a:rPr lang="et-EE" sz="1800" dirty="0" smtClean="0"/>
              <a:t>mõned CITES III lisa liigid</a:t>
            </a:r>
          </a:p>
          <a:p>
            <a:pPr lvl="1"/>
            <a:r>
              <a:rPr lang="et-EE" sz="1800" dirty="0" smtClean="0"/>
              <a:t>mõned CITESi lisades loetlemata liigid.</a:t>
            </a:r>
          </a:p>
          <a:p>
            <a:r>
              <a:rPr lang="et-EE" sz="2000" b="1" dirty="0" smtClean="0">
                <a:solidFill>
                  <a:srgbClr val="0070C0"/>
                </a:solidFill>
              </a:rPr>
              <a:t>Lisasse C ja D</a:t>
            </a:r>
            <a:r>
              <a:rPr lang="et-EE" sz="2000" dirty="0" smtClean="0">
                <a:solidFill>
                  <a:srgbClr val="0070C0"/>
                </a:solidFill>
              </a:rPr>
              <a:t> </a:t>
            </a:r>
            <a:r>
              <a:rPr lang="et-EE" sz="2000" dirty="0" smtClean="0"/>
              <a:t>on kantud kõik ülejäänud liigid CITES III lisast, millede ulatuslik kaubandus võib ohustada nende säilimist.</a:t>
            </a:r>
          </a:p>
        </p:txBody>
      </p:sp>
      <p:sp>
        <p:nvSpPr>
          <p:cNvPr id="7" name="Slide Number Placeholder 6"/>
          <p:cNvSpPr>
            <a:spLocks noGrp="1"/>
          </p:cNvSpPr>
          <p:nvPr>
            <p:ph type="sldNum" sz="quarter" idx="10"/>
          </p:nvPr>
        </p:nvSpPr>
        <p:spPr/>
        <p:txBody>
          <a:bodyPr/>
          <a:lstStyle/>
          <a:p>
            <a:fld id="{7FB3C0C1-4F64-44A6-9C3F-69B88BB1CECF}" type="slidenum">
              <a:rPr lang="en-US" altLang="et-EE" smtClean="0"/>
              <a:pPr/>
              <a:t>4</a:t>
            </a:fld>
            <a:endParaRPr lang="en-US" altLang="et-EE"/>
          </a:p>
        </p:txBody>
      </p:sp>
      <p:sp>
        <p:nvSpPr>
          <p:cNvPr id="4" name="Date Placeholder 3"/>
          <p:cNvSpPr>
            <a:spLocks noGrp="1"/>
          </p:cNvSpPr>
          <p:nvPr>
            <p:ph type="dt" sz="half" idx="4294967295"/>
          </p:nvPr>
        </p:nvSpPr>
        <p:spPr>
          <a:xfrm>
            <a:off x="0" y="6356350"/>
            <a:ext cx="2133600" cy="365125"/>
          </a:xfrm>
        </p:spPr>
        <p:txBody>
          <a:bodyPr/>
          <a:lstStyle/>
          <a:p>
            <a:pPr>
              <a:defRPr/>
            </a:pPr>
            <a:endParaRPr lang="en-US" dirty="0"/>
          </a:p>
        </p:txBody>
      </p:sp>
      <p:sp>
        <p:nvSpPr>
          <p:cNvPr id="8" name="Footer Placeholder 7"/>
          <p:cNvSpPr>
            <a:spLocks noGrp="1"/>
          </p:cNvSpPr>
          <p:nvPr>
            <p:ph type="ftr" sz="quarter" idx="4294967295"/>
          </p:nvPr>
        </p:nvSpPr>
        <p:spPr>
          <a:xfrm flipV="1">
            <a:off x="0" y="6721475"/>
            <a:ext cx="2895600" cy="45719"/>
          </a:xfrm>
          <a:prstGeom prst="rect">
            <a:avLst/>
          </a:prstGeom>
        </p:spPr>
        <p:txBody>
          <a:bodyPr/>
          <a:lstStyle/>
          <a:p>
            <a:pPr>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09687"/>
          </a:xfrm>
        </p:spPr>
        <p:txBody>
          <a:bodyPr/>
          <a:lstStyle/>
          <a:p>
            <a:r>
              <a:rPr lang="et-EE" b="1" dirty="0" smtClean="0"/>
              <a:t>Keskkonnakahju sissenõudmine</a:t>
            </a:r>
            <a:endParaRPr lang="et-EE" b="1" dirty="0"/>
          </a:p>
        </p:txBody>
      </p:sp>
      <p:sp>
        <p:nvSpPr>
          <p:cNvPr id="3" name="Content Placeholder 2"/>
          <p:cNvSpPr>
            <a:spLocks noGrp="1"/>
          </p:cNvSpPr>
          <p:nvPr>
            <p:ph idx="1"/>
          </p:nvPr>
        </p:nvSpPr>
        <p:spPr>
          <a:xfrm>
            <a:off x="35496" y="1772816"/>
            <a:ext cx="9289032" cy="4353347"/>
          </a:xfrm>
        </p:spPr>
        <p:txBody>
          <a:bodyPr/>
          <a:lstStyle/>
          <a:p>
            <a:r>
              <a:rPr lang="et-EE" dirty="0" smtClean="0"/>
              <a:t>Ebaseadusliku jahiga tekitatud kahju taastamine. Kasutatakse edaspidi looduskaitseks.  </a:t>
            </a:r>
          </a:p>
          <a:p>
            <a:r>
              <a:rPr lang="et-EE" dirty="0" smtClean="0"/>
              <a:t>Näiteks aafrika riigid kaitsevad meie loomastikku.</a:t>
            </a:r>
          </a:p>
          <a:p>
            <a:r>
              <a:rPr lang="et-EE" dirty="0"/>
              <a:t>Keskkonnakahju õiguslik alus: looduskaitseseaduse 77 lõige 3 punkt 7. Valitsuse määrus 69 paneb paika määrad (CITES §27). </a:t>
            </a:r>
          </a:p>
        </p:txBody>
      </p:sp>
    </p:spTree>
    <p:extLst>
      <p:ext uri="{BB962C8B-B14F-4D97-AF65-F5344CB8AC3E}">
        <p14:creationId xmlns:p14="http://schemas.microsoft.com/office/powerpoint/2010/main" val="104118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b="1" dirty="0" smtClean="0"/>
              <a:t>Lubade süsteem</a:t>
            </a:r>
            <a:endParaRPr lang="et-EE" b="1" dirty="0"/>
          </a:p>
        </p:txBody>
      </p:sp>
      <p:sp>
        <p:nvSpPr>
          <p:cNvPr id="3" name="Content Placeholder 2"/>
          <p:cNvSpPr>
            <a:spLocks noGrp="1"/>
          </p:cNvSpPr>
          <p:nvPr>
            <p:ph idx="1"/>
          </p:nvPr>
        </p:nvSpPr>
        <p:spPr>
          <a:xfrm>
            <a:off x="0" y="1772816"/>
            <a:ext cx="8686800" cy="4353347"/>
          </a:xfrm>
        </p:spPr>
        <p:txBody>
          <a:bodyPr/>
          <a:lstStyle/>
          <a:p>
            <a:r>
              <a:rPr lang="et-EE" sz="2400" dirty="0" smtClean="0"/>
              <a:t>Rahvusvaheline kaubandus on reguleeritud lubade süsteemi abil ning isendite importimisel või eksportimisel tuleb load piiril tolliametnikule esitada. Load on järgmised:</a:t>
            </a:r>
          </a:p>
          <a:p>
            <a:pPr lvl="1"/>
            <a:r>
              <a:rPr lang="et-EE" sz="2400" dirty="0" smtClean="0"/>
              <a:t>Väljaveoluba</a:t>
            </a:r>
          </a:p>
          <a:p>
            <a:pPr lvl="1"/>
            <a:r>
              <a:rPr lang="et-EE" sz="2400" dirty="0" smtClean="0"/>
              <a:t>Sisseveoluba</a:t>
            </a:r>
          </a:p>
          <a:p>
            <a:pPr lvl="1"/>
            <a:r>
              <a:rPr lang="et-EE" sz="2400" dirty="0" smtClean="0"/>
              <a:t>Taasväljaveoluba</a:t>
            </a:r>
          </a:p>
          <a:p>
            <a:pPr lvl="1"/>
            <a:r>
              <a:rPr lang="et-EE" sz="2400" dirty="0" smtClean="0"/>
              <a:t>Tunnistused</a:t>
            </a:r>
          </a:p>
        </p:txBody>
      </p:sp>
      <p:sp>
        <p:nvSpPr>
          <p:cNvPr id="7" name="Slide Number Placeholder 6"/>
          <p:cNvSpPr>
            <a:spLocks noGrp="1"/>
          </p:cNvSpPr>
          <p:nvPr>
            <p:ph type="sldNum" sz="quarter" idx="10"/>
          </p:nvPr>
        </p:nvSpPr>
        <p:spPr/>
        <p:txBody>
          <a:bodyPr/>
          <a:lstStyle/>
          <a:p>
            <a:fld id="{7FB3C0C1-4F64-44A6-9C3F-69B88BB1CECF}" type="slidenum">
              <a:rPr lang="en-US" altLang="et-EE" smtClean="0"/>
              <a:pPr/>
              <a:t>6</a:t>
            </a:fld>
            <a:endParaRPr lang="en-US" altLang="et-EE" dirty="0"/>
          </a:p>
        </p:txBody>
      </p:sp>
      <p:sp>
        <p:nvSpPr>
          <p:cNvPr id="4" name="Date Placeholder 3"/>
          <p:cNvSpPr>
            <a:spLocks noGrp="1"/>
          </p:cNvSpPr>
          <p:nvPr>
            <p:ph type="dt" sz="half" idx="4294967295"/>
          </p:nvPr>
        </p:nvSpPr>
        <p:spPr>
          <a:xfrm>
            <a:off x="0" y="6356350"/>
            <a:ext cx="2133600" cy="365125"/>
          </a:xfrm>
        </p:spPr>
        <p:txBody>
          <a:bodyPr/>
          <a:lstStyle/>
          <a:p>
            <a:pPr>
              <a:defRPr/>
            </a:pPr>
            <a:endParaRPr lang="en-US" dirty="0"/>
          </a:p>
        </p:txBody>
      </p:sp>
      <p:sp>
        <p:nvSpPr>
          <p:cNvPr id="8" name="Footer Placeholder 7"/>
          <p:cNvSpPr>
            <a:spLocks noGrp="1"/>
          </p:cNvSpPr>
          <p:nvPr>
            <p:ph type="ftr" sz="quarter" idx="4294967295"/>
          </p:nvPr>
        </p:nvSpPr>
        <p:spPr>
          <a:xfrm>
            <a:off x="0" y="6669360"/>
            <a:ext cx="2895600" cy="52115"/>
          </a:xfrm>
          <a:prstGeom prst="rect">
            <a:avLst/>
          </a:prstGeom>
        </p:spPr>
        <p:txBody>
          <a:bodyPr/>
          <a:lstStyle/>
          <a:p>
            <a:pPr>
              <a:defRPr/>
            </a:pP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203848" y="2924944"/>
            <a:ext cx="5760640"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b="1" dirty="0" smtClean="0"/>
              <a:t>Kauba liitu toomine</a:t>
            </a:r>
            <a:endParaRPr lang="et-EE" b="1" dirty="0"/>
          </a:p>
        </p:txBody>
      </p:sp>
      <p:sp>
        <p:nvSpPr>
          <p:cNvPr id="3" name="Content Placeholder 2"/>
          <p:cNvSpPr>
            <a:spLocks noGrp="1"/>
          </p:cNvSpPr>
          <p:nvPr>
            <p:ph idx="1"/>
          </p:nvPr>
        </p:nvSpPr>
        <p:spPr>
          <a:xfrm>
            <a:off x="35496" y="1772816"/>
            <a:ext cx="9108504" cy="4353347"/>
          </a:xfrm>
        </p:spPr>
        <p:txBody>
          <a:bodyPr>
            <a:noAutofit/>
          </a:bodyPr>
          <a:lstStyle/>
          <a:p>
            <a:r>
              <a:rPr lang="et-EE" sz="3000" dirty="0"/>
              <a:t>L</a:t>
            </a:r>
            <a:r>
              <a:rPr lang="et-EE" sz="3000" dirty="0" smtClean="0"/>
              <a:t>isades A ja B loetletud liikidest isendite sissetoomiseks tuleb esitada sissetoomiskoha tolliasutuses </a:t>
            </a:r>
            <a:r>
              <a:rPr lang="et-EE" sz="3000" dirty="0" smtClean="0">
                <a:solidFill>
                  <a:srgbClr val="0070C0"/>
                </a:solidFill>
              </a:rPr>
              <a:t>sihtliikmesriigi sisseveoluba</a:t>
            </a:r>
            <a:r>
              <a:rPr lang="et-EE" sz="3000" dirty="0" smtClean="0"/>
              <a:t> (2 koopiat) ja </a:t>
            </a:r>
            <a:r>
              <a:rPr lang="et-EE" sz="3000" dirty="0" smtClean="0">
                <a:solidFill>
                  <a:srgbClr val="0070C0"/>
                </a:solidFill>
              </a:rPr>
              <a:t>väljavedava riigi väljaveoloa</a:t>
            </a:r>
            <a:r>
              <a:rPr lang="et-EE" sz="3000" dirty="0" smtClean="0"/>
              <a:t> originaal.</a:t>
            </a:r>
          </a:p>
          <a:p>
            <a:r>
              <a:rPr lang="et-EE" sz="3000" dirty="0"/>
              <a:t>L</a:t>
            </a:r>
            <a:r>
              <a:rPr lang="et-EE" sz="3000" dirty="0" smtClean="0"/>
              <a:t>isades C ja D loetletud liikide sissetoomiseks tuleb  esitada sissetoomiskoha tolliasutuses </a:t>
            </a:r>
            <a:r>
              <a:rPr lang="et-EE" sz="3000" dirty="0" smtClean="0">
                <a:solidFill>
                  <a:srgbClr val="0070C0"/>
                </a:solidFill>
              </a:rPr>
              <a:t>sisseveoteatis</a:t>
            </a:r>
            <a:r>
              <a:rPr lang="et-EE" sz="3000" dirty="0" smtClean="0"/>
              <a:t> (2 koopiat) ning lisa C puhul ka </a:t>
            </a:r>
            <a:r>
              <a:rPr lang="et-EE" sz="3000" dirty="0" smtClean="0">
                <a:solidFill>
                  <a:srgbClr val="0070C0"/>
                </a:solidFill>
              </a:rPr>
              <a:t>väljavedava riigi väljaveoluba või päritolutõend</a:t>
            </a:r>
          </a:p>
        </p:txBody>
      </p:sp>
      <p:sp>
        <p:nvSpPr>
          <p:cNvPr id="7" name="Slide Number Placeholder 6"/>
          <p:cNvSpPr>
            <a:spLocks noGrp="1"/>
          </p:cNvSpPr>
          <p:nvPr>
            <p:ph type="sldNum" sz="quarter" idx="10"/>
          </p:nvPr>
        </p:nvSpPr>
        <p:spPr/>
        <p:txBody>
          <a:bodyPr/>
          <a:lstStyle/>
          <a:p>
            <a:fld id="{7FB3C0C1-4F64-44A6-9C3F-69B88BB1CECF}" type="slidenum">
              <a:rPr lang="en-US" altLang="et-EE" smtClean="0"/>
              <a:pPr/>
              <a:t>7</a:t>
            </a:fld>
            <a:endParaRPr lang="en-US" altLang="et-EE"/>
          </a:p>
        </p:txBody>
      </p:sp>
      <p:sp>
        <p:nvSpPr>
          <p:cNvPr id="4" name="Date Placeholder 3"/>
          <p:cNvSpPr>
            <a:spLocks noGrp="1"/>
          </p:cNvSpPr>
          <p:nvPr>
            <p:ph type="dt" sz="half" idx="4294967295"/>
          </p:nvPr>
        </p:nvSpPr>
        <p:spPr>
          <a:xfrm>
            <a:off x="0" y="6356350"/>
            <a:ext cx="2133600" cy="365125"/>
          </a:xfrm>
        </p:spPr>
        <p:txBody>
          <a:bodyPr/>
          <a:lstStyle/>
          <a:p>
            <a:pPr>
              <a:defRPr/>
            </a:pPr>
            <a:endParaRPr lang="en-US" dirty="0"/>
          </a:p>
        </p:txBody>
      </p:sp>
      <p:sp>
        <p:nvSpPr>
          <p:cNvPr id="8" name="Footer Placeholder 7"/>
          <p:cNvSpPr>
            <a:spLocks noGrp="1"/>
          </p:cNvSpPr>
          <p:nvPr>
            <p:ph type="ftr" sz="quarter" idx="4294967295"/>
          </p:nvPr>
        </p:nvSpPr>
        <p:spPr>
          <a:xfrm>
            <a:off x="0" y="6525344"/>
            <a:ext cx="2895600" cy="332656"/>
          </a:xfrm>
          <a:prstGeom prst="rect">
            <a:avLst/>
          </a:prstGeom>
        </p:spPr>
        <p:txBody>
          <a:bodyPr/>
          <a:lstStyle/>
          <a:p>
            <a:pP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b="1" dirty="0" smtClean="0"/>
              <a:t>(Taas) väljavedu</a:t>
            </a:r>
            <a:endParaRPr lang="et-EE" b="1" dirty="0"/>
          </a:p>
        </p:txBody>
      </p:sp>
      <p:sp>
        <p:nvSpPr>
          <p:cNvPr id="3" name="Content Placeholder 2"/>
          <p:cNvSpPr>
            <a:spLocks noGrp="1"/>
          </p:cNvSpPr>
          <p:nvPr>
            <p:ph idx="1"/>
          </p:nvPr>
        </p:nvSpPr>
        <p:spPr/>
        <p:txBody>
          <a:bodyPr/>
          <a:lstStyle/>
          <a:p>
            <a:r>
              <a:rPr lang="et-EE" dirty="0" smtClean="0"/>
              <a:t>Lisades A, B ja C loetletud liikidest isendite väljaveo korral </a:t>
            </a:r>
            <a:r>
              <a:rPr lang="et-EE" dirty="0" err="1" smtClean="0"/>
              <a:t>EL’st</a:t>
            </a:r>
            <a:r>
              <a:rPr lang="et-EE" dirty="0" smtClean="0"/>
              <a:t> tuleb läbida vajalik kontroll ning esitada tolliasutuses, kus väljaveotolliformaalsused täidetakse isendite asukohaks oleva liikmesriigi korraldusasutuse poolt väljaantud </a:t>
            </a:r>
            <a:r>
              <a:rPr lang="et-EE" dirty="0" smtClean="0">
                <a:solidFill>
                  <a:srgbClr val="0070C0"/>
                </a:solidFill>
              </a:rPr>
              <a:t>väljaveoluba</a:t>
            </a:r>
            <a:r>
              <a:rPr lang="et-EE" dirty="0" smtClean="0"/>
              <a:t> (3 koopiat)</a:t>
            </a:r>
          </a:p>
        </p:txBody>
      </p:sp>
      <p:sp>
        <p:nvSpPr>
          <p:cNvPr id="7" name="Slide Number Placeholder 6"/>
          <p:cNvSpPr>
            <a:spLocks noGrp="1"/>
          </p:cNvSpPr>
          <p:nvPr>
            <p:ph type="sldNum" sz="quarter" idx="10"/>
          </p:nvPr>
        </p:nvSpPr>
        <p:spPr/>
        <p:txBody>
          <a:bodyPr/>
          <a:lstStyle/>
          <a:p>
            <a:fld id="{7FB3C0C1-4F64-44A6-9C3F-69B88BB1CECF}" type="slidenum">
              <a:rPr lang="en-US" altLang="et-EE" smtClean="0"/>
              <a:pPr/>
              <a:t>8</a:t>
            </a:fld>
            <a:endParaRPr lang="en-US" altLang="et-EE"/>
          </a:p>
        </p:txBody>
      </p:sp>
      <p:sp>
        <p:nvSpPr>
          <p:cNvPr id="4" name="Date Placeholder 3"/>
          <p:cNvSpPr>
            <a:spLocks noGrp="1"/>
          </p:cNvSpPr>
          <p:nvPr>
            <p:ph type="dt" sz="half" idx="4294967295"/>
          </p:nvPr>
        </p:nvSpPr>
        <p:spPr>
          <a:xfrm>
            <a:off x="35496" y="6629174"/>
            <a:ext cx="2133600" cy="92302"/>
          </a:xfrm>
        </p:spPr>
        <p:txBody>
          <a:bodyPr/>
          <a:lstStyle/>
          <a:p>
            <a:pPr>
              <a:defRPr/>
            </a:pPr>
            <a:endParaRPr lang="en-US" dirty="0"/>
          </a:p>
        </p:txBody>
      </p:sp>
      <p:sp>
        <p:nvSpPr>
          <p:cNvPr id="8" name="Footer Placeholder 7"/>
          <p:cNvSpPr>
            <a:spLocks noGrp="1"/>
          </p:cNvSpPr>
          <p:nvPr>
            <p:ph type="ftr" sz="quarter" idx="4294967295"/>
          </p:nvPr>
        </p:nvSpPr>
        <p:spPr>
          <a:xfrm>
            <a:off x="0" y="6356350"/>
            <a:ext cx="2895600" cy="365125"/>
          </a:xfrm>
          <a:prstGeom prst="rect">
            <a:avLst/>
          </a:prstGeom>
        </p:spPr>
        <p:txBody>
          <a:bodyPr/>
          <a:lstStyle/>
          <a:p>
            <a:pP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t-EE" b="1" dirty="0" smtClean="0"/>
              <a:t>EL sisene liikumine ja transiit</a:t>
            </a:r>
            <a:endParaRPr lang="et-EE" b="1" dirty="0"/>
          </a:p>
        </p:txBody>
      </p:sp>
      <p:sp>
        <p:nvSpPr>
          <p:cNvPr id="3" name="Content Placeholder 2"/>
          <p:cNvSpPr>
            <a:spLocks noGrp="1"/>
          </p:cNvSpPr>
          <p:nvPr>
            <p:ph idx="1"/>
          </p:nvPr>
        </p:nvSpPr>
        <p:spPr>
          <a:xfrm>
            <a:off x="0" y="1772816"/>
            <a:ext cx="9144000" cy="5085184"/>
          </a:xfrm>
        </p:spPr>
        <p:txBody>
          <a:bodyPr/>
          <a:lstStyle/>
          <a:p>
            <a:r>
              <a:rPr lang="et-EE" dirty="0" smtClean="0"/>
              <a:t>Liikmesriikide</a:t>
            </a:r>
            <a:r>
              <a:rPr lang="et-EE" b="1" dirty="0" smtClean="0"/>
              <a:t> </a:t>
            </a:r>
            <a:r>
              <a:rPr lang="et-EE" dirty="0" smtClean="0"/>
              <a:t>vahelisel liikumisel ei ole reeglina sisseveo- ja väljaveolube vaja (erandiks on A lisa elusisendid, mille edasitoimetamine nõuab sellekohast </a:t>
            </a:r>
            <a:r>
              <a:rPr lang="et-EE" dirty="0" smtClean="0">
                <a:solidFill>
                  <a:srgbClr val="0070C0"/>
                </a:solidFill>
              </a:rPr>
              <a:t>tunnistust</a:t>
            </a:r>
            <a:r>
              <a:rPr lang="et-EE" dirty="0" smtClean="0"/>
              <a:t>) küll, aga peab isik olema alati võimeline tõendama isendite </a:t>
            </a:r>
            <a:r>
              <a:rPr lang="et-EE" dirty="0" smtClean="0">
                <a:solidFill>
                  <a:srgbClr val="0070C0"/>
                </a:solidFill>
              </a:rPr>
              <a:t>seaduslikku päritolu</a:t>
            </a:r>
          </a:p>
        </p:txBody>
      </p:sp>
      <p:sp>
        <p:nvSpPr>
          <p:cNvPr id="7" name="Slide Number Placeholder 6"/>
          <p:cNvSpPr>
            <a:spLocks noGrp="1"/>
          </p:cNvSpPr>
          <p:nvPr>
            <p:ph type="sldNum" sz="quarter" idx="10"/>
          </p:nvPr>
        </p:nvSpPr>
        <p:spPr/>
        <p:txBody>
          <a:bodyPr/>
          <a:lstStyle/>
          <a:p>
            <a:fld id="{7FB3C0C1-4F64-44A6-9C3F-69B88BB1CECF}" type="slidenum">
              <a:rPr lang="en-US" altLang="et-EE" smtClean="0"/>
              <a:pPr/>
              <a:t>9</a:t>
            </a:fld>
            <a:endParaRPr lang="en-US" altLang="et-EE"/>
          </a:p>
        </p:txBody>
      </p:sp>
      <p:sp>
        <p:nvSpPr>
          <p:cNvPr id="4" name="Date Placeholder 3"/>
          <p:cNvSpPr>
            <a:spLocks noGrp="1"/>
          </p:cNvSpPr>
          <p:nvPr>
            <p:ph type="dt" sz="half" idx="4294967295"/>
          </p:nvPr>
        </p:nvSpPr>
        <p:spPr>
          <a:xfrm>
            <a:off x="0" y="6356350"/>
            <a:ext cx="2133600" cy="365125"/>
          </a:xfrm>
        </p:spPr>
        <p:txBody>
          <a:bodyPr/>
          <a:lstStyle/>
          <a:p>
            <a:pPr>
              <a:defRPr/>
            </a:pPr>
            <a:endParaRPr lang="en-US" dirty="0"/>
          </a:p>
        </p:txBody>
      </p:sp>
      <p:sp>
        <p:nvSpPr>
          <p:cNvPr id="8" name="Footer Placeholder 7"/>
          <p:cNvSpPr>
            <a:spLocks noGrp="1"/>
          </p:cNvSpPr>
          <p:nvPr>
            <p:ph type="ftr" sz="quarter" idx="4294967295"/>
          </p:nvPr>
        </p:nvSpPr>
        <p:spPr>
          <a:xfrm>
            <a:off x="0" y="6669360"/>
            <a:ext cx="2895600" cy="52115"/>
          </a:xfrm>
          <a:prstGeom prst="rect">
            <a:avLst/>
          </a:prstGeom>
        </p:spPr>
        <p:txBody>
          <a:bodyPr/>
          <a:lstStyle/>
          <a:p>
            <a:pPr>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TA_PPTnäid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MTA_PPTnäidis</Template>
  <TotalTime>183</TotalTime>
  <Words>721</Words>
  <Application>Microsoft Office PowerPoint</Application>
  <PresentationFormat>On-screen Show (4:3)</PresentationFormat>
  <Paragraphs>110</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MTA_PPTnäidis</vt:lpstr>
      <vt:lpstr>PowerPoint Presentation</vt:lpstr>
      <vt:lpstr>Õigusaktid</vt:lpstr>
      <vt:lpstr>loomastiku ja taimestiku ohustatud liigid</vt:lpstr>
      <vt:lpstr>Kontrollitavad kaubad</vt:lpstr>
      <vt:lpstr>Keskkonnakahju sissenõudmine</vt:lpstr>
      <vt:lpstr>Lubade süsteem</vt:lpstr>
      <vt:lpstr>Kauba liitu toomine</vt:lpstr>
      <vt:lpstr>(Taas) väljavedu</vt:lpstr>
      <vt:lpstr>EL sisene liikumine ja transiit</vt:lpstr>
      <vt:lpstr>Vajaminevad load</vt:lpstr>
      <vt:lpstr>Tollivormistus</vt:lpstr>
      <vt:lpstr>Tollivormistus</vt:lpstr>
      <vt:lpstr>Tollivormistus</vt:lpstr>
      <vt:lpstr>Reisija erisused</vt:lpstr>
      <vt:lpstr>Konfiskeerimine</vt:lpstr>
      <vt:lpstr> Näited idapiiril</vt:lpstr>
    </vt:vector>
  </TitlesOfParts>
  <Company>RMIT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Õigusaktid</dc:title>
  <dc:creator>aleksander.miksjuk</dc:creator>
  <cp:lastModifiedBy>Priit Laatre</cp:lastModifiedBy>
  <cp:revision>33</cp:revision>
  <dcterms:created xsi:type="dcterms:W3CDTF">2015-06-03T13:10:25Z</dcterms:created>
  <dcterms:modified xsi:type="dcterms:W3CDTF">2016-10-27T12:09:53Z</dcterms:modified>
</cp:coreProperties>
</file>